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7" r:id="rId2"/>
  </p:sldMasterIdLst>
  <p:notesMasterIdLst>
    <p:notesMasterId r:id="rId22"/>
  </p:notesMasterIdLst>
  <p:sldIdLst>
    <p:sldId id="256" r:id="rId3"/>
    <p:sldId id="257" r:id="rId4"/>
    <p:sldId id="263" r:id="rId5"/>
    <p:sldId id="272" r:id="rId6"/>
    <p:sldId id="267" r:id="rId7"/>
    <p:sldId id="270" r:id="rId8"/>
    <p:sldId id="271" r:id="rId9"/>
    <p:sldId id="279" r:id="rId10"/>
    <p:sldId id="280" r:id="rId11"/>
    <p:sldId id="281" r:id="rId12"/>
    <p:sldId id="275" r:id="rId13"/>
    <p:sldId id="277" r:id="rId14"/>
    <p:sldId id="278" r:id="rId15"/>
    <p:sldId id="282" r:id="rId16"/>
    <p:sldId id="283" r:id="rId17"/>
    <p:sldId id="284" r:id="rId18"/>
    <p:sldId id="285" r:id="rId19"/>
    <p:sldId id="286" r:id="rId20"/>
    <p:sldId id="26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F0"/>
    <a:srgbClr val="004199"/>
    <a:srgbClr val="E71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0"/>
  </p:normalViewPr>
  <p:slideViewPr>
    <p:cSldViewPr snapToGrid="0">
      <p:cViewPr varScale="1">
        <p:scale>
          <a:sx n="97" d="100"/>
          <a:sy n="97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DF5E2-97C1-4CD0-A3A8-A2FF24B6610A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AE2DA-7ADF-4607-83FD-F8E9F17CC9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08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36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0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868f1afdf9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1868f1afdf9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0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23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868f1afdf9_2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868f1afdf9_2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7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935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68f1afdf9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868f1afdf9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96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C76CC-D98D-965A-21DA-257B88ACD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8BD5D-0DDE-1C3F-361C-0AD4C99B9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191C2-C3EF-3BFC-54CD-B33E4746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DE599-22C6-EC33-82B7-50AB2CC6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41E85-A3B4-BDE4-0767-5CFB6329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17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58F09-4FC6-72A1-775C-28DBAB8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4CE655-E95F-8490-D6F7-C884A67F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AD7D0-BB94-22A5-8329-C0A0A6E0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D53A6-1100-F39B-A80D-6E2F3274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0DFDBF-4689-9C94-6EB6-7BA082DC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48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96F1FE-DE6C-FBD5-07D0-30D13FF1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EE835E-0264-17D1-3C5A-2EBCBF061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5E2F9-A514-4914-90AE-448489A5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53646-F441-A171-448F-B1DBE6AC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77972C-3809-38BA-969C-885770A2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41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942764-F643-C673-6A3D-55DAAB73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E6AE-34ED-4AF5-B287-3E808C9CF2C6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DAE557-8EC5-0575-6357-B08A8408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8102FB-4B4F-30FF-7B34-071C5BFB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6183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5E9E8-04EC-55EA-7AB0-E64545B2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3250D-1C38-9F2D-625C-688B532E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36578-01F3-4672-7C52-9D5C1B9C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5FB8F-8B41-5FB1-32CD-B77175A1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D13C6-1635-5C20-7CE6-F2E93E26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93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6BF00-4CA1-C8CE-8ED9-DEFCD505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F7F4E-F246-2254-B544-BF51D945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004C2-1582-9038-1ED8-CF72CF90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B014A0-B321-9632-8058-6AA425EC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4AC5B5-F1F0-A5B6-5727-E1EFF090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4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C2288-053C-4FC2-5A28-060BBF84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88598-F315-F811-466C-A8D8235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15CCB1-24A3-5DFF-5CA9-8C98D4DB4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2F9E85-6B1D-5F4B-C5A6-A37F3ED7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DAFF91-43A0-937E-7A1B-0745CE6C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AE88E4-AC20-77C2-8DCD-35115F4C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1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29E29-5A41-0301-21A1-39869F24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5C39D-1912-69F4-7AAE-1CB57519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D10A06-6779-C0A3-431C-F449DC1F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A238DB-2204-C430-E995-C9031AFDA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DCC120-3497-5A85-7D17-3DAFB98D9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F4B838-5CC6-58BC-4FD9-B4B93DA1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44E57A-E508-3D53-F875-3F58AF9F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B34210-0811-EDCC-C5EE-F7887FE5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34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BD80B-C629-E628-BD82-FC60B87C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E6B8CB-2480-FED2-0790-3006BA34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7F3580-F263-95F7-6235-15363562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A6B05F-729D-761B-B049-0EC2BC07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942764-F643-C673-6A3D-55DAAB73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DAE557-8EC5-0575-6357-B08A8408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8102FB-4B4F-30FF-7B34-071C5BFB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6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5403D-951C-E144-3810-4F69661A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3060F-3E26-804F-9640-E22A028A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911560-661F-0A03-96A6-D368A2146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F8BC96-A1C9-CE18-E8A3-438279F8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3EAA2-85F9-B138-6ADF-AF1A7883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C5F0B-94A6-9A90-5B15-5B238980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89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C1580-3210-D3D5-16AA-B1B3B14E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AB7F49-AB94-D010-E4F5-7DFAB2A0E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34BBD2-8113-DEBD-5390-4C7AEF9C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059F1B-42B1-B0CB-834E-F06033B5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34622A-FB05-D9AA-0E7E-4C2D1AFE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99BB8-D173-E9AF-349E-8395E939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34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1682A5-7B52-4971-A637-A651E34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22E1E-07B2-DB05-A07C-2A517E73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13E0B-370B-4EFE-5B7E-910901C62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E154-1970-9746-ABFA-EFC4ADDA2514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BD61-9D23-082F-33F7-A4E8FC1C7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D1F4D-2120-B19E-C620-ADCE38F0B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1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1682A5-7B52-4971-A637-A651E34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22E1E-07B2-DB05-A07C-2A517E73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13E0B-370B-4EFE-5B7E-910901C62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CE6AE-34ED-4AF5-B287-3E808C9CF2C6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BD61-9D23-082F-33F7-A4E8FC1C7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D1F4D-2120-B19E-C620-ADCE38F0B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1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alculette-aci-v6.xlsx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5" Type="http://schemas.openxmlformats.org/officeDocument/2006/relationships/hyperlink" Target="https://freepngimg.com/png/54489-calculator-png-image-high-quality" TargetMode="External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C8D99B-843D-010F-BB80-5C2017E0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79D014-5659-C2F9-474B-A6BC299E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346"/>
            <a:ext cx="9144000" cy="1054862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rgbClr val="004199"/>
                </a:solidFill>
                <a:latin typeface="Proxima Nova" panose="02000506030000020004" pitchFamily="2" charset="0"/>
              </a:rPr>
              <a:t>Atelier 10 : Optimiser la gestion budgétaire de la SISA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C03A35-57A8-F8EF-F909-D9E1ADF23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881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4199"/>
                </a:solidFill>
                <a:latin typeface="Proxima Nova" panose="02000506030000020004"/>
              </a:rPr>
              <a:t>Animé par : </a:t>
            </a: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/>
              </a:rPr>
              <a:t>- Gael BOULANGER coordinateur de santé</a:t>
            </a: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/>
              </a:rPr>
              <a:t>- Ameline ROOSE coordinatrice de la MSP de Crèvecœur Le Grand</a:t>
            </a: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/>
              </a:rPr>
              <a:t>- Sophie FILIPPI VERHAEGHE expert-comptable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19ACDE-2E05-7C6A-13CB-D48127B18446}"/>
              </a:ext>
            </a:extLst>
          </p:cNvPr>
          <p:cNvSpPr txBox="1"/>
          <p:nvPr/>
        </p:nvSpPr>
        <p:spPr>
          <a:xfrm>
            <a:off x="3877284" y="5497050"/>
            <a:ext cx="4437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6</a:t>
            </a:r>
            <a:r>
              <a:rPr lang="fr-FR" sz="2800" b="1" baseline="30000" dirty="0">
                <a:solidFill>
                  <a:srgbClr val="004199"/>
                </a:solidFill>
                <a:latin typeface="Proxima Nova" panose="02000506030000020004" pitchFamily="2" charset="0"/>
              </a:rPr>
              <a:t>ème</a:t>
            </a:r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 Journée régionale </a:t>
            </a:r>
          </a:p>
          <a:p>
            <a:pPr algn="ctr"/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De l’exercice coordonné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1BF1F6-2986-CEE5-C66D-C05900C5C0B3}"/>
              </a:ext>
            </a:extLst>
          </p:cNvPr>
          <p:cNvSpPr txBox="1"/>
          <p:nvPr/>
        </p:nvSpPr>
        <p:spPr>
          <a:xfrm>
            <a:off x="9578340" y="5870453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71C7B"/>
                </a:solidFill>
              </a:rPr>
              <a:t>24 </a:t>
            </a:r>
            <a:r>
              <a:rPr lang="fr-FR" sz="2000" b="1" dirty="0">
                <a:solidFill>
                  <a:srgbClr val="E71C7B"/>
                </a:solidFill>
                <a:latin typeface="Proxima Nova" panose="02000506030000020004" pitchFamily="2" charset="0"/>
              </a:rPr>
              <a:t>novembre</a:t>
            </a:r>
            <a:r>
              <a:rPr lang="fr-FR" sz="2000" b="1" dirty="0">
                <a:solidFill>
                  <a:srgbClr val="E71C7B"/>
                </a:solidFill>
              </a:rPr>
              <a:t>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179FD1-AB26-0EC4-4882-0F6F8250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3" y="5396295"/>
            <a:ext cx="2434297" cy="1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4BB64B8-B7BD-6BBD-8166-16275537E4D7}"/>
              </a:ext>
            </a:extLst>
          </p:cNvPr>
          <p:cNvSpPr txBox="1"/>
          <p:nvPr/>
        </p:nvSpPr>
        <p:spPr>
          <a:xfrm>
            <a:off x="668594" y="1257994"/>
            <a:ext cx="111135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Proxima Nova" panose="02000506030000020004"/>
              </a:rPr>
              <a:t>Quel intérêt du budget prévisionnel ? </a:t>
            </a:r>
          </a:p>
          <a:p>
            <a:endParaRPr lang="fr-FR" sz="2400" dirty="0">
              <a:latin typeface="Proxima Nova" panose="02000506030000020004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latin typeface="Proxima Nova" panose="02000506030000020004"/>
              </a:rPr>
              <a:t>Prévoir sa trésorerie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latin typeface="Proxima Nova" panose="02000506030000020004"/>
              </a:rPr>
              <a:t>Eviter les mauvaises surprises en fin d’année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latin typeface="Proxima Nova" panose="02000506030000020004"/>
              </a:rPr>
              <a:t>Calculer le budget disponible pour rémunérer les professionnels</a:t>
            </a:r>
          </a:p>
          <a:p>
            <a:endParaRPr lang="fr-FR" sz="2400" dirty="0">
              <a:latin typeface="Proxima Nova" panose="02000506030000020004"/>
            </a:endParaRPr>
          </a:p>
          <a:p>
            <a:r>
              <a:rPr lang="fr-FR" sz="2400" dirty="0">
                <a:latin typeface="Proxima Nova" panose="02000506030000020004"/>
              </a:rPr>
              <a:t>           -&gt;Exemple de budget SISA ou CPTS</a:t>
            </a:r>
          </a:p>
          <a:p>
            <a:endParaRPr lang="fr-FR" dirty="0">
              <a:latin typeface="Proxima Nova" panose="02000506030000020004"/>
            </a:endParaRPr>
          </a:p>
          <a:p>
            <a:r>
              <a:rPr lang="fr-FR" sz="2400" dirty="0">
                <a:latin typeface="Proxima Nova" panose="02000506030000020004"/>
              </a:rPr>
              <a:t>N’oubliez pas : chaque équipe est unique, votre budget doit coller avec votre dynamique d’équipe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0BF6F-E6B3-4D57-E5D7-9E740703D290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04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3108345" y="725349"/>
            <a:ext cx="7132240" cy="6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933" dirty="0">
              <a:latin typeface="Proxima Nova" panose="02000506030000020004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553840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dirty="0">
                <a:latin typeface="Proxima Nova" panose="02000506030000020004"/>
              </a:rPr>
              <a:t> </a:t>
            </a:r>
            <a:r>
              <a:rPr lang="fr-FR" u="sng" dirty="0">
                <a:latin typeface="Proxima Nova" panose="02000506030000020004"/>
              </a:rPr>
              <a:t>Combien ?</a:t>
            </a:r>
          </a:p>
          <a:p>
            <a:endParaRPr lang="fr-FR" u="sng" dirty="0">
              <a:latin typeface="Proxima Nova" panose="02000506030000020004"/>
            </a:endParaRPr>
          </a:p>
          <a:p>
            <a:pPr marL="1066773" lvl="1" indent="-457189">
              <a:buFontTx/>
              <a:buChar char="-"/>
            </a:pPr>
            <a:r>
              <a:rPr lang="fr-FR" dirty="0">
                <a:latin typeface="Proxima Nova" panose="02000506030000020004"/>
              </a:rPr>
              <a:t>Solde restant </a:t>
            </a:r>
            <a:r>
              <a:rPr lang="fr-FR" b="1" dirty="0">
                <a:latin typeface="Proxima Nova" panose="02000506030000020004"/>
              </a:rPr>
              <a:t>après paiement les charges courantes et les investissements</a:t>
            </a:r>
          </a:p>
          <a:p>
            <a:endParaRPr lang="fr-FR" dirty="0">
              <a:latin typeface="Proxima Nova" panose="02000506030000020004"/>
            </a:endParaRPr>
          </a:p>
          <a:p>
            <a:pPr>
              <a:buFontTx/>
              <a:buChar char="-"/>
            </a:pPr>
            <a:r>
              <a:rPr lang="fr-FR" u="sng" dirty="0">
                <a:latin typeface="Proxima Nova" panose="02000506030000020004"/>
              </a:rPr>
              <a:t>Comment? Créer des clés de répartition  - quelques exemples</a:t>
            </a:r>
          </a:p>
          <a:p>
            <a:pPr>
              <a:buFontTx/>
              <a:buChar char="-"/>
            </a:pPr>
            <a:endParaRPr lang="fr-FR" dirty="0">
              <a:latin typeface="Proxima Nova" panose="02000506030000020004"/>
            </a:endParaRPr>
          </a:p>
          <a:p>
            <a:pPr lvl="1">
              <a:buFontTx/>
              <a:buChar char="-"/>
            </a:pPr>
            <a:r>
              <a:rPr lang="fr-FR" dirty="0">
                <a:latin typeface="Proxima Nova" panose="02000506030000020004"/>
              </a:rPr>
              <a:t>Soit </a:t>
            </a:r>
            <a:r>
              <a:rPr lang="fr-FR" b="1" dirty="0">
                <a:latin typeface="Proxima Nova" panose="02000506030000020004"/>
              </a:rPr>
              <a:t>de manière égalitaire entre les associés : rémunération fixe</a:t>
            </a:r>
            <a:endParaRPr lang="fr-FR" dirty="0">
              <a:latin typeface="Proxima Nova" panose="02000506030000020004"/>
            </a:endParaRPr>
          </a:p>
          <a:p>
            <a:pPr lvl="1"/>
            <a:r>
              <a:rPr lang="fr-FR" dirty="0">
                <a:latin typeface="Proxima Nova" panose="02000506030000020004"/>
              </a:rPr>
              <a:t>	( budget disponible divisé / nombre d’associés)</a:t>
            </a:r>
          </a:p>
          <a:p>
            <a:pPr>
              <a:buFontTx/>
              <a:buChar char="-"/>
            </a:pPr>
            <a:endParaRPr lang="fr-FR" dirty="0">
              <a:latin typeface="Proxima Nova" panose="02000506030000020004"/>
            </a:endParaRPr>
          </a:p>
          <a:p>
            <a:pPr lvl="1">
              <a:buFontTx/>
              <a:buChar char="-"/>
            </a:pPr>
            <a:r>
              <a:rPr lang="fr-FR" dirty="0">
                <a:latin typeface="Proxima Nova" panose="02000506030000020004"/>
              </a:rPr>
              <a:t>Soit </a:t>
            </a:r>
            <a:r>
              <a:rPr lang="fr-FR" b="1" dirty="0">
                <a:latin typeface="Proxima Nova" panose="02000506030000020004"/>
              </a:rPr>
              <a:t>suivant plusieurs critères définis par l’équipe : rémunération variable</a:t>
            </a:r>
          </a:p>
          <a:p>
            <a:pPr lvl="1"/>
            <a:r>
              <a:rPr lang="fr-FR" dirty="0">
                <a:latin typeface="Proxima Nova" panose="02000506030000020004"/>
              </a:rPr>
              <a:t>	(ex: à hauteur des charges réalisées par le 	professionnel pour les 	dépenses liées au projet de santé, à la surface occupée…)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109CB-4E09-F6B9-48F7-0B03CA7D5CC9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478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3108345" y="725349"/>
            <a:ext cx="7132240" cy="6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933" dirty="0">
              <a:latin typeface="Proxima Nova" panose="02000506030000020004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553840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latin typeface="Proxima Nova" panose="02000506030000020004"/>
              </a:rPr>
              <a:t>Rémunération fixe « au forfait »</a:t>
            </a:r>
          </a:p>
          <a:p>
            <a:endParaRPr lang="fr-FR" sz="2400" b="1" u="sng" dirty="0">
              <a:latin typeface="Proxima Nova" panose="02000506030000020004"/>
            </a:endParaRPr>
          </a:p>
          <a:p>
            <a:pPr marL="1295368" lvl="1" indent="-685783">
              <a:buFont typeface="+mj-lt"/>
              <a:buAutoNum type="arabicPeriod"/>
            </a:pPr>
            <a:r>
              <a:rPr lang="fr-FR" sz="2400" b="1" dirty="0">
                <a:latin typeface="Proxima Nova" panose="02000506030000020004"/>
              </a:rPr>
              <a:t>Avantages</a:t>
            </a:r>
            <a:r>
              <a:rPr lang="fr-FR" sz="2400" dirty="0">
                <a:latin typeface="Proxima Nova" panose="02000506030000020004"/>
              </a:rPr>
              <a:t> : 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Répartition égale ou non des NMR entre associés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Gain de temps dans le calcul de répartition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Connue par avance </a:t>
            </a:r>
          </a:p>
          <a:p>
            <a:pPr lvl="2"/>
            <a:endParaRPr lang="fr-FR" sz="2400" dirty="0">
              <a:latin typeface="Proxima Nova" panose="02000506030000020004"/>
            </a:endParaRPr>
          </a:p>
          <a:p>
            <a:pPr marL="1295368" lvl="1" indent="-685783">
              <a:buFont typeface="+mj-lt"/>
              <a:buAutoNum type="arabicPeriod"/>
            </a:pPr>
            <a:r>
              <a:rPr lang="fr-FR" sz="2400" b="1" dirty="0">
                <a:latin typeface="Proxima Nova" panose="02000506030000020004"/>
              </a:rPr>
              <a:t>Inconvénients</a:t>
            </a:r>
            <a:r>
              <a:rPr lang="fr-FR" sz="2400" dirty="0">
                <a:latin typeface="Proxima Nova" panose="02000506030000020004"/>
              </a:rPr>
              <a:t> :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Peu démocratique 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Ne valorise pas l’implication des professionnels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Ne tient pas compte des variations de budget NMR au solde </a:t>
            </a:r>
          </a:p>
          <a:p>
            <a:pPr>
              <a:buFontTx/>
              <a:buChar char="-"/>
            </a:pPr>
            <a:endParaRPr lang="fr-F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AF1882-8326-4AE5-5EC7-E4E48A6EEE6A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30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3108345" y="725349"/>
            <a:ext cx="7132240" cy="6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933" dirty="0">
              <a:latin typeface="Proxima Nova" panose="02000506030000020004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553840"/>
            <a:ext cx="1219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latin typeface="Proxima Nova" panose="02000506030000020004"/>
              </a:rPr>
              <a:t>Rémunération variable « à l’implication »</a:t>
            </a:r>
          </a:p>
          <a:p>
            <a:endParaRPr lang="fr-FR" sz="2400" b="1" u="sng" dirty="0">
              <a:latin typeface="Proxima Nova" panose="02000506030000020004"/>
            </a:endParaRPr>
          </a:p>
          <a:p>
            <a:pPr marL="1295368" lvl="1" indent="-685783">
              <a:buFont typeface="+mj-lt"/>
              <a:buAutoNum type="arabicPeriod"/>
            </a:pPr>
            <a:r>
              <a:rPr lang="fr-FR" sz="2400" b="1" dirty="0">
                <a:latin typeface="Proxima Nova" panose="02000506030000020004"/>
              </a:rPr>
              <a:t>Avantages</a:t>
            </a:r>
            <a:r>
              <a:rPr lang="fr-FR" sz="2400" dirty="0">
                <a:latin typeface="Proxima Nova" panose="02000506030000020004"/>
              </a:rPr>
              <a:t> :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Valorise les personnes impliquées 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Améliore la dynamique projet 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Permet l’indemnisation pour la participation spécifique à un projet</a:t>
            </a:r>
          </a:p>
          <a:p>
            <a:pPr lvl="2"/>
            <a:endParaRPr lang="fr-FR" sz="2400" dirty="0">
              <a:latin typeface="Proxima Nova" panose="02000506030000020004"/>
            </a:endParaRPr>
          </a:p>
          <a:p>
            <a:pPr marL="1295368" lvl="1" indent="-685783">
              <a:buFont typeface="+mj-lt"/>
              <a:buAutoNum type="arabicPeriod"/>
            </a:pPr>
            <a:r>
              <a:rPr lang="fr-FR" sz="2400" b="1" dirty="0">
                <a:latin typeface="Proxima Nova" panose="02000506030000020004"/>
              </a:rPr>
              <a:t>Inconvénients</a:t>
            </a:r>
            <a:r>
              <a:rPr lang="fr-FR" sz="2400" dirty="0">
                <a:latin typeface="Proxima Nova" panose="02000506030000020004"/>
              </a:rPr>
              <a:t> :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en amont : implique un consensus d’équipe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En aval  : implique un pointage rigoureux des émargements (outil de suivi)</a:t>
            </a:r>
          </a:p>
          <a:p>
            <a:pPr>
              <a:buFontTx/>
              <a:buChar char="-"/>
            </a:pPr>
            <a:endParaRPr lang="fr-FR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64F0F9-2E51-E709-6EF3-88C6759ADE4D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95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3108345" y="725349"/>
            <a:ext cx="7132240" cy="6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Comment le construire ?</a:t>
            </a:r>
            <a:endParaRPr sz="933" dirty="0">
              <a:latin typeface="Proxima Nova" panose="02000506030000020004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553841"/>
            <a:ext cx="12192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>
                <a:latin typeface="Proxima Nova" panose="02000506030000020004"/>
              </a:rPr>
              <a:t>Rémunération mixte (fixe + variable)</a:t>
            </a:r>
          </a:p>
          <a:p>
            <a:endParaRPr lang="fr-FR" sz="2400" b="1" u="sng" dirty="0">
              <a:latin typeface="Proxima Nova" panose="02000506030000020004"/>
            </a:endParaRPr>
          </a:p>
          <a:p>
            <a:r>
              <a:rPr lang="fr-FR" sz="2400" dirty="0">
                <a:latin typeface="Proxima Nova" panose="02000506030000020004"/>
              </a:rPr>
              <a:t>Idée de distribuer les ACI sur les critères CPAM </a:t>
            </a:r>
          </a:p>
          <a:p>
            <a:pPr lvl="1"/>
            <a:r>
              <a:rPr lang="fr-FR" sz="2400" dirty="0">
                <a:latin typeface="Proxima Nova" panose="02000506030000020004"/>
              </a:rPr>
              <a:t>Ex : ceux qui participent à l’écriture des protocoles: la somme leur revient (fixe)</a:t>
            </a:r>
          </a:p>
          <a:p>
            <a:pPr lvl="1"/>
            <a:r>
              <a:rPr lang="fr-FR" sz="2400" dirty="0">
                <a:latin typeface="Proxima Nova" panose="02000506030000020004"/>
              </a:rPr>
              <a:t>Ex : 5 protocoles réalisés par une équipe de 3 personnes : répartition de la somme ACI entre eux </a:t>
            </a:r>
          </a:p>
          <a:p>
            <a:pPr marL="1295368" lvl="1" indent="-685783">
              <a:buFont typeface="+mj-lt"/>
              <a:buAutoNum type="arabicPeriod"/>
            </a:pPr>
            <a:r>
              <a:rPr lang="fr-FR" sz="2400" b="1" dirty="0">
                <a:latin typeface="Proxima Nova" panose="02000506030000020004"/>
              </a:rPr>
              <a:t>Avantage</a:t>
            </a:r>
            <a:r>
              <a:rPr lang="fr-FR" sz="2400" dirty="0">
                <a:latin typeface="Proxima Nova" panose="02000506030000020004"/>
              </a:rPr>
              <a:t> : 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Budget clairement encadrés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On colle au budget prévisionnel</a:t>
            </a:r>
          </a:p>
          <a:p>
            <a:pPr marL="1295368" lvl="1" indent="-685783">
              <a:buFont typeface="+mj-lt"/>
              <a:buAutoNum type="arabicPeriod"/>
            </a:pPr>
            <a:r>
              <a:rPr lang="fr-FR" sz="2400" b="1" dirty="0">
                <a:latin typeface="Proxima Nova" panose="02000506030000020004"/>
              </a:rPr>
              <a:t>Inconvénients</a:t>
            </a:r>
            <a:r>
              <a:rPr lang="fr-FR" sz="2400" dirty="0">
                <a:latin typeface="Proxima Nova" panose="02000506030000020004"/>
              </a:rPr>
              <a:t> :</a:t>
            </a:r>
          </a:p>
          <a:p>
            <a:pPr marL="1904952" lvl="2" indent="-685783">
              <a:buFont typeface="+mj-lt"/>
              <a:buAutoNum type="arabicPeriod"/>
            </a:pPr>
            <a:r>
              <a:rPr lang="fr-FR" sz="2400" dirty="0">
                <a:latin typeface="Proxima Nova" panose="02000506030000020004"/>
              </a:rPr>
              <a:t>Valorisation inégale des professionnels (certains critères rapportent plus de points)</a:t>
            </a:r>
          </a:p>
          <a:p>
            <a:endParaRPr lang="fr-F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795E5-FE57-8390-855E-94C3CDB1265D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90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3108345" y="725349"/>
            <a:ext cx="7132240" cy="6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La mise en </a:t>
            </a:r>
            <a:r>
              <a:rPr lang="fr-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œ</a:t>
            </a: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uvre</a:t>
            </a:r>
            <a:endParaRPr sz="933" dirty="0">
              <a:latin typeface="Proxima Nova" panose="02000506030000020004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305BE-0CE9-3E73-C61B-7F5FB28C7345}"/>
              </a:ext>
            </a:extLst>
          </p:cNvPr>
          <p:cNvSpPr txBox="1"/>
          <p:nvPr/>
        </p:nvSpPr>
        <p:spPr>
          <a:xfrm>
            <a:off x="0" y="155384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Proxima Nova" panose="020005060300000200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Proxima Nova" panose="02000506030000020004"/>
              </a:rPr>
              <a:t>Il n’y a pas de règle unique mais la règle choisie par l’équipe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Proxima Nova" panose="020005060300000200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Proxima Nova" panose="02000506030000020004"/>
              </a:rPr>
              <a:t>Les règles doivent être fixées par avance dans le règlement intérieur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latin typeface="Proxima Nova" panose="020005060300000200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latin typeface="Proxima Nova" panose="02000506030000020004"/>
              </a:rPr>
              <a:t>Pas de discussion à postériori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Proxima Nova" panose="02000506030000020004"/>
              </a:rPr>
              <a:t>Plus de clarté pour les nouveaux professionnels qui arrivent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>
                <a:latin typeface="Proxima Nova" panose="02000506030000020004"/>
              </a:rPr>
              <a:t>Evite aussi de polluer le fonctionnement « mode projet » dans l’année en revenant continuellement sur les règles de répartition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F4480-4F9C-883A-415D-7FFF492E8679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01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180"/>
            <a:ext cx="48546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66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sz="6600" dirty="0">
                <a:solidFill>
                  <a:srgbClr val="004199"/>
                </a:solidFill>
                <a:latin typeface="Proxima Nova" panose="02000506030000020004" pitchFamily="2" charset="0"/>
              </a:rPr>
              <a:t>3. Retour d’expérience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oogle Shape;247;p32">
            <a:extLst>
              <a:ext uri="{FF2B5EF4-FFF2-40B4-BE49-F238E27FC236}">
                <a16:creationId xmlns:a16="http://schemas.microsoft.com/office/drawing/2014/main" id="{E749FB3A-C4AE-14E4-4F2E-3ECDA1BB3B47}"/>
              </a:ext>
            </a:extLst>
          </p:cNvPr>
          <p:cNvGrpSpPr/>
          <p:nvPr/>
        </p:nvGrpSpPr>
        <p:grpSpPr>
          <a:xfrm>
            <a:off x="5948516" y="1205365"/>
            <a:ext cx="5879050" cy="4750899"/>
            <a:chOff x="0" y="0"/>
            <a:chExt cx="13716000" cy="10172700"/>
          </a:xfrm>
        </p:grpSpPr>
        <p:sp>
          <p:nvSpPr>
            <p:cNvPr id="5" name="Google Shape;248;p32">
              <a:extLst>
                <a:ext uri="{FF2B5EF4-FFF2-40B4-BE49-F238E27FC236}">
                  <a16:creationId xmlns:a16="http://schemas.microsoft.com/office/drawing/2014/main" id="{D08D466E-C0DA-ED7D-E633-5F842F3E4C84}"/>
                </a:ext>
              </a:extLst>
            </p:cNvPr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 extrusionOk="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t="-392" b="-391"/>
              </a:stretch>
            </a:blipFill>
            <a:ln>
              <a:noFill/>
            </a:ln>
          </p:spPr>
          <p:txBody>
            <a:bodyPr/>
            <a:lstStyle>
              <a:defPPr>
                <a:defRPr lang="fr-F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3200"/>
            </a:p>
          </p:txBody>
        </p:sp>
        <p:sp>
          <p:nvSpPr>
            <p:cNvPr id="6" name="Google Shape;249;p32">
              <a:extLst>
                <a:ext uri="{FF2B5EF4-FFF2-40B4-BE49-F238E27FC236}">
                  <a16:creationId xmlns:a16="http://schemas.microsoft.com/office/drawing/2014/main" id="{8675A9ED-AEFD-22B4-EA77-283606A00FA7}"/>
                </a:ext>
              </a:extLst>
            </p:cNvPr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 extrusionOk="0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462" r="-1463"/>
              </a:stretch>
            </a:blip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>
              <a:defPPr>
                <a:defRPr lang="fr-F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131321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67;p40">
            <a:extLst>
              <a:ext uri="{FF2B5EF4-FFF2-40B4-BE49-F238E27FC236}">
                <a16:creationId xmlns:a16="http://schemas.microsoft.com/office/drawing/2014/main" id="{08F23CB4-BF36-3662-86D8-A195DD3B85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865" b="786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284" y="1923947"/>
            <a:ext cx="9495503" cy="3346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66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 algn="ctr">
              <a:buNone/>
            </a:pPr>
            <a:r>
              <a:rPr lang="fr-FR" sz="6000" dirty="0">
                <a:solidFill>
                  <a:schemeClr val="bg1"/>
                </a:solidFill>
                <a:latin typeface="Proxima Nova" panose="02000506030000020004" pitchFamily="2" charset="0"/>
              </a:rPr>
              <a:t>4. Conclusion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759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/>
        </p:nvSpPr>
        <p:spPr>
          <a:xfrm>
            <a:off x="1530046" y="725349"/>
            <a:ext cx="8710540" cy="65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267" i="0" u="none" strike="noStrike" cap="none" dirty="0">
                <a:solidFill>
                  <a:srgbClr val="3A3C3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Distinction entre MSP et CPTS</a:t>
            </a:r>
            <a:endParaRPr sz="933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F20DC-3222-C9A0-0706-907EE52A9C78}"/>
              </a:ext>
            </a:extLst>
          </p:cNvPr>
          <p:cNvSpPr txBox="1">
            <a:spLocks/>
          </p:cNvSpPr>
          <p:nvPr/>
        </p:nvSpPr>
        <p:spPr>
          <a:xfrm>
            <a:off x="869948" y="1670229"/>
            <a:ext cx="5384800" cy="502724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67" b="1" u="sng" dirty="0"/>
              <a:t>MSP</a:t>
            </a:r>
            <a:endParaRPr lang="fr-FR" sz="3200" b="1" u="sng" dirty="0"/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Obligation de créer une SISA pour percevoir les ACI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Les revenus sont fiscalisés au sein de la SISA si non dépensés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Uniquement des professionnels de santé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Approche patientèle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Pas de limite concernant l’indemnisation des professionnels </a:t>
            </a:r>
            <a:r>
              <a:rPr lang="fr-FR" sz="3200" dirty="0"/>
              <a:t>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6F7EA3-B569-8B93-CA45-4B5B14BA8175}"/>
              </a:ext>
            </a:extLst>
          </p:cNvPr>
          <p:cNvSpPr txBox="1">
            <a:spLocks/>
          </p:cNvSpPr>
          <p:nvPr/>
        </p:nvSpPr>
        <p:spPr>
          <a:xfrm>
            <a:off x="6807200" y="1670229"/>
            <a:ext cx="5384800" cy="423069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u="sng" dirty="0"/>
              <a:t>CPTS</a:t>
            </a:r>
            <a:endParaRPr lang="fr-FR" sz="3200" b="1" u="sng" dirty="0"/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Obligation de créer une association Loi 1901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Absence totale de fiscalisation des « recettes » de la CPTS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Existence d’un plafond d’indemnisation par professionnel et par an</a:t>
            </a:r>
          </a:p>
          <a:p>
            <a:pPr marL="457189" lvl="1" indent="-457189">
              <a:buFont typeface="Arial" panose="020B0604020202020204" pitchFamily="34" charset="0"/>
              <a:buChar char="•"/>
            </a:pPr>
            <a:r>
              <a:rPr lang="fr-FR" sz="2667" dirty="0"/>
              <a:t>Structure inclusive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3CE86-263F-B900-AA72-21FCD685A8A2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AB810-520B-B1A3-3CD4-F6943B3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F0F1F-A13F-7D35-27A3-86998AA3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14BDC-A639-49FD-3811-8DB3ED6B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DCF524-1CEC-A47E-1342-B23A3134F207}"/>
              </a:ext>
            </a:extLst>
          </p:cNvPr>
          <p:cNvSpPr txBox="1"/>
          <p:nvPr/>
        </p:nvSpPr>
        <p:spPr>
          <a:xfrm>
            <a:off x="548640" y="1825625"/>
            <a:ext cx="11155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4199"/>
                </a:solidFill>
                <a:latin typeface="Proxima Nova" panose="02000506030000020004" pitchFamily="2" charset="0"/>
              </a:rPr>
              <a:t>Merci pour votre écoute, vos questions et échanges ! </a:t>
            </a:r>
          </a:p>
          <a:p>
            <a:pPr algn="ctr"/>
            <a:r>
              <a:rPr lang="fr-FR" sz="3600" b="1" dirty="0">
                <a:solidFill>
                  <a:srgbClr val="004199"/>
                </a:solidFill>
                <a:latin typeface="Proxima Nova" panose="02000506030000020004" pitchFamily="2" charset="0"/>
              </a:rPr>
              <a:t>Pensez à compléter le questionnaire de satisfaction disponible sur l’application Imagina ! </a:t>
            </a:r>
            <a:r>
              <a:rPr lang="fr-FR" sz="3600" b="1" dirty="0">
                <a:latin typeface="Proxima Nova" panose="02000506030000020004" pitchFamily="2" charset="0"/>
              </a:rPr>
              <a:t> 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227392-2357-ADF5-1983-19C1737D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4680072"/>
            <a:ext cx="2057400" cy="2057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D2B27-26D2-08D5-85E5-B4E9389C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63" y="5396295"/>
            <a:ext cx="2434297" cy="1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C961E-8C72-2368-9EE6-75345519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4199"/>
                </a:solidFill>
                <a:latin typeface="Proxima Nova" panose="02000506030000020004" pitchFamily="2" charset="0"/>
              </a:rPr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52D19-13BD-4B74-90BF-27EEF160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  <a:latin typeface="Proxima Nova" panose="02000506030000020004"/>
              </a:rPr>
              <a:t>1. L’avenant ACI en SISA, quels changements ?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  <a:latin typeface="Proxima Nova" panose="02000506030000020004"/>
              </a:rPr>
              <a:t>2. Le budget prévisionnel en SISA et CPTS : quel intérêt, comment le construire et comment le mettre en œuvre ?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  <a:latin typeface="Proxima Nova" panose="02000506030000020004"/>
              </a:rPr>
              <a:t>3. Retour d’expérience et questions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  <a:latin typeface="Proxima Nova" panose="02000506030000020004"/>
              </a:rPr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23982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0" dirty="0">
                <a:solidFill>
                  <a:srgbClr val="004199"/>
                </a:solidFill>
                <a:latin typeface="Proxima Nova" panose="02000506030000020004" pitchFamily="2" charset="0"/>
              </a:rPr>
              <a:t>1. L’avenant 1 ACI : Quels changements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89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99B370-C457-03F0-9161-692A2109745A}"/>
              </a:ext>
            </a:extLst>
          </p:cNvPr>
          <p:cNvSpPr txBox="1"/>
          <p:nvPr/>
        </p:nvSpPr>
        <p:spPr>
          <a:xfrm>
            <a:off x="1133725" y="1425214"/>
            <a:ext cx="8973312" cy="437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1" marR="0" lvl="0" indent="-365751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/>
              </a:rPr>
              <a:t>Depuis 2022 obligation de signature de l’avenant afin de continuer à percevoir les rémunérations d’équipe</a:t>
            </a:r>
          </a:p>
          <a:p>
            <a:pPr marL="365751" marR="0" lvl="0" indent="-365751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  <a:tabLst/>
              <a:defRPr/>
            </a:pPr>
            <a:endParaRPr kumimoji="0" lang="fr-FR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/>
            </a:endParaRPr>
          </a:p>
          <a:p>
            <a:pPr marL="365751" marR="0" lvl="0" indent="-365751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/>
              </a:rPr>
              <a:t> Modification des critères socles et notamment du critère d’accès aux soins. </a:t>
            </a:r>
          </a:p>
          <a:p>
            <a:pPr marL="853419" marR="0" lvl="1" indent="-329176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/>
              </a:rPr>
              <a:t>obtention possible de 450 points soit 3 150 € par an environ </a:t>
            </a:r>
          </a:p>
          <a:p>
            <a:pPr marL="853419" marR="0" lvl="1" indent="-329176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 panose="02000506030000020004"/>
              </a:rPr>
              <a:t>mise à jour de la rémunération de la fonction de coordination</a:t>
            </a:r>
          </a:p>
          <a:p>
            <a:pPr marL="853419" marR="0" lvl="1" indent="-329176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" panose="05000000000000000000" pitchFamily="2" charset="2"/>
              <a:buChar char="v"/>
              <a:tabLst/>
              <a:defRPr/>
            </a:pPr>
            <a:r>
              <a:rPr lang="fr-FR" dirty="0">
                <a:solidFill>
                  <a:prstClr val="black"/>
                </a:solidFill>
                <a:latin typeface="Proxima Nova" panose="02000506030000020004"/>
              </a:rPr>
              <a:t>Mise en avant de la fonction des IPA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" panose="020005060300000200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DA3E0E-C9BC-FD27-B330-B0624DFF4102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34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/>
        </p:nvSpPr>
        <p:spPr>
          <a:xfrm>
            <a:off x="3638000" y="890267"/>
            <a:ext cx="4916000" cy="131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4267" i="0" u="none" strike="noStrike" cap="none" dirty="0">
                <a:solidFill>
                  <a:srgbClr val="3A3C3D"/>
                </a:solidFill>
                <a:latin typeface="Proxima Nova" panose="02000506030000020004"/>
                <a:ea typeface="Montserrat SemiBold"/>
                <a:cs typeface="Montserrat SemiBold"/>
                <a:sym typeface="Montserrat SemiBold"/>
              </a:rPr>
              <a:t>Estimer le montant de l’ACI</a:t>
            </a:r>
            <a:endParaRPr sz="933" dirty="0">
              <a:latin typeface="Proxima Nova" panose="02000506030000020004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CE5295-08B6-F1CB-E151-8D72D3194EEB}"/>
              </a:ext>
            </a:extLst>
          </p:cNvPr>
          <p:cNvSpPr txBox="1"/>
          <p:nvPr/>
        </p:nvSpPr>
        <p:spPr>
          <a:xfrm>
            <a:off x="1918208" y="2877313"/>
            <a:ext cx="9221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Wingdings" panose="05000000000000000000" pitchFamily="2" charset="2"/>
              <a:buChar char="Ø"/>
            </a:pPr>
            <a:r>
              <a:rPr lang="fr-FR" sz="3200" dirty="0">
                <a:latin typeface="Proxima Nova" panose="02000506030000020004"/>
              </a:rPr>
              <a:t>Outil disponible : Calculette ACI</a:t>
            </a:r>
          </a:p>
          <a:p>
            <a:pPr marL="990575" lvl="1" indent="-380990">
              <a:buFont typeface="Wingdings" panose="05000000000000000000" pitchFamily="2" charset="2"/>
              <a:buChar char="Ø"/>
            </a:pPr>
            <a:r>
              <a:rPr lang="fr-FR" sz="3200" dirty="0">
                <a:latin typeface="Proxima Nova" panose="02000506030000020004"/>
              </a:rPr>
              <a:t>Permet d’anticiper le montant de l’avance et de vérifier en cas d’incohérence entre le solde perçu et l’estimation</a:t>
            </a:r>
          </a:p>
        </p:txBody>
      </p:sp>
      <p:pic>
        <p:nvPicPr>
          <p:cNvPr id="4" name="Image 3">
            <a:hlinkClick r:id="rId3" action="ppaction://hlinkfile"/>
            <a:extLst>
              <a:ext uri="{FF2B5EF4-FFF2-40B4-BE49-F238E27FC236}">
                <a16:creationId xmlns:a16="http://schemas.microsoft.com/office/drawing/2014/main" id="{635C4B53-FA5E-CD35-D1F9-254984E35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47755" y="4311377"/>
            <a:ext cx="2100056" cy="21000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70D356-0EA0-E1A4-EF96-0BC27FD4CC7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85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25824E-71BA-FB66-CCB1-6CBF3155D720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022FB6-4A69-1E57-67B7-8D9F0E35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46" y="0"/>
            <a:ext cx="10226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A9E20C-87AB-4764-7503-FCEFCA14323E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A176CF-8429-6FA9-18FF-B039FDF5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12" y="1"/>
            <a:ext cx="97043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180"/>
            <a:ext cx="48546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66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sz="6600" dirty="0">
                <a:solidFill>
                  <a:srgbClr val="004199"/>
                </a:solidFill>
                <a:latin typeface="Proxima Nova" panose="02000506030000020004" pitchFamily="2" charset="0"/>
              </a:rPr>
              <a:t>2. Le budget Prévisionnel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oogle Shape;247;p32">
            <a:extLst>
              <a:ext uri="{FF2B5EF4-FFF2-40B4-BE49-F238E27FC236}">
                <a16:creationId xmlns:a16="http://schemas.microsoft.com/office/drawing/2014/main" id="{E749FB3A-C4AE-14E4-4F2E-3ECDA1BB3B47}"/>
              </a:ext>
            </a:extLst>
          </p:cNvPr>
          <p:cNvGrpSpPr/>
          <p:nvPr/>
        </p:nvGrpSpPr>
        <p:grpSpPr>
          <a:xfrm>
            <a:off x="5948516" y="1205365"/>
            <a:ext cx="5879050" cy="4750899"/>
            <a:chOff x="0" y="0"/>
            <a:chExt cx="13716000" cy="10172700"/>
          </a:xfrm>
        </p:grpSpPr>
        <p:sp>
          <p:nvSpPr>
            <p:cNvPr id="5" name="Google Shape;248;p32">
              <a:extLst>
                <a:ext uri="{FF2B5EF4-FFF2-40B4-BE49-F238E27FC236}">
                  <a16:creationId xmlns:a16="http://schemas.microsoft.com/office/drawing/2014/main" id="{D08D466E-C0DA-ED7D-E633-5F842F3E4C84}"/>
                </a:ext>
              </a:extLst>
            </p:cNvPr>
            <p:cNvSpPr/>
            <p:nvPr/>
          </p:nvSpPr>
          <p:spPr>
            <a:xfrm>
              <a:off x="0" y="0"/>
              <a:ext cx="13716000" cy="10172700"/>
            </a:xfrm>
            <a:custGeom>
              <a:avLst/>
              <a:gdLst/>
              <a:ahLst/>
              <a:cxnLst/>
              <a:rect l="l" t="t" r="r" b="b"/>
              <a:pathLst>
                <a:path w="13716000" h="10172700" extrusionOk="0">
                  <a:moveTo>
                    <a:pt x="0" y="0"/>
                  </a:moveTo>
                  <a:lnTo>
                    <a:pt x="13716000" y="0"/>
                  </a:lnTo>
                  <a:lnTo>
                    <a:pt x="13716000" y="10172700"/>
                  </a:lnTo>
                  <a:lnTo>
                    <a:pt x="0" y="1017270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t="-392" b="-391"/>
              </a:stretch>
            </a:blipFill>
            <a:ln>
              <a:noFill/>
            </a:ln>
          </p:spPr>
          <p:txBody>
            <a:bodyPr/>
            <a:lstStyle>
              <a:defPPr>
                <a:defRPr lang="fr-F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3200"/>
            </a:p>
          </p:txBody>
        </p:sp>
        <p:sp>
          <p:nvSpPr>
            <p:cNvPr id="6" name="Google Shape;249;p32">
              <a:extLst>
                <a:ext uri="{FF2B5EF4-FFF2-40B4-BE49-F238E27FC236}">
                  <a16:creationId xmlns:a16="http://schemas.microsoft.com/office/drawing/2014/main" id="{8675A9ED-AEFD-22B4-EA77-283606A00FA7}"/>
                </a:ext>
              </a:extLst>
            </p:cNvPr>
            <p:cNvSpPr/>
            <p:nvPr/>
          </p:nvSpPr>
          <p:spPr>
            <a:xfrm>
              <a:off x="393700" y="615950"/>
              <a:ext cx="12941300" cy="9107742"/>
            </a:xfrm>
            <a:custGeom>
              <a:avLst/>
              <a:gdLst/>
              <a:ahLst/>
              <a:cxnLst/>
              <a:rect l="l" t="t" r="r" b="b"/>
              <a:pathLst>
                <a:path w="12941300" h="9107742" extrusionOk="0">
                  <a:moveTo>
                    <a:pt x="12815112" y="9107742"/>
                  </a:moveTo>
                  <a:lnTo>
                    <a:pt x="126187" y="9107742"/>
                  </a:lnTo>
                  <a:cubicBezTo>
                    <a:pt x="56502" y="9107742"/>
                    <a:pt x="0" y="9051252"/>
                    <a:pt x="0" y="8981555"/>
                  </a:cubicBezTo>
                  <a:lnTo>
                    <a:pt x="0" y="0"/>
                  </a:lnTo>
                  <a:lnTo>
                    <a:pt x="12941300" y="0"/>
                  </a:lnTo>
                  <a:lnTo>
                    <a:pt x="12941300" y="8981554"/>
                  </a:lnTo>
                  <a:cubicBezTo>
                    <a:pt x="12941300" y="9051239"/>
                    <a:pt x="12884810" y="9107742"/>
                    <a:pt x="12815112" y="9107742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1462" r="-1463"/>
              </a:stretch>
            </a:blip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>
              <a:defPPr>
                <a:defRPr lang="fr-F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304114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4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66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sz="6600" dirty="0">
                <a:solidFill>
                  <a:srgbClr val="004199"/>
                </a:solidFill>
                <a:latin typeface="Proxima Nova" panose="02000506030000020004" pitchFamily="2" charset="0"/>
              </a:rPr>
              <a:t>Quel intérêt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oogle Shape;194;p29">
            <a:extLst>
              <a:ext uri="{FF2B5EF4-FFF2-40B4-BE49-F238E27FC236}">
                <a16:creationId xmlns:a16="http://schemas.microsoft.com/office/drawing/2014/main" id="{8559CC63-9C90-BBAD-3F24-E863FB33B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8394" y="3718453"/>
            <a:ext cx="2106889" cy="15024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196;p29">
            <a:extLst>
              <a:ext uri="{FF2B5EF4-FFF2-40B4-BE49-F238E27FC236}">
                <a16:creationId xmlns:a16="http://schemas.microsoft.com/office/drawing/2014/main" id="{1B487228-7D27-BA19-B0A6-1261E95C13B5}"/>
              </a:ext>
            </a:extLst>
          </p:cNvPr>
          <p:cNvGrpSpPr/>
          <p:nvPr/>
        </p:nvGrpSpPr>
        <p:grpSpPr>
          <a:xfrm>
            <a:off x="7367524" y="661229"/>
            <a:ext cx="2596913" cy="5750204"/>
            <a:chOff x="0" y="0"/>
            <a:chExt cx="5000993" cy="10163632"/>
          </a:xfrm>
        </p:grpSpPr>
        <p:sp>
          <p:nvSpPr>
            <p:cNvPr id="9" name="Google Shape;197;p29">
              <a:extLst>
                <a:ext uri="{FF2B5EF4-FFF2-40B4-BE49-F238E27FC236}">
                  <a16:creationId xmlns:a16="http://schemas.microsoft.com/office/drawing/2014/main" id="{688705EC-CFFB-E685-0EBC-409249944721}"/>
                </a:ext>
              </a:extLst>
            </p:cNvPr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 extrusionOk="0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43" r="-44"/>
              </a:stretch>
            </a:blipFill>
            <a:ln>
              <a:noFill/>
            </a:ln>
          </p:spPr>
          <p:txBody>
            <a:bodyPr/>
            <a:lstStyle>
              <a:defPPr>
                <a:defRPr lang="fr-F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3200"/>
            </a:p>
          </p:txBody>
        </p:sp>
        <p:sp>
          <p:nvSpPr>
            <p:cNvPr id="10" name="Google Shape;198;p29">
              <a:extLst>
                <a:ext uri="{FF2B5EF4-FFF2-40B4-BE49-F238E27FC236}">
                  <a16:creationId xmlns:a16="http://schemas.microsoft.com/office/drawing/2014/main" id="{E1DD1D71-F02C-05B8-8AA2-08C79A2C768A}"/>
                </a:ext>
              </a:extLst>
            </p:cNvPr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 extrusionOk="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60513" r="-65177"/>
              </a:stretch>
            </a:blipFill>
            <a:ln>
              <a:noFill/>
            </a:ln>
          </p:spPr>
          <p:txBody>
            <a:bodyPr spcFirstLastPara="1" wrap="square" lIns="60967" tIns="60967" rIns="60967" bIns="60967" anchor="ctr" anchorCtr="0">
              <a:noAutofit/>
            </a:bodyPr>
            <a:lstStyle>
              <a:defPPr>
                <a:defRPr lang="fr-F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179927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23F8A0DB-2A40-43AD-86D8-A1B1C9D93AF1}" vid="{5C1BC4D7-3B92-458F-A814-6898AF59B027}"/>
    </a:ext>
  </a:extLst>
</a:theme>
</file>

<file path=ppt/theme/theme2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23F8A0DB-2A40-43AD-86D8-A1B1C9D93AF1}" vid="{5C1BC4D7-3B92-458F-A814-6898AF59B02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672</Words>
  <Application>Microsoft Office PowerPoint</Application>
  <PresentationFormat>Grand écran</PresentationFormat>
  <Paragraphs>109</Paragraphs>
  <Slides>19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Thème1</vt:lpstr>
      <vt:lpstr>Thème1</vt:lpstr>
      <vt:lpstr>Atelier 10 : Optimiser la gestion budgétaire de la SISA</vt:lpstr>
      <vt:lpstr>Sommaire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10 : Optimiser la gestion budgétaire de la SISA</dc:title>
  <dc:creator>SOPHIE VERHAEGHE</dc:creator>
  <cp:lastModifiedBy>Jennifer-FEMAS HDF Ramos</cp:lastModifiedBy>
  <cp:revision>2</cp:revision>
  <dcterms:created xsi:type="dcterms:W3CDTF">2023-11-23T20:41:19Z</dcterms:created>
  <dcterms:modified xsi:type="dcterms:W3CDTF">2023-12-01T10:15:11Z</dcterms:modified>
</cp:coreProperties>
</file>