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12"/>
    <p:sldId id="257" r:id="rId113"/>
    <p:sldId id="258" r:id="rId114"/>
    <p:sldId id="259" r:id="rId115"/>
    <p:sldId id="260" r:id="rId116"/>
    <p:sldId id="261" r:id="rId117"/>
    <p:sldId id="262" r:id="rId118"/>
    <p:sldId id="263" r:id="rId119"/>
    <p:sldId id="264" r:id="rId120"/>
    <p:sldId id="265" r:id="rId121"/>
    <p:sldId id="266" r:id="rId122"/>
    <p:sldId id="267" r:id="rId123"/>
    <p:sldId id="268" r:id="rId124"/>
    <p:sldId id="269" r:id="rId125"/>
    <p:sldId id="270" r:id="rId126"/>
    <p:sldId id="271" r:id="rId127"/>
    <p:sldId id="272" r:id="rId128"/>
    <p:sldId id="273" r:id="rId129"/>
    <p:sldId id="274" r:id="rId130"/>
    <p:sldId id="275" r:id="rId131"/>
    <p:sldId id="276" r:id="rId132"/>
    <p:sldId id="277" r:id="rId133"/>
    <p:sldId id="278" r:id="rId134"/>
    <p:sldId id="279" r:id="rId135"/>
    <p:sldId id="280" r:id="rId136"/>
    <p:sldId id="281" r:id="rId137"/>
    <p:sldId id="282" r:id="rId138"/>
    <p:sldId id="283" r:id="rId139"/>
    <p:sldId id="284" r:id="rId140"/>
    <p:sldId id="285" r:id="rId141"/>
    <p:sldId id="286" r:id="rId142"/>
    <p:sldId id="287" r:id="rId143"/>
    <p:sldId id="288" r:id="rId144"/>
    <p:sldId id="289" r:id="rId145"/>
    <p:sldId id="290" r:id="rId146"/>
    <p:sldId id="291" r:id="rId147"/>
    <p:sldId id="292" r:id="rId148"/>
    <p:sldId id="293" r:id="rId149"/>
    <p:sldId id="294" r:id="rId150"/>
    <p:sldId id="295" r:id="rId151"/>
    <p:sldId id="296" r:id="rId152"/>
    <p:sldId id="297" r:id="rId153"/>
    <p:sldId id="298" r:id="rId154"/>
    <p:sldId id="299" r:id="rId155"/>
    <p:sldId id="300" r:id="rId156"/>
    <p:sldId id="301" r:id="rId157"/>
  </p:sldIdLst>
  <p:sldSz cx="18288000" cy="10287000"/>
  <p:notesSz cx="6858000" cy="9144000"/>
  <p:embeddedFontLst>
    <p:embeddedFont>
      <p:font typeface="Alfa Slab One" charset="1" panose="00000500000000000000"/>
      <p:regular r:id="rId6"/>
    </p:embeddedFont>
    <p:embeddedFont>
      <p:font typeface="Alfa Slab One Italics" charset="1" panose="000005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Carlito" charset="1" panose="020F0502020204030204"/>
      <p:regular r:id="rId12"/>
    </p:embeddedFont>
    <p:embeddedFont>
      <p:font typeface="Carlito Bold" charset="1" panose="020F0502020204030204"/>
      <p:regular r:id="rId13"/>
    </p:embeddedFont>
    <p:embeddedFont>
      <p:font typeface="Carlito Italics" charset="1" panose="020F0502020204030204"/>
      <p:regular r:id="rId14"/>
    </p:embeddedFont>
    <p:embeddedFont>
      <p:font typeface="Carlito Bold Italics" charset="1" panose="020F0502020204030204"/>
      <p:regular r:id="rId15"/>
    </p:embeddedFont>
    <p:embeddedFont>
      <p:font typeface="Lovelo" charset="1" panose="02000000000000000000"/>
      <p:regular r:id="rId16"/>
    </p:embeddedFont>
    <p:embeddedFont>
      <p:font typeface="Proxima Nova" charset="1" panose="02000506030000020004"/>
      <p:regular r:id="rId17"/>
    </p:embeddedFont>
    <p:embeddedFont>
      <p:font typeface="Proxima Nova Bold" charset="1" panose="02000506030000020004"/>
      <p:regular r:id="rId18"/>
    </p:embeddedFont>
    <p:embeddedFont>
      <p:font typeface="Proxima Nova Italics" charset="1" panose="02000506030000020004"/>
      <p:regular r:id="rId19"/>
    </p:embeddedFont>
    <p:embeddedFont>
      <p:font typeface="Proxima Nova Bold Italics" charset="1" panose="02000506030000020004"/>
      <p:regular r:id="rId20"/>
    </p:embeddedFont>
    <p:embeddedFont>
      <p:font typeface="Proxima Nova Light" charset="1" panose="02000506030000020004"/>
      <p:regular r:id="rId21"/>
    </p:embeddedFont>
    <p:embeddedFont>
      <p:font typeface="Proxima Nova Light Italics" charset="1" panose="02000506030000020004"/>
      <p:regular r:id="rId22"/>
    </p:embeddedFont>
    <p:embeddedFont>
      <p:font typeface="Proxima Nova Heavy" charset="1" panose="02000506030000020004"/>
      <p:regular r:id="rId23"/>
    </p:embeddedFont>
    <p:embeddedFont>
      <p:font typeface="Proxima Nova Heavy Italics" charset="1" panose="02000506030000020004"/>
      <p:regular r:id="rId24"/>
    </p:embeddedFont>
    <p:embeddedFont>
      <p:font typeface="Raleway" charset="1" panose="00000000000000000000"/>
      <p:regular r:id="rId25"/>
    </p:embeddedFont>
    <p:embeddedFont>
      <p:font typeface="Raleway Bold" charset="1" panose="00000000000000000000"/>
      <p:regular r:id="rId26"/>
    </p:embeddedFont>
    <p:embeddedFont>
      <p:font typeface="Raleway Italics" charset="1" panose="00000000000000000000"/>
      <p:regular r:id="rId27"/>
    </p:embeddedFont>
    <p:embeddedFont>
      <p:font typeface="Raleway Bold Italics" charset="1" panose="00000000000000000000"/>
      <p:regular r:id="rId28"/>
    </p:embeddedFont>
    <p:embeddedFont>
      <p:font typeface="Raleway Thin" charset="1" panose="00000000000000000000"/>
      <p:regular r:id="rId29"/>
    </p:embeddedFont>
    <p:embeddedFont>
      <p:font typeface="Raleway Thin Italics" charset="1" panose="00000000000000000000"/>
      <p:regular r:id="rId30"/>
    </p:embeddedFont>
    <p:embeddedFont>
      <p:font typeface="Raleway Extra-Light" charset="1" panose="00000000000000000000"/>
      <p:regular r:id="rId31"/>
    </p:embeddedFont>
    <p:embeddedFont>
      <p:font typeface="Raleway Extra-Light Italics" charset="1" panose="00000000000000000000"/>
      <p:regular r:id="rId32"/>
    </p:embeddedFont>
    <p:embeddedFont>
      <p:font typeface="Raleway Light" charset="1" panose="00000000000000000000"/>
      <p:regular r:id="rId33"/>
    </p:embeddedFont>
    <p:embeddedFont>
      <p:font typeface="Raleway Light Italics" charset="1" panose="00000000000000000000"/>
      <p:regular r:id="rId34"/>
    </p:embeddedFont>
    <p:embeddedFont>
      <p:font typeface="Raleway Medium" charset="1" panose="00000000000000000000"/>
      <p:regular r:id="rId35"/>
    </p:embeddedFont>
    <p:embeddedFont>
      <p:font typeface="Raleway Medium Italics" charset="1" panose="00000000000000000000"/>
      <p:regular r:id="rId36"/>
    </p:embeddedFont>
    <p:embeddedFont>
      <p:font typeface="Raleway Semi-Bold" charset="1" panose="00000000000000000000"/>
      <p:regular r:id="rId37"/>
    </p:embeddedFont>
    <p:embeddedFont>
      <p:font typeface="Raleway Semi-Bold Italics" charset="1" panose="00000000000000000000"/>
      <p:regular r:id="rId38"/>
    </p:embeddedFont>
    <p:embeddedFont>
      <p:font typeface="Raleway Ultra-Bold" charset="1" panose="00000000000000000000"/>
      <p:regular r:id="rId39"/>
    </p:embeddedFont>
    <p:embeddedFont>
      <p:font typeface="Raleway Ultra-Bold Italics" charset="1" panose="00000000000000000000"/>
      <p:regular r:id="rId40"/>
    </p:embeddedFont>
    <p:embeddedFont>
      <p:font typeface="Raleway Heavy" charset="1" panose="00000000000000000000"/>
      <p:regular r:id="rId41"/>
    </p:embeddedFont>
    <p:embeddedFont>
      <p:font typeface="Raleway Heavy Italics" charset="1" panose="00000000000000000000"/>
      <p:regular r:id="rId42"/>
    </p:embeddedFont>
    <p:embeddedFont>
      <p:font typeface="Decalotype" charset="1" panose="00000500000000000000"/>
      <p:regular r:id="rId43"/>
    </p:embeddedFont>
    <p:embeddedFont>
      <p:font typeface="Decalotype Bold" charset="1" panose="00000800000000000000"/>
      <p:regular r:id="rId44"/>
    </p:embeddedFont>
    <p:embeddedFont>
      <p:font typeface="Decalotype Italics" charset="1" panose="00000500000000000000"/>
      <p:regular r:id="rId45"/>
    </p:embeddedFont>
    <p:embeddedFont>
      <p:font typeface="Decalotype Bold Italics" charset="1" panose="00000800000000000000"/>
      <p:regular r:id="rId46"/>
    </p:embeddedFont>
    <p:embeddedFont>
      <p:font typeface="Decalotype Light" charset="1" panose="00000400000000000000"/>
      <p:regular r:id="rId47"/>
    </p:embeddedFont>
    <p:embeddedFont>
      <p:font typeface="Decalotype Light Italics" charset="1" panose="00000400000000000000"/>
      <p:regular r:id="rId48"/>
    </p:embeddedFont>
    <p:embeddedFont>
      <p:font typeface="Decalotype Medium" charset="1" panose="00000600000000000000"/>
      <p:regular r:id="rId49"/>
    </p:embeddedFont>
    <p:embeddedFont>
      <p:font typeface="Decalotype Medium Italics" charset="1" panose="00000600000000000000"/>
      <p:regular r:id="rId50"/>
    </p:embeddedFont>
    <p:embeddedFont>
      <p:font typeface="Decalotype Semi-Bold" charset="1" panose="00000700000000000000"/>
      <p:regular r:id="rId51"/>
    </p:embeddedFont>
    <p:embeddedFont>
      <p:font typeface="Decalotype Semi-Bold Italics" charset="1" panose="00000700000000000000"/>
      <p:regular r:id="rId52"/>
    </p:embeddedFont>
    <p:embeddedFont>
      <p:font typeface="Decalotype Ultra-Bold" charset="1" panose="00000900000000000000"/>
      <p:regular r:id="rId53"/>
    </p:embeddedFont>
    <p:embeddedFont>
      <p:font typeface="Decalotype Ultra-Bold Italics" charset="1" panose="00000900000000000000"/>
      <p:regular r:id="rId54"/>
    </p:embeddedFont>
    <p:embeddedFont>
      <p:font typeface="Decalotype Heavy" charset="1" panose="00000A00000000000000"/>
      <p:regular r:id="rId55"/>
    </p:embeddedFont>
    <p:embeddedFont>
      <p:font typeface="Decalotype Heavy Italics" charset="1" panose="00000A00000000000000"/>
      <p:regular r:id="rId56"/>
    </p:embeddedFont>
    <p:embeddedFont>
      <p:font typeface="Poppins" charset="1" panose="00000500000000000000"/>
      <p:regular r:id="rId57"/>
    </p:embeddedFont>
    <p:embeddedFont>
      <p:font typeface="Poppins Bold" charset="1" panose="00000800000000000000"/>
      <p:regular r:id="rId58"/>
    </p:embeddedFont>
    <p:embeddedFont>
      <p:font typeface="Poppins Italics" charset="1" panose="00000500000000000000"/>
      <p:regular r:id="rId59"/>
    </p:embeddedFont>
    <p:embeddedFont>
      <p:font typeface="Poppins Bold Italics" charset="1" panose="00000800000000000000"/>
      <p:regular r:id="rId60"/>
    </p:embeddedFont>
    <p:embeddedFont>
      <p:font typeface="Poppins Thin" charset="1" panose="00000300000000000000"/>
      <p:regular r:id="rId61"/>
    </p:embeddedFont>
    <p:embeddedFont>
      <p:font typeface="Poppins Thin Italics" charset="1" panose="00000300000000000000"/>
      <p:regular r:id="rId62"/>
    </p:embeddedFont>
    <p:embeddedFont>
      <p:font typeface="Poppins Extra-Light" charset="1" panose="00000300000000000000"/>
      <p:regular r:id="rId63"/>
    </p:embeddedFont>
    <p:embeddedFont>
      <p:font typeface="Poppins Extra-Light Italics" charset="1" panose="00000300000000000000"/>
      <p:regular r:id="rId64"/>
    </p:embeddedFont>
    <p:embeddedFont>
      <p:font typeface="Poppins Light" charset="1" panose="00000400000000000000"/>
      <p:regular r:id="rId65"/>
    </p:embeddedFont>
    <p:embeddedFont>
      <p:font typeface="Poppins Light Italics" charset="1" panose="00000400000000000000"/>
      <p:regular r:id="rId66"/>
    </p:embeddedFont>
    <p:embeddedFont>
      <p:font typeface="Poppins Medium" charset="1" panose="00000600000000000000"/>
      <p:regular r:id="rId67"/>
    </p:embeddedFont>
    <p:embeddedFont>
      <p:font typeface="Poppins Medium Italics" charset="1" panose="00000600000000000000"/>
      <p:regular r:id="rId68"/>
    </p:embeddedFont>
    <p:embeddedFont>
      <p:font typeface="Poppins Semi-Bold" charset="1" panose="00000700000000000000"/>
      <p:regular r:id="rId69"/>
    </p:embeddedFont>
    <p:embeddedFont>
      <p:font typeface="Poppins Semi-Bold Italics" charset="1" panose="00000700000000000000"/>
      <p:regular r:id="rId70"/>
    </p:embeddedFont>
    <p:embeddedFont>
      <p:font typeface="Poppins Ultra-Bold" charset="1" panose="00000900000000000000"/>
      <p:regular r:id="rId71"/>
    </p:embeddedFont>
    <p:embeddedFont>
      <p:font typeface="Poppins Ultra-Bold Italics" charset="1" panose="00000900000000000000"/>
      <p:regular r:id="rId72"/>
    </p:embeddedFont>
    <p:embeddedFont>
      <p:font typeface="Poppins Heavy" charset="1" panose="00000A00000000000000"/>
      <p:regular r:id="rId73"/>
    </p:embeddedFont>
    <p:embeddedFont>
      <p:font typeface="Poppins Heavy Italics" charset="1" panose="00000A00000000000000"/>
      <p:regular r:id="rId74"/>
    </p:embeddedFont>
    <p:embeddedFont>
      <p:font typeface="Open Sans Hebrew Condensed" charset="1" panose="00000506000000000000"/>
      <p:regular r:id="rId75"/>
    </p:embeddedFont>
    <p:embeddedFont>
      <p:font typeface="Open Sans Hebrew Condensed Bold" charset="1" panose="00000806000000000000"/>
      <p:regular r:id="rId76"/>
    </p:embeddedFont>
    <p:embeddedFont>
      <p:font typeface="Open Sans Hebrew Condensed Italics" charset="1" panose="00000506000000000000"/>
      <p:regular r:id="rId77"/>
    </p:embeddedFont>
    <p:embeddedFont>
      <p:font typeface="Open Sans Hebrew Condensed Bold Italics" charset="1" panose="00000806000000000000"/>
      <p:regular r:id="rId78"/>
    </p:embeddedFont>
    <p:embeddedFont>
      <p:font typeface="Open Sans Hebrew Condensed Light" charset="1" panose="00000406000000000000"/>
      <p:regular r:id="rId79"/>
    </p:embeddedFont>
    <p:embeddedFont>
      <p:font typeface="Open Sans Hebrew Condensed Light Italics" charset="1" panose="00000406000000000000"/>
      <p:regular r:id="rId80"/>
    </p:embeddedFont>
    <p:embeddedFont>
      <p:font typeface="Open Sans Hebrew Condensed Ultra-Bold" charset="1" panose="00000906000000000000"/>
      <p:regular r:id="rId81"/>
    </p:embeddedFont>
    <p:embeddedFont>
      <p:font typeface="Open Sans Hebrew Condensed Ultra-Bold Italics" charset="1" panose="00000906000000000000"/>
      <p:regular r:id="rId82"/>
    </p:embeddedFont>
    <p:embeddedFont>
      <p:font typeface="Quicksand" charset="1" panose="00000000000000000000"/>
      <p:regular r:id="rId83"/>
    </p:embeddedFont>
    <p:embeddedFont>
      <p:font typeface="Quicksand Bold" charset="1" panose="00000000000000000000"/>
      <p:regular r:id="rId84"/>
    </p:embeddedFont>
    <p:embeddedFont>
      <p:font typeface="Quicksand Light" charset="1" panose="00000000000000000000"/>
      <p:regular r:id="rId85"/>
    </p:embeddedFont>
    <p:embeddedFont>
      <p:font typeface="Quicksand Medium" charset="1" panose="00000000000000000000"/>
      <p:regular r:id="rId86"/>
    </p:embeddedFont>
    <p:embeddedFont>
      <p:font typeface="Quicksand Semi-Bold" charset="1" panose="00000000000000000000"/>
      <p:regular r:id="rId87"/>
    </p:embeddedFont>
    <p:embeddedFont>
      <p:font typeface="Open Sauce" charset="1" panose="00000500000000000000"/>
      <p:regular r:id="rId88"/>
    </p:embeddedFont>
    <p:embeddedFont>
      <p:font typeface="Open Sauce Bold" charset="1" panose="00000800000000000000"/>
      <p:regular r:id="rId89"/>
    </p:embeddedFont>
    <p:embeddedFont>
      <p:font typeface="Open Sauce Italics" charset="1" panose="00000500000000000000"/>
      <p:regular r:id="rId90"/>
    </p:embeddedFont>
    <p:embeddedFont>
      <p:font typeface="Open Sauce Bold Italics" charset="1" panose="00000800000000000000"/>
      <p:regular r:id="rId91"/>
    </p:embeddedFont>
    <p:embeddedFont>
      <p:font typeface="Open Sauce Light" charset="1" panose="00000400000000000000"/>
      <p:regular r:id="rId92"/>
    </p:embeddedFont>
    <p:embeddedFont>
      <p:font typeface="Open Sauce Light Italics" charset="1" panose="00000400000000000000"/>
      <p:regular r:id="rId93"/>
    </p:embeddedFont>
    <p:embeddedFont>
      <p:font typeface="Open Sauce Medium" charset="1" panose="00000600000000000000"/>
      <p:regular r:id="rId94"/>
    </p:embeddedFont>
    <p:embeddedFont>
      <p:font typeface="Open Sauce Medium Italics" charset="1" panose="00000600000000000000"/>
      <p:regular r:id="rId95"/>
    </p:embeddedFont>
    <p:embeddedFont>
      <p:font typeface="Open Sauce Semi-Bold" charset="1" panose="00000700000000000000"/>
      <p:regular r:id="rId96"/>
    </p:embeddedFont>
    <p:embeddedFont>
      <p:font typeface="Open Sauce Semi-Bold Italics" charset="1" panose="00000700000000000000"/>
      <p:regular r:id="rId97"/>
    </p:embeddedFont>
    <p:embeddedFont>
      <p:font typeface="Open Sauce Heavy" charset="1" panose="00000A00000000000000"/>
      <p:regular r:id="rId98"/>
    </p:embeddedFont>
    <p:embeddedFont>
      <p:font typeface="Open Sauce Heavy Italics" charset="1" panose="00000A00000000000000"/>
      <p:regular r:id="rId99"/>
    </p:embeddedFont>
    <p:embeddedFont>
      <p:font typeface="Open Sans" charset="1" panose="00000000000000000000"/>
      <p:regular r:id="rId100"/>
    </p:embeddedFont>
    <p:embeddedFont>
      <p:font typeface="Open Sans Bold" charset="1" panose="00000000000000000000"/>
      <p:regular r:id="rId101"/>
    </p:embeddedFont>
    <p:embeddedFont>
      <p:font typeface="Open Sans Italics" charset="1" panose="00000000000000000000"/>
      <p:regular r:id="rId102"/>
    </p:embeddedFont>
    <p:embeddedFont>
      <p:font typeface="Open Sans Bold Italics" charset="1" panose="00000000000000000000"/>
      <p:regular r:id="rId103"/>
    </p:embeddedFont>
    <p:embeddedFont>
      <p:font typeface="Open Sans Light" charset="1" panose="00000000000000000000"/>
      <p:regular r:id="rId104"/>
    </p:embeddedFont>
    <p:embeddedFont>
      <p:font typeface="Open Sans Light Italics" charset="1" panose="00000000000000000000"/>
      <p:regular r:id="rId105"/>
    </p:embeddedFont>
    <p:embeddedFont>
      <p:font typeface="Open Sans Medium" charset="1" panose="00000000000000000000"/>
      <p:regular r:id="rId106"/>
    </p:embeddedFont>
    <p:embeddedFont>
      <p:font typeface="Open Sans Medium Italics" charset="1" panose="00000000000000000000"/>
      <p:regular r:id="rId107"/>
    </p:embeddedFont>
    <p:embeddedFont>
      <p:font typeface="Open Sans Semi-Bold" charset="1" panose="00000000000000000000"/>
      <p:regular r:id="rId108"/>
    </p:embeddedFont>
    <p:embeddedFont>
      <p:font typeface="Open Sans Semi-Bold Italics" charset="1" panose="00000000000000000000"/>
      <p:regular r:id="rId109"/>
    </p:embeddedFont>
    <p:embeddedFont>
      <p:font typeface="Open Sans Ultra-Bold" charset="1" panose="00000000000000000000"/>
      <p:regular r:id="rId110"/>
    </p:embeddedFont>
    <p:embeddedFont>
      <p:font typeface="Open Sans Ultra-Bold Italics" charset="1" panose="00000000000000000000"/>
      <p:regular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fonts/font100.fntdata" Type="http://schemas.openxmlformats.org/officeDocument/2006/relationships/font"/><Relationship Id="rId101" Target="fonts/font101.fntdata" Type="http://schemas.openxmlformats.org/officeDocument/2006/relationships/font"/><Relationship Id="rId102" Target="fonts/font102.fntdata" Type="http://schemas.openxmlformats.org/officeDocument/2006/relationships/font"/><Relationship Id="rId103" Target="fonts/font103.fntdata" Type="http://schemas.openxmlformats.org/officeDocument/2006/relationships/font"/><Relationship Id="rId104" Target="fonts/font104.fntdata" Type="http://schemas.openxmlformats.org/officeDocument/2006/relationships/font"/><Relationship Id="rId105" Target="fonts/font105.fntdata" Type="http://schemas.openxmlformats.org/officeDocument/2006/relationships/font"/><Relationship Id="rId106" Target="fonts/font106.fntdata" Type="http://schemas.openxmlformats.org/officeDocument/2006/relationships/font"/><Relationship Id="rId107" Target="fonts/font107.fntdata" Type="http://schemas.openxmlformats.org/officeDocument/2006/relationships/font"/><Relationship Id="rId108" Target="fonts/font108.fntdata" Type="http://schemas.openxmlformats.org/officeDocument/2006/relationships/font"/><Relationship Id="rId109" Target="fonts/font109.fntdata" Type="http://schemas.openxmlformats.org/officeDocument/2006/relationships/font"/><Relationship Id="rId11" Target="fonts/font11.fntdata" Type="http://schemas.openxmlformats.org/officeDocument/2006/relationships/font"/><Relationship Id="rId110" Target="fonts/font110.fntdata" Type="http://schemas.openxmlformats.org/officeDocument/2006/relationships/font"/><Relationship Id="rId111" Target="fonts/font111.fntdata" Type="http://schemas.openxmlformats.org/officeDocument/2006/relationships/font"/><Relationship Id="rId112" Target="slides/slide1.xml" Type="http://schemas.openxmlformats.org/officeDocument/2006/relationships/slide"/><Relationship Id="rId113" Target="slides/slide2.xml" Type="http://schemas.openxmlformats.org/officeDocument/2006/relationships/slide"/><Relationship Id="rId114" Target="slides/slide3.xml" Type="http://schemas.openxmlformats.org/officeDocument/2006/relationships/slide"/><Relationship Id="rId115" Target="slides/slide4.xml" Type="http://schemas.openxmlformats.org/officeDocument/2006/relationships/slide"/><Relationship Id="rId116" Target="slides/slide5.xml" Type="http://schemas.openxmlformats.org/officeDocument/2006/relationships/slide"/><Relationship Id="rId117" Target="slides/slide6.xml" Type="http://schemas.openxmlformats.org/officeDocument/2006/relationships/slide"/><Relationship Id="rId118" Target="slides/slide7.xml" Type="http://schemas.openxmlformats.org/officeDocument/2006/relationships/slide"/><Relationship Id="rId119" Target="slides/slide8.xml" Type="http://schemas.openxmlformats.org/officeDocument/2006/relationships/slide"/><Relationship Id="rId12" Target="fonts/font12.fntdata" Type="http://schemas.openxmlformats.org/officeDocument/2006/relationships/font"/><Relationship Id="rId120" Target="slides/slide9.xml" Type="http://schemas.openxmlformats.org/officeDocument/2006/relationships/slide"/><Relationship Id="rId121" Target="slides/slide10.xml" Type="http://schemas.openxmlformats.org/officeDocument/2006/relationships/slide"/><Relationship Id="rId122" Target="slides/slide11.xml" Type="http://schemas.openxmlformats.org/officeDocument/2006/relationships/slide"/><Relationship Id="rId123" Target="slides/slide12.xml" Type="http://schemas.openxmlformats.org/officeDocument/2006/relationships/slide"/><Relationship Id="rId124" Target="slides/slide13.xml" Type="http://schemas.openxmlformats.org/officeDocument/2006/relationships/slide"/><Relationship Id="rId125" Target="slides/slide14.xml" Type="http://schemas.openxmlformats.org/officeDocument/2006/relationships/slide"/><Relationship Id="rId126" Target="slides/slide15.xml" Type="http://schemas.openxmlformats.org/officeDocument/2006/relationships/slide"/><Relationship Id="rId127" Target="slides/slide16.xml" Type="http://schemas.openxmlformats.org/officeDocument/2006/relationships/slide"/><Relationship Id="rId128" Target="slides/slide17.xml" Type="http://schemas.openxmlformats.org/officeDocument/2006/relationships/slide"/><Relationship Id="rId129" Target="slides/slide18.xml" Type="http://schemas.openxmlformats.org/officeDocument/2006/relationships/slide"/><Relationship Id="rId13" Target="fonts/font13.fntdata" Type="http://schemas.openxmlformats.org/officeDocument/2006/relationships/font"/><Relationship Id="rId130" Target="slides/slide19.xml" Type="http://schemas.openxmlformats.org/officeDocument/2006/relationships/slide"/><Relationship Id="rId131" Target="slides/slide20.xml" Type="http://schemas.openxmlformats.org/officeDocument/2006/relationships/slide"/><Relationship Id="rId132" Target="slides/slide21.xml" Type="http://schemas.openxmlformats.org/officeDocument/2006/relationships/slide"/><Relationship Id="rId133" Target="slides/slide22.xml" Type="http://schemas.openxmlformats.org/officeDocument/2006/relationships/slide"/><Relationship Id="rId134" Target="slides/slide23.xml" Type="http://schemas.openxmlformats.org/officeDocument/2006/relationships/slide"/><Relationship Id="rId135" Target="slides/slide24.xml" Type="http://schemas.openxmlformats.org/officeDocument/2006/relationships/slide"/><Relationship Id="rId136" Target="slides/slide25.xml" Type="http://schemas.openxmlformats.org/officeDocument/2006/relationships/slide"/><Relationship Id="rId137" Target="slides/slide26.xml" Type="http://schemas.openxmlformats.org/officeDocument/2006/relationships/slide"/><Relationship Id="rId138" Target="slides/slide27.xml" Type="http://schemas.openxmlformats.org/officeDocument/2006/relationships/slide"/><Relationship Id="rId139" Target="slides/slide28.xml" Type="http://schemas.openxmlformats.org/officeDocument/2006/relationships/slide"/><Relationship Id="rId14" Target="fonts/font14.fntdata" Type="http://schemas.openxmlformats.org/officeDocument/2006/relationships/font"/><Relationship Id="rId140" Target="slides/slide29.xml" Type="http://schemas.openxmlformats.org/officeDocument/2006/relationships/slide"/><Relationship Id="rId141" Target="slides/slide30.xml" Type="http://schemas.openxmlformats.org/officeDocument/2006/relationships/slide"/><Relationship Id="rId142" Target="slides/slide31.xml" Type="http://schemas.openxmlformats.org/officeDocument/2006/relationships/slide"/><Relationship Id="rId143" Target="slides/slide32.xml" Type="http://schemas.openxmlformats.org/officeDocument/2006/relationships/slide"/><Relationship Id="rId144" Target="slides/slide33.xml" Type="http://schemas.openxmlformats.org/officeDocument/2006/relationships/slide"/><Relationship Id="rId145" Target="slides/slide34.xml" Type="http://schemas.openxmlformats.org/officeDocument/2006/relationships/slide"/><Relationship Id="rId146" Target="slides/slide35.xml" Type="http://schemas.openxmlformats.org/officeDocument/2006/relationships/slide"/><Relationship Id="rId147" Target="slides/slide36.xml" Type="http://schemas.openxmlformats.org/officeDocument/2006/relationships/slide"/><Relationship Id="rId148" Target="slides/slide37.xml" Type="http://schemas.openxmlformats.org/officeDocument/2006/relationships/slide"/><Relationship Id="rId149" Target="slides/slide38.xml" Type="http://schemas.openxmlformats.org/officeDocument/2006/relationships/slide"/><Relationship Id="rId15" Target="fonts/font15.fntdata" Type="http://schemas.openxmlformats.org/officeDocument/2006/relationships/font"/><Relationship Id="rId150" Target="slides/slide39.xml" Type="http://schemas.openxmlformats.org/officeDocument/2006/relationships/slide"/><Relationship Id="rId151" Target="slides/slide40.xml" Type="http://schemas.openxmlformats.org/officeDocument/2006/relationships/slide"/><Relationship Id="rId152" Target="slides/slide41.xml" Type="http://schemas.openxmlformats.org/officeDocument/2006/relationships/slide"/><Relationship Id="rId153" Target="slides/slide42.xml" Type="http://schemas.openxmlformats.org/officeDocument/2006/relationships/slide"/><Relationship Id="rId154" Target="slides/slide43.xml" Type="http://schemas.openxmlformats.org/officeDocument/2006/relationships/slide"/><Relationship Id="rId155" Target="slides/slide44.xml" Type="http://schemas.openxmlformats.org/officeDocument/2006/relationships/slide"/><Relationship Id="rId156" Target="slides/slide45.xml" Type="http://schemas.openxmlformats.org/officeDocument/2006/relationships/slide"/><Relationship Id="rId157" Target="slides/slide46.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fonts/font9.fntdata" Type="http://schemas.openxmlformats.org/officeDocument/2006/relationships/font"/><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png" Type="http://schemas.openxmlformats.org/officeDocument/2006/relationships/image"/><Relationship Id="rId4" Target="../media/image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7.png" Type="http://schemas.openxmlformats.org/officeDocument/2006/relationships/image"/><Relationship Id="rId6" Target="../media/image8.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jpeg" Type="http://schemas.openxmlformats.org/officeDocument/2006/relationships/image"/><Relationship Id="rId4" Target="../media/VAFzx5N6ht8.mp4" Type="http://schemas.openxmlformats.org/officeDocument/2006/relationships/video"/><Relationship Id="rId5" Target="../media/VAFzx5N6ht8.mp4" Type="http://schemas.microsoft.com/office/2007/relationships/media"/></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png" Type="http://schemas.openxmlformats.org/officeDocument/2006/relationships/image"/><Relationship Id="rId4" Target="../media/image22.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2.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svg" Type="http://schemas.openxmlformats.org/officeDocument/2006/relationships/image"/><Relationship Id="rId13" Target="../media/image35.svg" Type="http://schemas.openxmlformats.org/officeDocument/2006/relationships/image"/><Relationship Id="rId14" Target="../media/image36.svg" Type="http://schemas.openxmlformats.org/officeDocument/2006/relationships/image"/><Relationship Id="rId15" Target="../media/image37.svg" Type="http://schemas.openxmlformats.org/officeDocument/2006/relationships/image"/><Relationship Id="rId2" Target="../media/image24.png" Type="http://schemas.openxmlformats.org/officeDocument/2006/relationships/image"/><Relationship Id="rId3" Target="../media/image25.sv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31.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26.png" Type="http://schemas.openxmlformats.org/officeDocument/2006/relationships/image"/><Relationship Id="rId6" Target="../media/image2.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image48.png" Type="http://schemas.openxmlformats.org/officeDocument/2006/relationships/image"/><Relationship Id="rId12" Target="../media/image49.svg" Type="http://schemas.openxmlformats.org/officeDocument/2006/relationships/image"/><Relationship Id="rId13" Target="../media/image50.png" Type="http://schemas.openxmlformats.org/officeDocument/2006/relationships/image"/><Relationship Id="rId14" Target="../media/image51.svg" Type="http://schemas.openxmlformats.org/officeDocument/2006/relationships/image"/><Relationship Id="rId15" Target="../media/image52.png" Type="http://schemas.openxmlformats.org/officeDocument/2006/relationships/image"/><Relationship Id="rId16" Target="../media/image53.svg" Type="http://schemas.openxmlformats.org/officeDocument/2006/relationships/image"/><Relationship Id="rId17" Target="../media/image54.png" Type="http://schemas.openxmlformats.org/officeDocument/2006/relationships/image"/><Relationship Id="rId18" Target="../media/image55.svg" Type="http://schemas.openxmlformats.org/officeDocument/2006/relationships/image"/><Relationship Id="rId19" Target="../media/image56.jpeg" Type="http://schemas.openxmlformats.org/officeDocument/2006/relationships/image"/><Relationship Id="rId2" Target="../media/image1.jpeg" Type="http://schemas.openxmlformats.org/officeDocument/2006/relationships/image"/><Relationship Id="rId20" Target="../media/image57.png" Type="http://schemas.openxmlformats.org/officeDocument/2006/relationships/image"/><Relationship Id="rId21" Target="../media/image58.svg" Type="http://schemas.openxmlformats.org/officeDocument/2006/relationships/image"/><Relationship Id="rId22" Target="../media/image59.jpeg" Type="http://schemas.openxmlformats.org/officeDocument/2006/relationships/image"/><Relationship Id="rId23" Target="../media/image60.png" Type="http://schemas.openxmlformats.org/officeDocument/2006/relationships/image"/><Relationship Id="rId24" Target="../media/image61.svg" Type="http://schemas.openxmlformats.org/officeDocument/2006/relationships/image"/><Relationship Id="rId25" Target="../media/image62.png" Type="http://schemas.openxmlformats.org/officeDocument/2006/relationships/image"/><Relationship Id="rId26" Target="../media/image63.png" Type="http://schemas.openxmlformats.org/officeDocument/2006/relationships/image"/><Relationship Id="rId27" Target="../media/image64.png" Type="http://schemas.openxmlformats.org/officeDocument/2006/relationships/image"/><Relationship Id="rId28" Target="../media/image65.png" Type="http://schemas.openxmlformats.org/officeDocument/2006/relationships/image"/><Relationship Id="rId29" Target="../media/image66.svg" Type="http://schemas.openxmlformats.org/officeDocument/2006/relationships/imag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svg" Type="http://schemas.openxmlformats.org/officeDocument/2006/relationships/image"/><Relationship Id="rId7" Target="../media/image44.png" Type="http://schemas.openxmlformats.org/officeDocument/2006/relationships/image"/><Relationship Id="rId8" Target="../media/image45.svg" Type="http://schemas.openxmlformats.org/officeDocument/2006/relationships/image"/><Relationship Id="rId9" Target="../media/image46.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4.svg" Type="http://schemas.openxmlformats.org/officeDocument/2006/relationships/image"/><Relationship Id="rId2" Target="../media/image1.jpeg" Type="http://schemas.openxmlformats.org/officeDocument/2006/relationships/image"/><Relationship Id="rId3" Target="../media/image67.png" Type="http://schemas.openxmlformats.org/officeDocument/2006/relationships/image"/><Relationship Id="rId4" Target="../media/image68.svg" Type="http://schemas.openxmlformats.org/officeDocument/2006/relationships/image"/><Relationship Id="rId5" Target="../media/image69.png" Type="http://schemas.openxmlformats.org/officeDocument/2006/relationships/image"/><Relationship Id="rId6" Target="../media/image70.svg" Type="http://schemas.openxmlformats.org/officeDocument/2006/relationships/image"/><Relationship Id="rId7" Target="../media/image71.png" Type="http://schemas.openxmlformats.org/officeDocument/2006/relationships/image"/><Relationship Id="rId8" Target="../media/image72.svg" Type="http://schemas.openxmlformats.org/officeDocument/2006/relationships/image"/><Relationship Id="rId9" Target="../media/image7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2.svg" Type="http://schemas.openxmlformats.org/officeDocument/2006/relationships/image"/><Relationship Id="rId11" Target="../media/image83.png" Type="http://schemas.openxmlformats.org/officeDocument/2006/relationships/image"/><Relationship Id="rId12" Target="../media/image84.svg" Type="http://schemas.openxmlformats.org/officeDocument/2006/relationships/image"/><Relationship Id="rId13" Target="../media/image85.png" Type="http://schemas.openxmlformats.org/officeDocument/2006/relationships/image"/><Relationship Id="rId14" Target="../media/image86.svg" Type="http://schemas.openxmlformats.org/officeDocument/2006/relationships/image"/><Relationship Id="rId15" Target="../media/image87.png" Type="http://schemas.openxmlformats.org/officeDocument/2006/relationships/image"/><Relationship Id="rId16" Target="../media/image88.svg" Type="http://schemas.openxmlformats.org/officeDocument/2006/relationships/image"/><Relationship Id="rId17" Target="../media/image89.png" Type="http://schemas.openxmlformats.org/officeDocument/2006/relationships/image"/><Relationship Id="rId18" Target="../media/image90.svg" Type="http://schemas.openxmlformats.org/officeDocument/2006/relationships/image"/><Relationship Id="rId2" Target="../media/image1.jpeg" Type="http://schemas.openxmlformats.org/officeDocument/2006/relationships/image"/><Relationship Id="rId3" Target="../media/image75.png" Type="http://schemas.openxmlformats.org/officeDocument/2006/relationships/image"/><Relationship Id="rId4" Target="../media/image76.svg" Type="http://schemas.openxmlformats.org/officeDocument/2006/relationships/image"/><Relationship Id="rId5" Target="../media/image77.jpeg" Type="http://schemas.openxmlformats.org/officeDocument/2006/relationships/image"/><Relationship Id="rId6" Target="../media/image78.png" Type="http://schemas.openxmlformats.org/officeDocument/2006/relationships/image"/><Relationship Id="rId7" Target="../media/image79.svg" Type="http://schemas.openxmlformats.org/officeDocument/2006/relationships/image"/><Relationship Id="rId8" Target="../media/image80.svg" Type="http://schemas.openxmlformats.org/officeDocument/2006/relationships/image"/><Relationship Id="rId9" Target="../media/image81.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6.jpeg" Type="http://schemas.openxmlformats.org/officeDocument/2006/relationships/image"/><Relationship Id="rId11" Target="../media/image47.jpeg" Type="http://schemas.openxmlformats.org/officeDocument/2006/relationships/image"/><Relationship Id="rId12" Target="../media/image98.png" Type="http://schemas.openxmlformats.org/officeDocument/2006/relationships/image"/><Relationship Id="rId13" Target="../media/image99.svg" Type="http://schemas.openxmlformats.org/officeDocument/2006/relationships/image"/><Relationship Id="rId14" Target="../media/image56.jpeg" Type="http://schemas.openxmlformats.org/officeDocument/2006/relationships/image"/><Relationship Id="rId15" Target="../media/image100.png" Type="http://schemas.openxmlformats.org/officeDocument/2006/relationships/image"/><Relationship Id="rId16" Target="../media/image101.svg" Type="http://schemas.openxmlformats.org/officeDocument/2006/relationships/image"/><Relationship Id="rId17" Target="../media/image59.jpeg" Type="http://schemas.openxmlformats.org/officeDocument/2006/relationships/image"/><Relationship Id="rId18" Target="../media/image102.png" Type="http://schemas.openxmlformats.org/officeDocument/2006/relationships/image"/><Relationship Id="rId19" Target="../media/image103.svg" Type="http://schemas.openxmlformats.org/officeDocument/2006/relationships/image"/><Relationship Id="rId2" Target="../media/image1.jpeg" Type="http://schemas.openxmlformats.org/officeDocument/2006/relationships/image"/><Relationship Id="rId20" Target="../media/image62.png" Type="http://schemas.openxmlformats.org/officeDocument/2006/relationships/image"/><Relationship Id="rId21" Target="../media/image63.png" Type="http://schemas.openxmlformats.org/officeDocument/2006/relationships/image"/><Relationship Id="rId22" Target="../media/image64.png" Type="http://schemas.openxmlformats.org/officeDocument/2006/relationships/image"/><Relationship Id="rId23" Target="../media/image104.png" Type="http://schemas.openxmlformats.org/officeDocument/2006/relationships/image"/><Relationship Id="rId24" Target="../media/image105.svg" Type="http://schemas.openxmlformats.org/officeDocument/2006/relationships/image"/><Relationship Id="rId25" Target="../media/image106.png" Type="http://schemas.openxmlformats.org/officeDocument/2006/relationships/image"/><Relationship Id="rId26" Target="../media/image107.svg" Type="http://schemas.openxmlformats.org/officeDocument/2006/relationships/image"/><Relationship Id="rId27" Target="../media/image108.svg" Type="http://schemas.openxmlformats.org/officeDocument/2006/relationships/image"/><Relationship Id="rId28" Target="../media/image109.svg" Type="http://schemas.openxmlformats.org/officeDocument/2006/relationships/image"/><Relationship Id="rId29" Target="../media/image110.png" Type="http://schemas.openxmlformats.org/officeDocument/2006/relationships/image"/><Relationship Id="rId3" Target="../media/image91.png" Type="http://schemas.openxmlformats.org/officeDocument/2006/relationships/image"/><Relationship Id="rId30" Target="../media/image111.svg" Type="http://schemas.openxmlformats.org/officeDocument/2006/relationships/image"/><Relationship Id="rId31" Target="../media/image112.png" Type="http://schemas.openxmlformats.org/officeDocument/2006/relationships/image"/><Relationship Id="rId32" Target="../media/image113.svg" Type="http://schemas.openxmlformats.org/officeDocument/2006/relationships/image"/><Relationship Id="rId33" Target="../media/image114.svg" Type="http://schemas.openxmlformats.org/officeDocument/2006/relationships/image"/><Relationship Id="rId34" Target="../media/image115.svg" Type="http://schemas.openxmlformats.org/officeDocument/2006/relationships/image"/><Relationship Id="rId35" Target="../media/image116.svg" Type="http://schemas.openxmlformats.org/officeDocument/2006/relationships/image"/><Relationship Id="rId36" Target="../media/image117.png" Type="http://schemas.openxmlformats.org/officeDocument/2006/relationships/image"/><Relationship Id="rId37" Target="../media/image118.svg" Type="http://schemas.openxmlformats.org/officeDocument/2006/relationships/image"/><Relationship Id="rId38" Target="../media/image119.svg" Type="http://schemas.openxmlformats.org/officeDocument/2006/relationships/image"/><Relationship Id="rId39" Target="../media/image120.png" Type="http://schemas.openxmlformats.org/officeDocument/2006/relationships/image"/><Relationship Id="rId4" Target="../media/image92.svg" Type="http://schemas.openxmlformats.org/officeDocument/2006/relationships/image"/><Relationship Id="rId40" Target="../media/image121.svg" Type="http://schemas.openxmlformats.org/officeDocument/2006/relationships/image"/><Relationship Id="rId41" Target="../media/image122.svg" Type="http://schemas.openxmlformats.org/officeDocument/2006/relationships/image"/><Relationship Id="rId42" Target="../media/image123.svg" Type="http://schemas.openxmlformats.org/officeDocument/2006/relationships/image"/><Relationship Id="rId43" Target="../media/image124.svg" Type="http://schemas.openxmlformats.org/officeDocument/2006/relationships/image"/><Relationship Id="rId44" Target="../media/image125.png" Type="http://schemas.openxmlformats.org/officeDocument/2006/relationships/image"/><Relationship Id="rId45" Target="../media/image126.svg" Type="http://schemas.openxmlformats.org/officeDocument/2006/relationships/image"/><Relationship Id="rId46" Target="../media/image127.png" Type="http://schemas.openxmlformats.org/officeDocument/2006/relationships/image"/><Relationship Id="rId47" Target="../media/image128.svg" Type="http://schemas.openxmlformats.org/officeDocument/2006/relationships/image"/><Relationship Id="rId48" Target="../media/image129.svg" Type="http://schemas.openxmlformats.org/officeDocument/2006/relationships/image"/><Relationship Id="rId49" Target="../media/image130.svg" Type="http://schemas.openxmlformats.org/officeDocument/2006/relationships/image"/><Relationship Id="rId5" Target="../media/image93.png" Type="http://schemas.openxmlformats.org/officeDocument/2006/relationships/image"/><Relationship Id="rId50" Target="../media/image131.svg" Type="http://schemas.openxmlformats.org/officeDocument/2006/relationships/image"/><Relationship Id="rId51" Target="../media/image132.png" Type="http://schemas.openxmlformats.org/officeDocument/2006/relationships/image"/><Relationship Id="rId52" Target="../media/image133.svg" Type="http://schemas.openxmlformats.org/officeDocument/2006/relationships/image"/><Relationship Id="rId53" Target="../media/image134.png" Type="http://schemas.openxmlformats.org/officeDocument/2006/relationships/image"/><Relationship Id="rId54" Target="../media/image135.svg" Type="http://schemas.openxmlformats.org/officeDocument/2006/relationships/image"/><Relationship Id="rId55" Target="../media/image136.svg" Type="http://schemas.openxmlformats.org/officeDocument/2006/relationships/image"/><Relationship Id="rId56" Target="../media/image137.svg" Type="http://schemas.openxmlformats.org/officeDocument/2006/relationships/image"/><Relationship Id="rId57" Target="../media/image138.svg" Type="http://schemas.openxmlformats.org/officeDocument/2006/relationships/image"/><Relationship Id="rId58" Target="../media/image139.svg" Type="http://schemas.openxmlformats.org/officeDocument/2006/relationships/image"/><Relationship Id="rId59" Target="../media/image140.jpeg" Type="http://schemas.openxmlformats.org/officeDocument/2006/relationships/image"/><Relationship Id="rId6" Target="../media/image94.png" Type="http://schemas.openxmlformats.org/officeDocument/2006/relationships/image"/><Relationship Id="rId7" Target="../media/image95.png" Type="http://schemas.openxmlformats.org/officeDocument/2006/relationships/image"/><Relationship Id="rId8" Target="../media/image96.png" Type="http://schemas.openxmlformats.org/officeDocument/2006/relationships/image"/><Relationship Id="rId9" Target="../media/image97.sv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8.svg" Type="http://schemas.openxmlformats.org/officeDocument/2006/relationships/image"/><Relationship Id="rId11" Target="../media/image149.png" Type="http://schemas.openxmlformats.org/officeDocument/2006/relationships/image"/><Relationship Id="rId12" Target="../media/image150.svg" Type="http://schemas.openxmlformats.org/officeDocument/2006/relationships/image"/><Relationship Id="rId13" Target="../media/image151.png" Type="http://schemas.openxmlformats.org/officeDocument/2006/relationships/image"/><Relationship Id="rId14" Target="../media/image152.svg" Type="http://schemas.openxmlformats.org/officeDocument/2006/relationships/image"/><Relationship Id="rId2" Target="../media/image1.jpeg" Type="http://schemas.openxmlformats.org/officeDocument/2006/relationships/image"/><Relationship Id="rId3" Target="../media/image141.png" Type="http://schemas.openxmlformats.org/officeDocument/2006/relationships/image"/><Relationship Id="rId4" Target="../media/image142.svg" Type="http://schemas.openxmlformats.org/officeDocument/2006/relationships/image"/><Relationship Id="rId5" Target="../media/image143.svg" Type="http://schemas.openxmlformats.org/officeDocument/2006/relationships/image"/><Relationship Id="rId6" Target="../media/image144.svg" Type="http://schemas.openxmlformats.org/officeDocument/2006/relationships/image"/><Relationship Id="rId7" Target="../media/image145.png" Type="http://schemas.openxmlformats.org/officeDocument/2006/relationships/image"/><Relationship Id="rId8" Target="../media/image146.svg" Type="http://schemas.openxmlformats.org/officeDocument/2006/relationships/image"/><Relationship Id="rId9" Target="../media/image147.sv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3.png" Type="http://schemas.openxmlformats.org/officeDocument/2006/relationships/image"/><Relationship Id="rId4" Target="../media/image154.svg" Type="http://schemas.openxmlformats.org/officeDocument/2006/relationships/image"/><Relationship Id="rId5" Target="../media/image155.png" Type="http://schemas.openxmlformats.org/officeDocument/2006/relationships/image"/><Relationship Id="rId6" Target="../media/image156.sv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7.png" Type="http://schemas.openxmlformats.org/officeDocument/2006/relationships/image"/><Relationship Id="rId4" Target="../media/image158.svg" Type="http://schemas.openxmlformats.org/officeDocument/2006/relationships/image"/><Relationship Id="rId5" Target="../media/image159.png" Type="http://schemas.openxmlformats.org/officeDocument/2006/relationships/image"/><Relationship Id="rId6" Target="../media/image160.svg" Type="http://schemas.openxmlformats.org/officeDocument/2006/relationships/image"/><Relationship Id="rId7" Target="../media/image161.jpeg" Type="http://schemas.openxmlformats.org/officeDocument/2006/relationships/image"/><Relationship Id="rId8" Target="../media/image162.png" Type="http://schemas.openxmlformats.org/officeDocument/2006/relationships/image"/><Relationship Id="rId9" Target="../media/image163.sv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1.svg" Type="http://schemas.openxmlformats.org/officeDocument/2006/relationships/image"/><Relationship Id="rId11" Target="../media/image172.svg" Type="http://schemas.openxmlformats.org/officeDocument/2006/relationships/image"/><Relationship Id="rId12" Target="../media/image173.png" Type="http://schemas.openxmlformats.org/officeDocument/2006/relationships/image"/><Relationship Id="rId13" Target="../media/image174.svg" Type="http://schemas.openxmlformats.org/officeDocument/2006/relationships/image"/><Relationship Id="rId14" Target="../media/image175.png" Type="http://schemas.openxmlformats.org/officeDocument/2006/relationships/image"/><Relationship Id="rId15" Target="../media/image176.svg" Type="http://schemas.openxmlformats.org/officeDocument/2006/relationships/image"/><Relationship Id="rId16" Target="../media/image177.png" Type="http://schemas.openxmlformats.org/officeDocument/2006/relationships/image"/><Relationship Id="rId17" Target="../media/image178.svg" Type="http://schemas.openxmlformats.org/officeDocument/2006/relationships/image"/><Relationship Id="rId18" Target="../media/image179.png" Type="http://schemas.openxmlformats.org/officeDocument/2006/relationships/image"/><Relationship Id="rId19" Target="../media/image180.svg" Type="http://schemas.openxmlformats.org/officeDocument/2006/relationships/image"/><Relationship Id="rId2" Target="../media/image1.jpeg" Type="http://schemas.openxmlformats.org/officeDocument/2006/relationships/image"/><Relationship Id="rId20" Target="../media/image181.jpeg" Type="http://schemas.openxmlformats.org/officeDocument/2006/relationships/image"/><Relationship Id="rId21" Target="../media/image182.jpeg" Type="http://schemas.openxmlformats.org/officeDocument/2006/relationships/image"/><Relationship Id="rId22" Target="../media/image183.png" Type="http://schemas.openxmlformats.org/officeDocument/2006/relationships/image"/><Relationship Id="rId23" Target="../media/image184.svg" Type="http://schemas.openxmlformats.org/officeDocument/2006/relationships/image"/><Relationship Id="rId24" Target="../media/image185.png" Type="http://schemas.openxmlformats.org/officeDocument/2006/relationships/image"/><Relationship Id="rId25" Target="../media/image186.svg" Type="http://schemas.openxmlformats.org/officeDocument/2006/relationships/image"/><Relationship Id="rId26" Target="../media/image187.png" Type="http://schemas.openxmlformats.org/officeDocument/2006/relationships/image"/><Relationship Id="rId27" Target="../media/image188.svg" Type="http://schemas.openxmlformats.org/officeDocument/2006/relationships/image"/><Relationship Id="rId28" Target="../media/image46.jpeg" Type="http://schemas.openxmlformats.org/officeDocument/2006/relationships/image"/><Relationship Id="rId29" Target="../media/image47.jpeg" Type="http://schemas.openxmlformats.org/officeDocument/2006/relationships/image"/><Relationship Id="rId3" Target="../media/image164.png" Type="http://schemas.openxmlformats.org/officeDocument/2006/relationships/image"/><Relationship Id="rId30" Target="../media/image189.png" Type="http://schemas.openxmlformats.org/officeDocument/2006/relationships/image"/><Relationship Id="rId31" Target="../media/image190.svg" Type="http://schemas.openxmlformats.org/officeDocument/2006/relationships/image"/><Relationship Id="rId32" Target="../media/image56.jpeg" Type="http://schemas.openxmlformats.org/officeDocument/2006/relationships/image"/><Relationship Id="rId33" Target="../media/image191.png" Type="http://schemas.openxmlformats.org/officeDocument/2006/relationships/image"/><Relationship Id="rId34" Target="../media/image192.svg" Type="http://schemas.openxmlformats.org/officeDocument/2006/relationships/image"/><Relationship Id="rId35" Target="../media/image59.jpeg" Type="http://schemas.openxmlformats.org/officeDocument/2006/relationships/image"/><Relationship Id="rId36" Target="../media/image193.png" Type="http://schemas.openxmlformats.org/officeDocument/2006/relationships/image"/><Relationship Id="rId37" Target="../media/image194.svg" Type="http://schemas.openxmlformats.org/officeDocument/2006/relationships/image"/><Relationship Id="rId38" Target="../media/image195.png" Type="http://schemas.openxmlformats.org/officeDocument/2006/relationships/image"/><Relationship Id="rId39" Target="../media/image63.png" Type="http://schemas.openxmlformats.org/officeDocument/2006/relationships/image"/><Relationship Id="rId4" Target="../media/image165.svg" Type="http://schemas.openxmlformats.org/officeDocument/2006/relationships/image"/><Relationship Id="rId40" Target="../media/image196.png" Type="http://schemas.openxmlformats.org/officeDocument/2006/relationships/image"/><Relationship Id="rId41" Target="../media/image197.png" Type="http://schemas.openxmlformats.org/officeDocument/2006/relationships/image"/><Relationship Id="rId42" Target="../media/image198.svg" Type="http://schemas.openxmlformats.org/officeDocument/2006/relationships/image"/><Relationship Id="rId43" Target="../media/image199.jpeg" Type="http://schemas.openxmlformats.org/officeDocument/2006/relationships/image"/><Relationship Id="rId44" Target="../media/image200.jpeg" Type="http://schemas.openxmlformats.org/officeDocument/2006/relationships/image"/><Relationship Id="rId45" Target="../media/image201.png" Type="http://schemas.openxmlformats.org/officeDocument/2006/relationships/image"/><Relationship Id="rId46" Target="../media/image202.svg" Type="http://schemas.openxmlformats.org/officeDocument/2006/relationships/image"/><Relationship Id="rId5" Target="../media/image166.png" Type="http://schemas.openxmlformats.org/officeDocument/2006/relationships/image"/><Relationship Id="rId6" Target="../media/image167.svg" Type="http://schemas.openxmlformats.org/officeDocument/2006/relationships/image"/><Relationship Id="rId7" Target="../media/image168.png" Type="http://schemas.openxmlformats.org/officeDocument/2006/relationships/image"/><Relationship Id="rId8" Target="../media/image169.svg" Type="http://schemas.openxmlformats.org/officeDocument/2006/relationships/image"/><Relationship Id="rId9" Target="../media/image170.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3.png" Type="http://schemas.openxmlformats.org/officeDocument/2006/relationships/image"/><Relationship Id="rId4" Target="../media/image204.png" Type="http://schemas.openxmlformats.org/officeDocument/2006/relationships/image"/><Relationship Id="rId5" Target="../media/image205.png" Type="http://schemas.openxmlformats.org/officeDocument/2006/relationships/image"/><Relationship Id="rId6" Target="../media/image206.png" Type="http://schemas.openxmlformats.org/officeDocument/2006/relationships/image"/><Relationship Id="rId7" Target="../media/image207.png" Type="http://schemas.openxmlformats.org/officeDocument/2006/relationships/image"/><Relationship Id="rId8" Target="../media/image208.sv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9.png" Type="http://schemas.openxmlformats.org/officeDocument/2006/relationships/image"/><Relationship Id="rId4" Target="../media/image210.svg" Type="http://schemas.openxmlformats.org/officeDocument/2006/relationships/image"/><Relationship Id="rId5" Target="../media/image211.jpe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2.png" Type="http://schemas.openxmlformats.org/officeDocument/2006/relationships/image"/><Relationship Id="rId4" Target="../media/image213.svg" Type="http://schemas.openxmlformats.org/officeDocument/2006/relationships/image"/><Relationship Id="rId5" Target="../media/image214.png" Type="http://schemas.openxmlformats.org/officeDocument/2006/relationships/image"/><Relationship Id="rId6" Target="../media/image215.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7.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7.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8.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9.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0.png" Type="http://schemas.openxmlformats.org/officeDocument/2006/relationships/image"/><Relationship Id="rId4" Target="../media/image221.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2.png" Type="http://schemas.openxmlformats.org/officeDocument/2006/relationships/image"/><Relationship Id="rId4" Target="../media/image223.sv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4.png" Type="http://schemas.openxmlformats.org/officeDocument/2006/relationships/image"/><Relationship Id="rId4" Target="../media/image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TextBox 3" id="3"/>
          <p:cNvSpPr txBox="true"/>
          <p:nvPr/>
        </p:nvSpPr>
        <p:spPr>
          <a:xfrm rot="0">
            <a:off x="14459932" y="9522369"/>
            <a:ext cx="3584586" cy="481520"/>
          </a:xfrm>
          <a:prstGeom prst="rect">
            <a:avLst/>
          </a:prstGeom>
        </p:spPr>
        <p:txBody>
          <a:bodyPr anchor="t" rtlCol="false" tIns="0" lIns="0" bIns="0" rIns="0">
            <a:spAutoFit/>
          </a:bodyPr>
          <a:lstStyle/>
          <a:p>
            <a:pPr algn="r">
              <a:lnSpc>
                <a:spcPts val="3909"/>
              </a:lnSpc>
              <a:spcBef>
                <a:spcPct val="0"/>
              </a:spcBef>
            </a:pPr>
            <a:r>
              <a:rPr lang="en-US" sz="2792">
                <a:solidFill>
                  <a:srgbClr val="E71D7B"/>
                </a:solidFill>
                <a:latin typeface="Proxima Nova Bold"/>
              </a:rPr>
              <a:t>24 novembre 2023 </a:t>
            </a:r>
          </a:p>
        </p:txBody>
      </p:sp>
      <p:sp>
        <p:nvSpPr>
          <p:cNvPr name="TextBox 4" id="4"/>
          <p:cNvSpPr txBox="true"/>
          <p:nvPr/>
        </p:nvSpPr>
        <p:spPr>
          <a:xfrm rot="0">
            <a:off x="3485714" y="8954331"/>
            <a:ext cx="12371236" cy="1164652"/>
          </a:xfrm>
          <a:prstGeom prst="rect">
            <a:avLst/>
          </a:prstGeom>
        </p:spPr>
        <p:txBody>
          <a:bodyPr anchor="t" rtlCol="false" tIns="0" lIns="0" bIns="0" rIns="0">
            <a:spAutoFit/>
          </a:bodyPr>
          <a:lstStyle/>
          <a:p>
            <a:pPr algn="ctr">
              <a:lnSpc>
                <a:spcPts val="4581"/>
              </a:lnSpc>
            </a:pPr>
            <a:r>
              <a:rPr lang="en-US" sz="3272">
                <a:solidFill>
                  <a:srgbClr val="004199"/>
                </a:solidFill>
                <a:latin typeface="Poppins Bold"/>
              </a:rPr>
              <a:t>6ème Journée régionale </a:t>
            </a:r>
          </a:p>
          <a:p>
            <a:pPr algn="ctr">
              <a:lnSpc>
                <a:spcPts val="4581"/>
              </a:lnSpc>
              <a:spcBef>
                <a:spcPct val="0"/>
              </a:spcBef>
            </a:pPr>
            <a:r>
              <a:rPr lang="en-US" sz="3272">
                <a:solidFill>
                  <a:srgbClr val="004199"/>
                </a:solidFill>
                <a:latin typeface="Poppins Bold"/>
              </a:rPr>
              <a:t>de l’exercice coordonné </a:t>
            </a:r>
          </a:p>
        </p:txBody>
      </p:sp>
      <p:sp>
        <p:nvSpPr>
          <p:cNvPr name="Freeform 5" id="5"/>
          <p:cNvSpPr/>
          <p:nvPr/>
        </p:nvSpPr>
        <p:spPr>
          <a:xfrm flipH="false" flipV="false" rot="0">
            <a:off x="315730" y="8395319"/>
            <a:ext cx="3989962" cy="1723663"/>
          </a:xfrm>
          <a:custGeom>
            <a:avLst/>
            <a:gdLst/>
            <a:ahLst/>
            <a:cxnLst/>
            <a:rect r="r" b="b" t="t" l="l"/>
            <a:pathLst>
              <a:path h="1723663" w="3989962">
                <a:moveTo>
                  <a:pt x="0" y="0"/>
                </a:moveTo>
                <a:lnTo>
                  <a:pt x="3989962" y="0"/>
                </a:lnTo>
                <a:lnTo>
                  <a:pt x="3989962" y="1723664"/>
                </a:lnTo>
                <a:lnTo>
                  <a:pt x="0" y="1723664"/>
                </a:lnTo>
                <a:lnTo>
                  <a:pt x="0" y="0"/>
                </a:lnTo>
                <a:close/>
              </a:path>
            </a:pathLst>
          </a:custGeom>
          <a:blipFill>
            <a:blip r:embed="rId3"/>
            <a:stretch>
              <a:fillRect l="0" t="0" r="0" b="0"/>
            </a:stretch>
          </a:blipFill>
        </p:spPr>
      </p:sp>
      <p:sp>
        <p:nvSpPr>
          <p:cNvPr name="TextBox 6" id="6"/>
          <p:cNvSpPr txBox="true"/>
          <p:nvPr/>
        </p:nvSpPr>
        <p:spPr>
          <a:xfrm rot="0">
            <a:off x="1028700" y="857250"/>
            <a:ext cx="16230600" cy="4359674"/>
          </a:xfrm>
          <a:prstGeom prst="rect">
            <a:avLst/>
          </a:prstGeom>
        </p:spPr>
        <p:txBody>
          <a:bodyPr anchor="t" rtlCol="false" tIns="0" lIns="0" bIns="0" rIns="0">
            <a:spAutoFit/>
          </a:bodyPr>
          <a:lstStyle/>
          <a:p>
            <a:pPr algn="ctr">
              <a:lnSpc>
                <a:spcPts val="8553"/>
              </a:lnSpc>
              <a:spcBef>
                <a:spcPct val="0"/>
              </a:spcBef>
            </a:pPr>
            <a:r>
              <a:rPr lang="en-US" sz="6109">
                <a:solidFill>
                  <a:srgbClr val="004199"/>
                </a:solidFill>
                <a:latin typeface="Poppins Bold"/>
              </a:rPr>
              <a:t>Atelier 6 : Promouvoir la santé par l’activité physique adaptée : présentation du dispositif régional : “MSP en Mouvement” </a:t>
            </a:r>
          </a:p>
        </p:txBody>
      </p:sp>
      <p:sp>
        <p:nvSpPr>
          <p:cNvPr name="TextBox 7" id="7"/>
          <p:cNvSpPr txBox="true"/>
          <p:nvPr/>
        </p:nvSpPr>
        <p:spPr>
          <a:xfrm rot="0">
            <a:off x="1772629" y="5786042"/>
            <a:ext cx="15486671" cy="2637852"/>
          </a:xfrm>
          <a:prstGeom prst="rect">
            <a:avLst/>
          </a:prstGeom>
        </p:spPr>
        <p:txBody>
          <a:bodyPr anchor="t" rtlCol="false" tIns="0" lIns="0" bIns="0" rIns="0">
            <a:spAutoFit/>
          </a:bodyPr>
          <a:lstStyle/>
          <a:p>
            <a:pPr>
              <a:lnSpc>
                <a:spcPts val="5281"/>
              </a:lnSpc>
            </a:pPr>
            <a:r>
              <a:rPr lang="en-US" sz="3772">
                <a:solidFill>
                  <a:srgbClr val="004199"/>
                </a:solidFill>
                <a:latin typeface="Proxima Nova Bold"/>
              </a:rPr>
              <a:t>Animé par : </a:t>
            </a:r>
          </a:p>
          <a:p>
            <a:pPr marL="814492" indent="-407246" lvl="1">
              <a:lnSpc>
                <a:spcPts val="5281"/>
              </a:lnSpc>
              <a:buFont typeface="Arial"/>
              <a:buChar char="•"/>
            </a:pPr>
            <a:r>
              <a:rPr lang="en-US" sz="3772">
                <a:solidFill>
                  <a:srgbClr val="004199"/>
                </a:solidFill>
                <a:latin typeface="Proxima Nova Bold"/>
              </a:rPr>
              <a:t>Jennifer Ramos et Arline D’Haudt FEMAS HDF </a:t>
            </a:r>
          </a:p>
          <a:p>
            <a:pPr marL="814492" indent="-407246" lvl="1">
              <a:lnSpc>
                <a:spcPts val="5281"/>
              </a:lnSpc>
              <a:buFont typeface="Arial"/>
              <a:buChar char="•"/>
            </a:pPr>
            <a:r>
              <a:rPr lang="en-US" sz="3772">
                <a:solidFill>
                  <a:srgbClr val="004199"/>
                </a:solidFill>
                <a:latin typeface="Proxima Nova Bold"/>
              </a:rPr>
              <a:t>Cynthia Sambourg Coordinatrice Sport santé UFOLEP 62 </a:t>
            </a:r>
          </a:p>
          <a:p>
            <a:pPr marL="814492" indent="-407246" lvl="1">
              <a:lnSpc>
                <a:spcPts val="5281"/>
              </a:lnSpc>
              <a:spcBef>
                <a:spcPct val="0"/>
              </a:spcBef>
              <a:buFont typeface="Arial"/>
              <a:buChar char="•"/>
            </a:pPr>
            <a:r>
              <a:rPr lang="en-US" sz="3772">
                <a:solidFill>
                  <a:srgbClr val="004199"/>
                </a:solidFill>
                <a:latin typeface="Proxima Nova Bold"/>
              </a:rPr>
              <a:t>Michael Ooghe enseignant tennis santé- Tennis club de Lestrem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64245" y="2525709"/>
            <a:ext cx="17978561" cy="6271183"/>
          </a:xfrm>
          <a:custGeom>
            <a:avLst/>
            <a:gdLst/>
            <a:ahLst/>
            <a:cxnLst/>
            <a:rect r="r" b="b" t="t" l="l"/>
            <a:pathLst>
              <a:path h="6271183" w="17978561">
                <a:moveTo>
                  <a:pt x="0" y="0"/>
                </a:moveTo>
                <a:lnTo>
                  <a:pt x="17978560" y="0"/>
                </a:lnTo>
                <a:lnTo>
                  <a:pt x="17978560" y="6271182"/>
                </a:lnTo>
                <a:lnTo>
                  <a:pt x="0" y="6271182"/>
                </a:lnTo>
                <a:lnTo>
                  <a:pt x="0" y="0"/>
                </a:lnTo>
                <a:close/>
              </a:path>
            </a:pathLst>
          </a:custGeom>
          <a:blipFill>
            <a:blip r:embed="rId3"/>
            <a:stretch>
              <a:fillRect l="0" t="0" r="0" b="-1892"/>
            </a:stretch>
          </a:blipFill>
        </p:spPr>
      </p:sp>
      <p:sp>
        <p:nvSpPr>
          <p:cNvPr name="TextBox 7" id="7"/>
          <p:cNvSpPr txBox="true"/>
          <p:nvPr/>
        </p:nvSpPr>
        <p:spPr>
          <a:xfrm rot="0">
            <a:off x="9525" y="48703"/>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Freeform 8" id="8"/>
          <p:cNvSpPr/>
          <p:nvPr/>
        </p:nvSpPr>
        <p:spPr>
          <a:xfrm flipH="false" flipV="false" rot="0">
            <a:off x="14152844" y="7829862"/>
            <a:ext cx="3989962" cy="1723663"/>
          </a:xfrm>
          <a:custGeom>
            <a:avLst/>
            <a:gdLst/>
            <a:ahLst/>
            <a:cxnLst/>
            <a:rect r="r" b="b" t="t" l="l"/>
            <a:pathLst>
              <a:path h="1723663" w="3989962">
                <a:moveTo>
                  <a:pt x="0" y="0"/>
                </a:moveTo>
                <a:lnTo>
                  <a:pt x="3989961" y="0"/>
                </a:lnTo>
                <a:lnTo>
                  <a:pt x="3989961" y="1723663"/>
                </a:lnTo>
                <a:lnTo>
                  <a:pt x="0" y="1723663"/>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sp>
        <p:nvSpPr>
          <p:cNvPr name="Freeform 3" id="3"/>
          <p:cNvSpPr/>
          <p:nvPr/>
        </p:nvSpPr>
        <p:spPr>
          <a:xfrm flipH="false" flipV="false" rot="0">
            <a:off x="1281998" y="2623286"/>
            <a:ext cx="15724005" cy="4987250"/>
          </a:xfrm>
          <a:custGeom>
            <a:avLst/>
            <a:gdLst/>
            <a:ahLst/>
            <a:cxnLst/>
            <a:rect r="r" b="b" t="t" l="l"/>
            <a:pathLst>
              <a:path h="4987250" w="15724005">
                <a:moveTo>
                  <a:pt x="0" y="0"/>
                </a:moveTo>
                <a:lnTo>
                  <a:pt x="15724004" y="0"/>
                </a:lnTo>
                <a:lnTo>
                  <a:pt x="15724004" y="4987250"/>
                </a:lnTo>
                <a:lnTo>
                  <a:pt x="0" y="4987250"/>
                </a:lnTo>
                <a:lnTo>
                  <a:pt x="0" y="0"/>
                </a:lnTo>
                <a:close/>
              </a:path>
            </a:pathLst>
          </a:custGeom>
          <a:blipFill>
            <a:blip r:embed="rId3"/>
            <a:stretch>
              <a:fillRect l="-41996" t="-179603" r="-77755" b="-110121"/>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7" id="7"/>
          <p:cNvSpPr txBox="true"/>
          <p:nvPr/>
        </p:nvSpPr>
        <p:spPr>
          <a:xfrm rot="0">
            <a:off x="1028700" y="5284512"/>
            <a:ext cx="16230600" cy="1526303"/>
          </a:xfrm>
          <a:prstGeom prst="rect">
            <a:avLst/>
          </a:prstGeom>
        </p:spPr>
        <p:txBody>
          <a:bodyPr anchor="t" rtlCol="false" tIns="0" lIns="0" bIns="0" rIns="0">
            <a:spAutoFit/>
          </a:bodyPr>
          <a:lstStyle/>
          <a:p>
            <a:pPr algn="ctr">
              <a:lnSpc>
                <a:spcPts val="6173"/>
              </a:lnSpc>
              <a:spcBef>
                <a:spcPct val="0"/>
              </a:spcBef>
            </a:pPr>
            <a:r>
              <a:rPr lang="en-US" sz="4409">
                <a:solidFill>
                  <a:srgbClr val="E71D7B"/>
                </a:solidFill>
                <a:latin typeface="Proxima Nova Bold Italics"/>
              </a:rPr>
              <a:t>Quelles sont les conditions à la prescription d’un programme d’APA ?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sp>
        <p:nvSpPr>
          <p:cNvPr name="TextBox 3" id="3"/>
          <p:cNvSpPr txBox="true"/>
          <p:nvPr/>
        </p:nvSpPr>
        <p:spPr>
          <a:xfrm rot="0">
            <a:off x="520309" y="2984170"/>
            <a:ext cx="17482066" cy="6920230"/>
          </a:xfrm>
          <a:prstGeom prst="rect">
            <a:avLst/>
          </a:prstGeom>
        </p:spPr>
        <p:txBody>
          <a:bodyPr anchor="t" rtlCol="false" tIns="0" lIns="0" bIns="0" rIns="0">
            <a:spAutoFit/>
          </a:bodyPr>
          <a:lstStyle/>
          <a:p>
            <a:pPr algn="just">
              <a:lnSpc>
                <a:spcPts val="3919"/>
              </a:lnSpc>
            </a:pPr>
            <a:r>
              <a:rPr lang="en-US" sz="2799">
                <a:solidFill>
                  <a:srgbClr val="004199"/>
                </a:solidFill>
                <a:latin typeface="Proxima Nova"/>
              </a:rPr>
              <a:t>Selon l’HAS</a:t>
            </a:r>
            <a:r>
              <a:rPr lang="en-US" sz="2799">
                <a:solidFill>
                  <a:srgbClr val="004199"/>
                </a:solidFill>
                <a:latin typeface="Proxima Nova Italics"/>
              </a:rPr>
              <a:t> “se justifie pour les personnes incapables de pratiquer des activités physiques ou sportives ordinaires en autonomie et en sécurité, et considérées comme physiquement “inactives” car n’ayant pas un niveau d’AP conforme aux recommandations de l’OMS”. </a:t>
            </a:r>
          </a:p>
          <a:p>
            <a:pPr algn="just">
              <a:lnSpc>
                <a:spcPts val="3919"/>
              </a:lnSpc>
            </a:pPr>
          </a:p>
          <a:p>
            <a:pPr algn="just">
              <a:lnSpc>
                <a:spcPts val="3919"/>
              </a:lnSpc>
            </a:pPr>
            <a:r>
              <a:rPr lang="en-US" sz="2799" u="sng">
                <a:solidFill>
                  <a:srgbClr val="004199"/>
                </a:solidFill>
                <a:latin typeface="Proxima Nova Italics"/>
              </a:rPr>
              <a:t>La prescription doit répondre à 4 conditions cumulatives : </a:t>
            </a:r>
          </a:p>
          <a:p>
            <a:pPr>
              <a:lnSpc>
                <a:spcPts val="3919"/>
              </a:lnSpc>
            </a:pPr>
            <a:r>
              <a:rPr lang="en-US" sz="2799">
                <a:solidFill>
                  <a:srgbClr val="004199"/>
                </a:solidFill>
                <a:latin typeface="Proxima Nova Italics"/>
              </a:rPr>
              <a:t>      </a:t>
            </a:r>
            <a:r>
              <a:rPr lang="en-US" sz="2799">
                <a:solidFill>
                  <a:srgbClr val="E71D7B"/>
                </a:solidFill>
                <a:latin typeface="Proxima Nova Italics"/>
              </a:rPr>
              <a:t> </a:t>
            </a:r>
            <a:r>
              <a:rPr lang="en-US" sz="2799">
                <a:solidFill>
                  <a:srgbClr val="E71D7B"/>
                </a:solidFill>
                <a:latin typeface="Proxima Nova Bold Italics"/>
              </a:rPr>
              <a:t> La patient a une maladie et/ou un état fonctionnel pour lesquels l’APA a démontré ses effets bénéfiques; </a:t>
            </a:r>
          </a:p>
          <a:p>
            <a:pPr>
              <a:lnSpc>
                <a:spcPts val="3919"/>
              </a:lnSpc>
            </a:pPr>
          </a:p>
          <a:p>
            <a:pPr>
              <a:lnSpc>
                <a:spcPts val="3919"/>
              </a:lnSpc>
            </a:pPr>
            <a:r>
              <a:rPr lang="en-US" sz="2799">
                <a:solidFill>
                  <a:srgbClr val="E71D7B"/>
                </a:solidFill>
                <a:latin typeface="Proxima Nova Bold Italics"/>
              </a:rPr>
              <a:t>       </a:t>
            </a:r>
            <a:r>
              <a:rPr lang="en-US" sz="2799">
                <a:solidFill>
                  <a:srgbClr val="E71D7B"/>
                </a:solidFill>
                <a:latin typeface="Proxima Nova Bold Italics"/>
              </a:rPr>
              <a:t>Il n’a pas déjà un niveau d’AP régulière égal ou supérieur aux recommandations pour la santé de l’OMS; </a:t>
            </a:r>
          </a:p>
          <a:p>
            <a:pPr>
              <a:lnSpc>
                <a:spcPts val="3919"/>
              </a:lnSpc>
            </a:pPr>
          </a:p>
          <a:p>
            <a:pPr>
              <a:lnSpc>
                <a:spcPts val="3919"/>
              </a:lnSpc>
            </a:pPr>
            <a:r>
              <a:rPr lang="en-US" sz="2799">
                <a:solidFill>
                  <a:srgbClr val="E71D7B"/>
                </a:solidFill>
                <a:latin typeface="Proxima Nova Bold Italics"/>
              </a:rPr>
              <a:t>      </a:t>
            </a:r>
            <a:r>
              <a:rPr lang="en-US" sz="2799">
                <a:solidFill>
                  <a:srgbClr val="E71D7B"/>
                </a:solidFill>
                <a:latin typeface="Proxima Nova Bold Italics"/>
              </a:rPr>
              <a:t>Il ne peut pas augmenter son niveau d’AP en autonomie de façon adaptée et de façon sécuritaire; </a:t>
            </a:r>
          </a:p>
          <a:p>
            <a:pPr>
              <a:lnSpc>
                <a:spcPts val="3919"/>
              </a:lnSpc>
            </a:pPr>
          </a:p>
          <a:p>
            <a:pPr>
              <a:lnSpc>
                <a:spcPts val="3919"/>
              </a:lnSpc>
            </a:pPr>
            <a:r>
              <a:rPr lang="en-US" sz="2799">
                <a:solidFill>
                  <a:srgbClr val="E71D7B"/>
                </a:solidFill>
                <a:latin typeface="Proxima Nova Bold Italics"/>
              </a:rPr>
              <a:t>   </a:t>
            </a:r>
            <a:r>
              <a:rPr lang="en-US" sz="2799">
                <a:solidFill>
                  <a:srgbClr val="E71D7B"/>
                </a:solidFill>
                <a:latin typeface="Proxima Nova Bold Italics"/>
              </a:rPr>
              <a:t>Il accepte de suivre un programme d’APA et un changement de comportement plus actifs est à terme envisageable. </a:t>
            </a:r>
          </a:p>
        </p:txBody>
      </p:sp>
      <p:sp>
        <p:nvSpPr>
          <p:cNvPr name="Freeform 4" id="4"/>
          <p:cNvSpPr/>
          <p:nvPr/>
        </p:nvSpPr>
        <p:spPr>
          <a:xfrm flipH="false" flipV="false" rot="0">
            <a:off x="104805" y="6861013"/>
            <a:ext cx="565228" cy="565228"/>
          </a:xfrm>
          <a:custGeom>
            <a:avLst/>
            <a:gdLst/>
            <a:ahLst/>
            <a:cxnLst/>
            <a:rect r="r" b="b" t="t" l="l"/>
            <a:pathLst>
              <a:path h="565228" w="565228">
                <a:moveTo>
                  <a:pt x="0" y="0"/>
                </a:moveTo>
                <a:lnTo>
                  <a:pt x="565228" y="0"/>
                </a:lnTo>
                <a:lnTo>
                  <a:pt x="565228" y="565228"/>
                </a:lnTo>
                <a:lnTo>
                  <a:pt x="0" y="5652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04805" y="7921541"/>
            <a:ext cx="565228" cy="565228"/>
          </a:xfrm>
          <a:custGeom>
            <a:avLst/>
            <a:gdLst/>
            <a:ahLst/>
            <a:cxnLst/>
            <a:rect r="r" b="b" t="t" l="l"/>
            <a:pathLst>
              <a:path h="565228" w="565228">
                <a:moveTo>
                  <a:pt x="0" y="0"/>
                </a:moveTo>
                <a:lnTo>
                  <a:pt x="565228" y="0"/>
                </a:lnTo>
                <a:lnTo>
                  <a:pt x="565228" y="565228"/>
                </a:lnTo>
                <a:lnTo>
                  <a:pt x="0" y="5652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78016" y="8982383"/>
            <a:ext cx="551833" cy="551833"/>
          </a:xfrm>
          <a:custGeom>
            <a:avLst/>
            <a:gdLst/>
            <a:ahLst/>
            <a:cxnLst/>
            <a:rect r="r" b="b" t="t" l="l"/>
            <a:pathLst>
              <a:path h="551833" w="551833">
                <a:moveTo>
                  <a:pt x="0" y="0"/>
                </a:moveTo>
                <a:lnTo>
                  <a:pt x="551833" y="0"/>
                </a:lnTo>
                <a:lnTo>
                  <a:pt x="551833" y="551834"/>
                </a:lnTo>
                <a:lnTo>
                  <a:pt x="0" y="5518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9525" y="36797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7" id="7"/>
          <p:cNvSpPr txBox="true"/>
          <p:nvPr/>
        </p:nvSpPr>
        <p:spPr>
          <a:xfrm rot="0">
            <a:off x="1028700" y="4802306"/>
            <a:ext cx="16230600" cy="745253"/>
          </a:xfrm>
          <a:prstGeom prst="rect">
            <a:avLst/>
          </a:prstGeom>
        </p:spPr>
        <p:txBody>
          <a:bodyPr anchor="t" rtlCol="false" tIns="0" lIns="0" bIns="0" rIns="0">
            <a:spAutoFit/>
          </a:bodyPr>
          <a:lstStyle/>
          <a:p>
            <a:pPr algn="ctr">
              <a:lnSpc>
                <a:spcPts val="6173"/>
              </a:lnSpc>
              <a:spcBef>
                <a:spcPct val="0"/>
              </a:spcBef>
            </a:pPr>
            <a:r>
              <a:rPr lang="en-US" sz="4409">
                <a:solidFill>
                  <a:srgbClr val="E71D7B"/>
                </a:solidFill>
                <a:latin typeface="Proxima Nova Bold Italics"/>
              </a:rPr>
              <a:t>Qui peut prescrire de l’activité physique adaptée ?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054772" y="2139950"/>
            <a:ext cx="4531644" cy="537680"/>
            <a:chOff x="0" y="0"/>
            <a:chExt cx="1193519" cy="141611"/>
          </a:xfrm>
        </p:grpSpPr>
        <p:sp>
          <p:nvSpPr>
            <p:cNvPr name="Freeform 7" id="7"/>
            <p:cNvSpPr/>
            <p:nvPr/>
          </p:nvSpPr>
          <p:spPr>
            <a:xfrm flipH="false" flipV="false" rot="0">
              <a:off x="0" y="0"/>
              <a:ext cx="1193519" cy="141611"/>
            </a:xfrm>
            <a:custGeom>
              <a:avLst/>
              <a:gdLst/>
              <a:ahLst/>
              <a:cxnLst/>
              <a:rect r="r" b="b" t="t" l="l"/>
              <a:pathLst>
                <a:path h="141611" w="1193519">
                  <a:moveTo>
                    <a:pt x="0" y="0"/>
                  </a:moveTo>
                  <a:lnTo>
                    <a:pt x="1193519" y="0"/>
                  </a:lnTo>
                  <a:lnTo>
                    <a:pt x="1193519" y="141611"/>
                  </a:lnTo>
                  <a:lnTo>
                    <a:pt x="0" y="141611"/>
                  </a:lnTo>
                  <a:close/>
                </a:path>
              </a:pathLst>
            </a:custGeom>
            <a:solidFill>
              <a:srgbClr val="F0DC4F"/>
            </a:solidFill>
          </p:spPr>
        </p:sp>
        <p:sp>
          <p:nvSpPr>
            <p:cNvPr name="TextBox 8" id="8"/>
            <p:cNvSpPr txBox="true"/>
            <p:nvPr/>
          </p:nvSpPr>
          <p:spPr>
            <a:xfrm>
              <a:off x="0" y="-76200"/>
              <a:ext cx="1193519" cy="217811"/>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200761" y="2677630"/>
            <a:ext cx="3589505" cy="537680"/>
            <a:chOff x="0" y="0"/>
            <a:chExt cx="945384" cy="141611"/>
          </a:xfrm>
        </p:grpSpPr>
        <p:sp>
          <p:nvSpPr>
            <p:cNvPr name="Freeform 10" id="10"/>
            <p:cNvSpPr/>
            <p:nvPr/>
          </p:nvSpPr>
          <p:spPr>
            <a:xfrm flipH="false" flipV="false" rot="0">
              <a:off x="0" y="0"/>
              <a:ext cx="945384" cy="141611"/>
            </a:xfrm>
            <a:custGeom>
              <a:avLst/>
              <a:gdLst/>
              <a:ahLst/>
              <a:cxnLst/>
              <a:rect r="r" b="b" t="t" l="l"/>
              <a:pathLst>
                <a:path h="141611" w="945384">
                  <a:moveTo>
                    <a:pt x="0" y="0"/>
                  </a:moveTo>
                  <a:lnTo>
                    <a:pt x="945384" y="0"/>
                  </a:lnTo>
                  <a:lnTo>
                    <a:pt x="945384" y="141611"/>
                  </a:lnTo>
                  <a:lnTo>
                    <a:pt x="0" y="141611"/>
                  </a:lnTo>
                  <a:close/>
                </a:path>
              </a:pathLst>
            </a:custGeom>
            <a:solidFill>
              <a:srgbClr val="F0DC4F"/>
            </a:solidFill>
          </p:spPr>
        </p:sp>
        <p:sp>
          <p:nvSpPr>
            <p:cNvPr name="TextBox 11" id="11"/>
            <p:cNvSpPr txBox="true"/>
            <p:nvPr/>
          </p:nvSpPr>
          <p:spPr>
            <a:xfrm>
              <a:off x="0" y="-76200"/>
              <a:ext cx="945384" cy="217811"/>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4598836" y="2677630"/>
            <a:ext cx="4124232" cy="537680"/>
            <a:chOff x="0" y="0"/>
            <a:chExt cx="1086218" cy="141611"/>
          </a:xfrm>
        </p:grpSpPr>
        <p:sp>
          <p:nvSpPr>
            <p:cNvPr name="Freeform 13" id="13"/>
            <p:cNvSpPr/>
            <p:nvPr/>
          </p:nvSpPr>
          <p:spPr>
            <a:xfrm flipH="false" flipV="false" rot="0">
              <a:off x="0" y="0"/>
              <a:ext cx="1086218" cy="141611"/>
            </a:xfrm>
            <a:custGeom>
              <a:avLst/>
              <a:gdLst/>
              <a:ahLst/>
              <a:cxnLst/>
              <a:rect r="r" b="b" t="t" l="l"/>
              <a:pathLst>
                <a:path h="141611" w="1086218">
                  <a:moveTo>
                    <a:pt x="0" y="0"/>
                  </a:moveTo>
                  <a:lnTo>
                    <a:pt x="1086218" y="0"/>
                  </a:lnTo>
                  <a:lnTo>
                    <a:pt x="1086218" y="141611"/>
                  </a:lnTo>
                  <a:lnTo>
                    <a:pt x="0" y="141611"/>
                  </a:lnTo>
                  <a:close/>
                </a:path>
              </a:pathLst>
            </a:custGeom>
            <a:solidFill>
              <a:srgbClr val="F0DC4F"/>
            </a:solidFill>
          </p:spPr>
        </p:sp>
        <p:sp>
          <p:nvSpPr>
            <p:cNvPr name="TextBox 14" id="14"/>
            <p:cNvSpPr txBox="true"/>
            <p:nvPr/>
          </p:nvSpPr>
          <p:spPr>
            <a:xfrm>
              <a:off x="0" y="-76200"/>
              <a:ext cx="1086218" cy="217811"/>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1186747" y="2677630"/>
            <a:ext cx="1399668" cy="537680"/>
            <a:chOff x="0" y="0"/>
            <a:chExt cx="368637" cy="141611"/>
          </a:xfrm>
        </p:grpSpPr>
        <p:sp>
          <p:nvSpPr>
            <p:cNvPr name="Freeform 16" id="16"/>
            <p:cNvSpPr/>
            <p:nvPr/>
          </p:nvSpPr>
          <p:spPr>
            <a:xfrm flipH="false" flipV="false" rot="0">
              <a:off x="0" y="0"/>
              <a:ext cx="368637" cy="141611"/>
            </a:xfrm>
            <a:custGeom>
              <a:avLst/>
              <a:gdLst/>
              <a:ahLst/>
              <a:cxnLst/>
              <a:rect r="r" b="b" t="t" l="l"/>
              <a:pathLst>
                <a:path h="141611" w="368637">
                  <a:moveTo>
                    <a:pt x="0" y="0"/>
                  </a:moveTo>
                  <a:lnTo>
                    <a:pt x="368637" y="0"/>
                  </a:lnTo>
                  <a:lnTo>
                    <a:pt x="368637" y="141611"/>
                  </a:lnTo>
                  <a:lnTo>
                    <a:pt x="0" y="141611"/>
                  </a:lnTo>
                  <a:close/>
                </a:path>
              </a:pathLst>
            </a:custGeom>
            <a:solidFill>
              <a:srgbClr val="F0DC4F"/>
            </a:solidFill>
          </p:spPr>
        </p:sp>
        <p:sp>
          <p:nvSpPr>
            <p:cNvPr name="TextBox 17" id="17"/>
            <p:cNvSpPr txBox="true"/>
            <p:nvPr/>
          </p:nvSpPr>
          <p:spPr>
            <a:xfrm>
              <a:off x="0" y="-76200"/>
              <a:ext cx="368637" cy="217811"/>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790694" y="3409602"/>
            <a:ext cx="2999571" cy="537680"/>
            <a:chOff x="0" y="0"/>
            <a:chExt cx="790011" cy="141611"/>
          </a:xfrm>
        </p:grpSpPr>
        <p:sp>
          <p:nvSpPr>
            <p:cNvPr name="Freeform 19" id="19"/>
            <p:cNvSpPr/>
            <p:nvPr/>
          </p:nvSpPr>
          <p:spPr>
            <a:xfrm flipH="false" flipV="false" rot="0">
              <a:off x="0" y="0"/>
              <a:ext cx="790011" cy="141611"/>
            </a:xfrm>
            <a:custGeom>
              <a:avLst/>
              <a:gdLst/>
              <a:ahLst/>
              <a:cxnLst/>
              <a:rect r="r" b="b" t="t" l="l"/>
              <a:pathLst>
                <a:path h="141611" w="790011">
                  <a:moveTo>
                    <a:pt x="0" y="0"/>
                  </a:moveTo>
                  <a:lnTo>
                    <a:pt x="790011" y="0"/>
                  </a:lnTo>
                  <a:lnTo>
                    <a:pt x="790011" y="141611"/>
                  </a:lnTo>
                  <a:lnTo>
                    <a:pt x="0" y="141611"/>
                  </a:lnTo>
                  <a:close/>
                </a:path>
              </a:pathLst>
            </a:custGeom>
            <a:solidFill>
              <a:srgbClr val="F0DC4F"/>
            </a:solidFill>
          </p:spPr>
        </p:sp>
        <p:sp>
          <p:nvSpPr>
            <p:cNvPr name="TextBox 20" id="20"/>
            <p:cNvSpPr txBox="true"/>
            <p:nvPr/>
          </p:nvSpPr>
          <p:spPr>
            <a:xfrm>
              <a:off x="0" y="-76200"/>
              <a:ext cx="790011" cy="217811"/>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200761" y="2073275"/>
            <a:ext cx="12385655" cy="6955156"/>
          </a:xfrm>
          <a:prstGeom prst="rect">
            <a:avLst/>
          </a:prstGeom>
        </p:spPr>
        <p:txBody>
          <a:bodyPr anchor="t" rtlCol="false" tIns="0" lIns="0" bIns="0" rIns="0">
            <a:spAutoFit/>
          </a:bodyPr>
          <a:lstStyle/>
          <a:p>
            <a:pPr algn="just">
              <a:lnSpc>
                <a:spcPts val="4619"/>
              </a:lnSpc>
            </a:pPr>
            <a:r>
              <a:rPr lang="en-US" sz="3299">
                <a:solidFill>
                  <a:srgbClr val="004199"/>
                </a:solidFill>
                <a:latin typeface="Proxima Nova"/>
              </a:rPr>
              <a:t>Selon l’HAS</a:t>
            </a:r>
            <a:r>
              <a:rPr lang="en-US" sz="3299">
                <a:solidFill>
                  <a:srgbClr val="004199"/>
                </a:solidFill>
                <a:latin typeface="Proxima Nova Italics"/>
              </a:rPr>
              <a:t> “l’APA est prescrite par un médecin spécialiste en médecine générale ou d’une autre spécialité, en soins de premier ou second recours”. </a:t>
            </a:r>
          </a:p>
          <a:p>
            <a:pPr algn="just">
              <a:lnSpc>
                <a:spcPts val="4619"/>
              </a:lnSpc>
            </a:pPr>
          </a:p>
          <a:p>
            <a:pPr algn="just">
              <a:lnSpc>
                <a:spcPts val="4619"/>
              </a:lnSpc>
            </a:pPr>
            <a:r>
              <a:rPr lang="en-US" sz="3299">
                <a:solidFill>
                  <a:srgbClr val="004199"/>
                </a:solidFill>
                <a:latin typeface="Proxima Nova"/>
              </a:rPr>
              <a:t>Le médecin doit réaliser une évaluation médicale minimale avant de prescrire de l’APA : </a:t>
            </a:r>
          </a:p>
          <a:p>
            <a:pPr algn="just" marL="712464" indent="-356232" lvl="1">
              <a:lnSpc>
                <a:spcPts val="4619"/>
              </a:lnSpc>
              <a:buFont typeface="Arial"/>
              <a:buChar char="•"/>
            </a:pPr>
            <a:r>
              <a:rPr lang="en-US" sz="3299">
                <a:solidFill>
                  <a:srgbClr val="E71D7B"/>
                </a:solidFill>
                <a:latin typeface="Proxima Nova Bold"/>
              </a:rPr>
              <a:t>interrogatoire sur l’histoire médicale et les habitudes de vie </a:t>
            </a:r>
            <a:r>
              <a:rPr lang="en-US" sz="3299">
                <a:solidFill>
                  <a:srgbClr val="004199"/>
                </a:solidFill>
                <a:latin typeface="Proxima Nova"/>
              </a:rPr>
              <a:t>(estimation du niveau d’AP et de sédentarité) </a:t>
            </a:r>
          </a:p>
          <a:p>
            <a:pPr algn="just" marL="712464" indent="-356232" lvl="1">
              <a:lnSpc>
                <a:spcPts val="4619"/>
              </a:lnSpc>
              <a:buFont typeface="Arial"/>
              <a:buChar char="•"/>
            </a:pPr>
            <a:r>
              <a:rPr lang="en-US" sz="3299">
                <a:solidFill>
                  <a:srgbClr val="E71D7B"/>
                </a:solidFill>
                <a:latin typeface="Proxima Nova Bold"/>
              </a:rPr>
              <a:t>Motivation du patient </a:t>
            </a:r>
          </a:p>
          <a:p>
            <a:pPr algn="just" marL="712464" indent="-356232" lvl="1">
              <a:lnSpc>
                <a:spcPts val="4619"/>
              </a:lnSpc>
              <a:buFont typeface="Arial"/>
              <a:buChar char="•"/>
            </a:pPr>
            <a:r>
              <a:rPr lang="en-US" sz="3299">
                <a:solidFill>
                  <a:srgbClr val="E71D7B"/>
                </a:solidFill>
                <a:latin typeface="Proxima Nova Bold"/>
              </a:rPr>
              <a:t>Évaluation du risque cardio-vasculaire</a:t>
            </a:r>
          </a:p>
          <a:p>
            <a:pPr algn="just" marL="712464" indent="-356232" lvl="1">
              <a:lnSpc>
                <a:spcPts val="4619"/>
              </a:lnSpc>
              <a:spcBef>
                <a:spcPct val="0"/>
              </a:spcBef>
              <a:buFont typeface="Arial"/>
              <a:buChar char="•"/>
            </a:pPr>
            <a:r>
              <a:rPr lang="en-US" sz="3299">
                <a:solidFill>
                  <a:srgbClr val="E71D7B"/>
                </a:solidFill>
                <a:latin typeface="Proxima Nova Bold"/>
              </a:rPr>
              <a:t>Estimation des autres risques à la pratique d’une APA</a:t>
            </a:r>
            <a:r>
              <a:rPr lang="en-US" sz="3299">
                <a:solidFill>
                  <a:srgbClr val="004199"/>
                </a:solidFill>
                <a:latin typeface="Proxima Nova"/>
              </a:rPr>
              <a:t>, avec précision des </a:t>
            </a:r>
            <a:r>
              <a:rPr lang="en-US" sz="3299">
                <a:solidFill>
                  <a:srgbClr val="E71D7B"/>
                </a:solidFill>
                <a:latin typeface="Proxima Nova Bold"/>
              </a:rPr>
              <a:t>limitations</a:t>
            </a:r>
            <a:r>
              <a:rPr lang="en-US" sz="3299">
                <a:solidFill>
                  <a:srgbClr val="004199"/>
                </a:solidFill>
                <a:latin typeface="Proxima Nova"/>
              </a:rPr>
              <a:t> et </a:t>
            </a:r>
            <a:r>
              <a:rPr lang="en-US" sz="3299">
                <a:solidFill>
                  <a:srgbClr val="E71D7B"/>
                </a:solidFill>
                <a:latin typeface="Proxima Nova Bold"/>
              </a:rPr>
              <a:t>contre-indication éventuelles</a:t>
            </a:r>
            <a:r>
              <a:rPr lang="en-US" sz="3299">
                <a:solidFill>
                  <a:srgbClr val="004199"/>
                </a:solidFill>
                <a:latin typeface="Proxima Nova"/>
              </a:rPr>
              <a:t> </a:t>
            </a:r>
          </a:p>
        </p:txBody>
      </p:sp>
      <p:sp>
        <p:nvSpPr>
          <p:cNvPr name="Freeform 22" id="22"/>
          <p:cNvSpPr/>
          <p:nvPr/>
        </p:nvSpPr>
        <p:spPr>
          <a:xfrm flipH="false" flipV="false" rot="0">
            <a:off x="13433763" y="4732302"/>
            <a:ext cx="4525998" cy="4525998"/>
          </a:xfrm>
          <a:custGeom>
            <a:avLst/>
            <a:gdLst/>
            <a:ahLst/>
            <a:cxnLst/>
            <a:rect r="r" b="b" t="t" l="l"/>
            <a:pathLst>
              <a:path h="4525998" w="4525998">
                <a:moveTo>
                  <a:pt x="0" y="0"/>
                </a:moveTo>
                <a:lnTo>
                  <a:pt x="4525998" y="0"/>
                </a:lnTo>
                <a:lnTo>
                  <a:pt x="4525998" y="4525998"/>
                </a:lnTo>
                <a:lnTo>
                  <a:pt x="0" y="4525998"/>
                </a:lnTo>
                <a:lnTo>
                  <a:pt x="0" y="0"/>
                </a:lnTo>
                <a:close/>
              </a:path>
            </a:pathLst>
          </a:custGeom>
          <a:blipFill>
            <a:blip r:embed="rId3"/>
            <a:stretch>
              <a:fillRect l="0" t="0" r="0" b="0"/>
            </a:stretch>
          </a:blipFill>
        </p:spPr>
      </p:sp>
      <p:sp>
        <p:nvSpPr>
          <p:cNvPr name="TextBox 23" id="23"/>
          <p:cNvSpPr txBox="true"/>
          <p:nvPr/>
        </p:nvSpPr>
        <p:spPr>
          <a:xfrm rot="0">
            <a:off x="9525" y="-133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24" id="24"/>
          <p:cNvSpPr txBox="true"/>
          <p:nvPr/>
        </p:nvSpPr>
        <p:spPr>
          <a:xfrm rot="0">
            <a:off x="13433763" y="3592717"/>
            <a:ext cx="4525998" cy="1146810"/>
          </a:xfrm>
          <a:prstGeom prst="rect">
            <a:avLst/>
          </a:prstGeom>
        </p:spPr>
        <p:txBody>
          <a:bodyPr anchor="t" rtlCol="false" tIns="0" lIns="0" bIns="0" rIns="0">
            <a:spAutoFit/>
          </a:bodyPr>
          <a:lstStyle/>
          <a:p>
            <a:pPr algn="ctr">
              <a:lnSpc>
                <a:spcPts val="2939"/>
              </a:lnSpc>
              <a:spcBef>
                <a:spcPct val="0"/>
              </a:spcBef>
            </a:pPr>
            <a:r>
              <a:rPr lang="en-US" sz="2099">
                <a:solidFill>
                  <a:srgbClr val="004199"/>
                </a:solidFill>
                <a:latin typeface="Carlito Bold"/>
              </a:rPr>
              <a:t>Décret du 30 décembre 2016 encadrant la prescription de l’activité physique adaptée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556596"/>
          </a:xfrm>
          <a:custGeom>
            <a:avLst/>
            <a:gdLst/>
            <a:ahLst/>
            <a:cxnLst/>
            <a:rect r="r" b="b" t="t" l="l"/>
            <a:pathLst>
              <a:path h="15556596" w="19051896">
                <a:moveTo>
                  <a:pt x="0" y="0"/>
                </a:moveTo>
                <a:lnTo>
                  <a:pt x="19051897" y="0"/>
                </a:lnTo>
                <a:lnTo>
                  <a:pt x="19051897" y="15556596"/>
                </a:lnTo>
                <a:lnTo>
                  <a:pt x="0" y="15556596"/>
                </a:lnTo>
                <a:lnTo>
                  <a:pt x="0" y="0"/>
                </a:lnTo>
                <a:close/>
              </a:path>
            </a:pathLst>
          </a:custGeom>
          <a:blipFill>
            <a:blip r:embed="rId2">
              <a:alphaModFix amt="28000"/>
            </a:blip>
            <a:stretch>
              <a:fillRect l="-29475" t="0" r="-13711" b="-19387"/>
            </a:stretch>
          </a:blipFill>
        </p:spPr>
      </p:sp>
      <p:sp>
        <p:nvSpPr>
          <p:cNvPr name="Freeform 3" id="3"/>
          <p:cNvSpPr/>
          <p:nvPr/>
        </p:nvSpPr>
        <p:spPr>
          <a:xfrm flipH="false" flipV="false" rot="0">
            <a:off x="406792" y="4225418"/>
            <a:ext cx="4242162" cy="3319492"/>
          </a:xfrm>
          <a:custGeom>
            <a:avLst/>
            <a:gdLst/>
            <a:ahLst/>
            <a:cxnLst/>
            <a:rect r="r" b="b" t="t" l="l"/>
            <a:pathLst>
              <a:path h="3319492" w="4242162">
                <a:moveTo>
                  <a:pt x="0" y="0"/>
                </a:moveTo>
                <a:lnTo>
                  <a:pt x="4242162" y="0"/>
                </a:lnTo>
                <a:lnTo>
                  <a:pt x="4242162" y="3319492"/>
                </a:lnTo>
                <a:lnTo>
                  <a:pt x="0" y="3319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439933"/>
            <a:ext cx="18288000" cy="2379744"/>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roxima Nova Bold"/>
              </a:rPr>
              <a:t>Activité physique adaptée, Acteurs du sport santé ? </a:t>
            </a:r>
          </a:p>
        </p:txBody>
      </p:sp>
      <p:sp>
        <p:nvSpPr>
          <p:cNvPr name="TextBox 5" id="5"/>
          <p:cNvSpPr txBox="true"/>
          <p:nvPr/>
        </p:nvSpPr>
        <p:spPr>
          <a:xfrm rot="0">
            <a:off x="3861213" y="3851595"/>
            <a:ext cx="14011254" cy="3693315"/>
          </a:xfrm>
          <a:prstGeom prst="rect">
            <a:avLst/>
          </a:prstGeom>
        </p:spPr>
        <p:txBody>
          <a:bodyPr anchor="t" rtlCol="false" tIns="0" lIns="0" bIns="0" rIns="0">
            <a:spAutoFit/>
          </a:bodyPr>
          <a:lstStyle/>
          <a:p>
            <a:pPr algn="ctr">
              <a:lnSpc>
                <a:spcPts val="7341"/>
              </a:lnSpc>
            </a:pPr>
            <a:r>
              <a:rPr lang="en-US" sz="5243">
                <a:solidFill>
                  <a:srgbClr val="004199"/>
                </a:solidFill>
                <a:latin typeface="Proxima Nova Bold"/>
              </a:rPr>
              <a:t>Webinaire de présentation </a:t>
            </a:r>
          </a:p>
          <a:p>
            <a:pPr algn="ctr">
              <a:lnSpc>
                <a:spcPts val="7341"/>
              </a:lnSpc>
            </a:pPr>
            <a:r>
              <a:rPr lang="en-US" sz="5243">
                <a:solidFill>
                  <a:srgbClr val="004199"/>
                </a:solidFill>
                <a:latin typeface="Proxima Nova Bold"/>
              </a:rPr>
              <a:t>de la prescription d’AP et d’APA </a:t>
            </a:r>
          </a:p>
          <a:p>
            <a:pPr algn="ctr">
              <a:lnSpc>
                <a:spcPts val="7341"/>
              </a:lnSpc>
            </a:pPr>
            <a:r>
              <a:rPr lang="en-US" sz="5243">
                <a:solidFill>
                  <a:srgbClr val="E71D7B"/>
                </a:solidFill>
                <a:latin typeface="Proxima Nova Bold"/>
              </a:rPr>
              <a:t>le 13 décembre 2023 à 20h30, </a:t>
            </a:r>
          </a:p>
          <a:p>
            <a:pPr algn="ctr">
              <a:lnSpc>
                <a:spcPts val="7621"/>
              </a:lnSpc>
              <a:spcBef>
                <a:spcPct val="0"/>
              </a:spcBef>
            </a:pPr>
            <a:r>
              <a:rPr lang="en-US" sz="5443">
                <a:solidFill>
                  <a:srgbClr val="004199"/>
                </a:solidFill>
                <a:latin typeface="Proxima Nova Bold"/>
              </a:rPr>
              <a:t>réalisé par l’URPS ML et la FEMAS HDF . </a:t>
            </a:r>
          </a:p>
        </p:txBody>
      </p:sp>
      <p:sp>
        <p:nvSpPr>
          <p:cNvPr name="TextBox 6" id="6"/>
          <p:cNvSpPr txBox="true"/>
          <p:nvPr/>
        </p:nvSpPr>
        <p:spPr>
          <a:xfrm rot="0">
            <a:off x="619239" y="8115570"/>
            <a:ext cx="17049523" cy="2033906"/>
          </a:xfrm>
          <a:prstGeom prst="rect">
            <a:avLst/>
          </a:prstGeom>
        </p:spPr>
        <p:txBody>
          <a:bodyPr anchor="t" rtlCol="false" tIns="0" lIns="0" bIns="0" rIns="0">
            <a:spAutoFit/>
          </a:bodyPr>
          <a:lstStyle/>
          <a:p>
            <a:pPr algn="l">
              <a:lnSpc>
                <a:spcPts val="3919"/>
              </a:lnSpc>
              <a:spcBef>
                <a:spcPct val="0"/>
              </a:spcBef>
            </a:pPr>
            <a:r>
              <a:rPr lang="en-US" sz="2799">
                <a:solidFill>
                  <a:srgbClr val="000000"/>
                </a:solidFill>
                <a:latin typeface="Carlito Italics"/>
              </a:rPr>
              <a:t>Comment aborder le sujet ? </a:t>
            </a:r>
            <a:r>
              <a:rPr lang="en-US" sz="2799">
                <a:solidFill>
                  <a:srgbClr val="000000"/>
                </a:solidFill>
                <a:latin typeface="Carlito Italics"/>
              </a:rPr>
              <a:t>Quelle différence entre sédentarité et inactivité physique ?Quels outils d’aide pour ma pratique ? Quels conseils pour limiter la sédentarité et quel type d’activité conseiller ? Quelles précautions selon l’état de santé des patients ? Prescrire l’activité physique ou l’activité physique adaptée : quels éléments faire apparaitre dans l’ordonnance ? Vers quelles ressources orienter de façon sécurisée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sp>
        <p:nvSpPr>
          <p:cNvPr name="Freeform 3" id="3"/>
          <p:cNvSpPr/>
          <p:nvPr/>
        </p:nvSpPr>
        <p:spPr>
          <a:xfrm flipH="false" flipV="false" rot="0">
            <a:off x="10608831" y="2641079"/>
            <a:ext cx="6650469" cy="6617221"/>
          </a:xfrm>
          <a:custGeom>
            <a:avLst/>
            <a:gdLst/>
            <a:ahLst/>
            <a:cxnLst/>
            <a:rect r="r" b="b" t="t" l="l"/>
            <a:pathLst>
              <a:path h="6617221" w="6650469">
                <a:moveTo>
                  <a:pt x="0" y="0"/>
                </a:moveTo>
                <a:lnTo>
                  <a:pt x="6650469" y="0"/>
                </a:lnTo>
                <a:lnTo>
                  <a:pt x="6650469" y="6617221"/>
                </a:lnTo>
                <a:lnTo>
                  <a:pt x="0" y="6617221"/>
                </a:lnTo>
                <a:lnTo>
                  <a:pt x="0" y="0"/>
                </a:lnTo>
                <a:close/>
              </a:path>
            </a:pathLst>
          </a:custGeom>
          <a:blipFill>
            <a:blip r:embed="rId3"/>
            <a:stretch>
              <a:fillRect l="-1297" t="0" r="-3243" b="-5066"/>
            </a:stretch>
          </a:blipFill>
        </p:spPr>
      </p:sp>
      <p:sp>
        <p:nvSpPr>
          <p:cNvPr name="Freeform 4" id="4"/>
          <p:cNvSpPr/>
          <p:nvPr/>
        </p:nvSpPr>
        <p:spPr>
          <a:xfrm flipH="false" flipV="false" rot="358249">
            <a:off x="786060" y="2582242"/>
            <a:ext cx="2392170" cy="4784340"/>
          </a:xfrm>
          <a:custGeom>
            <a:avLst/>
            <a:gdLst/>
            <a:ahLst/>
            <a:cxnLst/>
            <a:rect r="r" b="b" t="t" l="l"/>
            <a:pathLst>
              <a:path h="4784340" w="2392170">
                <a:moveTo>
                  <a:pt x="0" y="0"/>
                </a:moveTo>
                <a:lnTo>
                  <a:pt x="2392170" y="0"/>
                </a:lnTo>
                <a:lnTo>
                  <a:pt x="2392170" y="4784340"/>
                </a:lnTo>
                <a:lnTo>
                  <a:pt x="0" y="4784340"/>
                </a:lnTo>
                <a:lnTo>
                  <a:pt x="0" y="0"/>
                </a:lnTo>
                <a:close/>
              </a:path>
            </a:pathLst>
          </a:custGeom>
          <a:blipFill>
            <a:blip r:embed="rId4"/>
            <a:stretch>
              <a:fillRect l="0" t="0" r="0" b="0"/>
            </a:stretch>
          </a:blipFill>
        </p:spPr>
      </p:sp>
      <p:sp>
        <p:nvSpPr>
          <p:cNvPr name="Freeform 5" id="5"/>
          <p:cNvSpPr/>
          <p:nvPr/>
        </p:nvSpPr>
        <p:spPr>
          <a:xfrm flipH="false" flipV="false" rot="376943">
            <a:off x="981700" y="2946487"/>
            <a:ext cx="2000891" cy="4055850"/>
          </a:xfrm>
          <a:custGeom>
            <a:avLst/>
            <a:gdLst/>
            <a:ahLst/>
            <a:cxnLst/>
            <a:rect r="r" b="b" t="t" l="l"/>
            <a:pathLst>
              <a:path h="4055850" w="2000891">
                <a:moveTo>
                  <a:pt x="0" y="0"/>
                </a:moveTo>
                <a:lnTo>
                  <a:pt x="2000891" y="0"/>
                </a:lnTo>
                <a:lnTo>
                  <a:pt x="2000891" y="4055850"/>
                </a:lnTo>
                <a:lnTo>
                  <a:pt x="0" y="4055850"/>
                </a:lnTo>
                <a:lnTo>
                  <a:pt x="0" y="0"/>
                </a:lnTo>
                <a:close/>
              </a:path>
            </a:pathLst>
          </a:custGeom>
          <a:blipFill>
            <a:blip r:embed="rId5"/>
            <a:stretch>
              <a:fillRect l="-4996" t="0" r="-6662" b="-22411"/>
            </a:stretch>
          </a:blipFill>
        </p:spPr>
      </p:sp>
      <p:grpSp>
        <p:nvGrpSpPr>
          <p:cNvPr name="Group 6" id="6"/>
          <p:cNvGrpSpPr/>
          <p:nvPr/>
        </p:nvGrpSpPr>
        <p:grpSpPr>
          <a:xfrm rot="-1110682">
            <a:off x="3378937" y="3737017"/>
            <a:ext cx="2064484" cy="1473092"/>
            <a:chOff x="0" y="0"/>
            <a:chExt cx="812800" cy="579965"/>
          </a:xfrm>
        </p:grpSpPr>
        <p:sp>
          <p:nvSpPr>
            <p:cNvPr name="Freeform 7" id="7"/>
            <p:cNvSpPr/>
            <p:nvPr/>
          </p:nvSpPr>
          <p:spPr>
            <a:xfrm flipH="false" flipV="false" rot="0">
              <a:off x="0" y="0"/>
              <a:ext cx="812800" cy="579965"/>
            </a:xfrm>
            <a:custGeom>
              <a:avLst/>
              <a:gdLst/>
              <a:ahLst/>
              <a:cxnLst/>
              <a:rect r="r" b="b" t="t" l="l"/>
              <a:pathLst>
                <a:path h="579965" w="812800">
                  <a:moveTo>
                    <a:pt x="812800" y="289983"/>
                  </a:moveTo>
                  <a:lnTo>
                    <a:pt x="406400" y="0"/>
                  </a:lnTo>
                  <a:lnTo>
                    <a:pt x="406400" y="203200"/>
                  </a:lnTo>
                  <a:lnTo>
                    <a:pt x="0" y="203200"/>
                  </a:lnTo>
                  <a:lnTo>
                    <a:pt x="0" y="376765"/>
                  </a:lnTo>
                  <a:lnTo>
                    <a:pt x="406400" y="376765"/>
                  </a:lnTo>
                  <a:lnTo>
                    <a:pt x="406400" y="579965"/>
                  </a:lnTo>
                  <a:lnTo>
                    <a:pt x="812800" y="289983"/>
                  </a:lnTo>
                  <a:close/>
                </a:path>
              </a:pathLst>
            </a:custGeom>
            <a:solidFill>
              <a:srgbClr val="3A3C3D"/>
            </a:solidFill>
          </p:spPr>
        </p:sp>
        <p:sp>
          <p:nvSpPr>
            <p:cNvPr name="TextBox 8" id="8"/>
            <p:cNvSpPr txBox="true"/>
            <p:nvPr/>
          </p:nvSpPr>
          <p:spPr>
            <a:xfrm>
              <a:off x="0" y="127000"/>
              <a:ext cx="711200" cy="249765"/>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10964111" y="1137065"/>
            <a:ext cx="5939909" cy="1017907"/>
          </a:xfrm>
          <a:prstGeom prst="rect">
            <a:avLst/>
          </a:prstGeom>
        </p:spPr>
        <p:txBody>
          <a:bodyPr anchor="t" rtlCol="false" tIns="0" lIns="0" bIns="0" rIns="0">
            <a:spAutoFit/>
          </a:bodyPr>
          <a:lstStyle/>
          <a:p>
            <a:pPr algn="ctr">
              <a:lnSpc>
                <a:spcPts val="7419"/>
              </a:lnSpc>
              <a:spcBef>
                <a:spcPct val="0"/>
              </a:spcBef>
            </a:pPr>
            <a:r>
              <a:rPr lang="en-US" sz="5299">
                <a:solidFill>
                  <a:srgbClr val="E71D7B"/>
                </a:solidFill>
                <a:latin typeface="Carlito Bold"/>
              </a:rPr>
              <a:t>Application FEMAS + </a:t>
            </a:r>
          </a:p>
        </p:txBody>
      </p:sp>
      <p:grpSp>
        <p:nvGrpSpPr>
          <p:cNvPr name="Group 10" id="10"/>
          <p:cNvGrpSpPr/>
          <p:nvPr/>
        </p:nvGrpSpPr>
        <p:grpSpPr>
          <a:xfrm rot="1978691">
            <a:off x="3110479" y="5586696"/>
            <a:ext cx="2064484" cy="1473092"/>
            <a:chOff x="0" y="0"/>
            <a:chExt cx="812800" cy="579965"/>
          </a:xfrm>
        </p:grpSpPr>
        <p:sp>
          <p:nvSpPr>
            <p:cNvPr name="Freeform 11" id="11"/>
            <p:cNvSpPr/>
            <p:nvPr/>
          </p:nvSpPr>
          <p:spPr>
            <a:xfrm flipH="false" flipV="false" rot="0">
              <a:off x="0" y="0"/>
              <a:ext cx="812800" cy="579965"/>
            </a:xfrm>
            <a:custGeom>
              <a:avLst/>
              <a:gdLst/>
              <a:ahLst/>
              <a:cxnLst/>
              <a:rect r="r" b="b" t="t" l="l"/>
              <a:pathLst>
                <a:path h="579965" w="812800">
                  <a:moveTo>
                    <a:pt x="812800" y="289983"/>
                  </a:moveTo>
                  <a:lnTo>
                    <a:pt x="406400" y="0"/>
                  </a:lnTo>
                  <a:lnTo>
                    <a:pt x="406400" y="203200"/>
                  </a:lnTo>
                  <a:lnTo>
                    <a:pt x="0" y="203200"/>
                  </a:lnTo>
                  <a:lnTo>
                    <a:pt x="0" y="376765"/>
                  </a:lnTo>
                  <a:lnTo>
                    <a:pt x="406400" y="376765"/>
                  </a:lnTo>
                  <a:lnTo>
                    <a:pt x="406400" y="579965"/>
                  </a:lnTo>
                  <a:lnTo>
                    <a:pt x="812800" y="289983"/>
                  </a:lnTo>
                  <a:close/>
                </a:path>
              </a:pathLst>
            </a:custGeom>
            <a:solidFill>
              <a:srgbClr val="3A3C3D"/>
            </a:solidFill>
          </p:spPr>
        </p:sp>
        <p:sp>
          <p:nvSpPr>
            <p:cNvPr name="TextBox 12" id="12"/>
            <p:cNvSpPr txBox="true"/>
            <p:nvPr/>
          </p:nvSpPr>
          <p:spPr>
            <a:xfrm>
              <a:off x="0" y="127000"/>
              <a:ext cx="711200" cy="249765"/>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6551061" y="3711104"/>
            <a:ext cx="2308622" cy="1085851"/>
          </a:xfrm>
          <a:prstGeom prst="rect">
            <a:avLst/>
          </a:prstGeom>
        </p:spPr>
        <p:txBody>
          <a:bodyPr anchor="t" rtlCol="false" tIns="0" lIns="0" bIns="0" rIns="0">
            <a:spAutoFit/>
          </a:bodyPr>
          <a:lstStyle/>
          <a:p>
            <a:pPr algn="ctr">
              <a:lnSpc>
                <a:spcPts val="4199"/>
              </a:lnSpc>
            </a:pPr>
            <a:r>
              <a:rPr lang="en-US" sz="2999">
                <a:solidFill>
                  <a:srgbClr val="E71D7B"/>
                </a:solidFill>
                <a:latin typeface="Carlito Bold"/>
              </a:rPr>
              <a:t>Outils pour </a:t>
            </a:r>
          </a:p>
          <a:p>
            <a:pPr algn="ctr">
              <a:lnSpc>
                <a:spcPts val="4199"/>
              </a:lnSpc>
              <a:spcBef>
                <a:spcPct val="0"/>
              </a:spcBef>
            </a:pPr>
            <a:r>
              <a:rPr lang="en-US" sz="2999">
                <a:solidFill>
                  <a:srgbClr val="E71D7B"/>
                </a:solidFill>
                <a:latin typeface="Carlito Bold"/>
              </a:rPr>
              <a:t>communiquer </a:t>
            </a:r>
          </a:p>
        </p:txBody>
      </p:sp>
      <p:sp>
        <p:nvSpPr>
          <p:cNvPr name="TextBox 14" id="14"/>
          <p:cNvSpPr txBox="true"/>
          <p:nvPr/>
        </p:nvSpPr>
        <p:spPr>
          <a:xfrm rot="0">
            <a:off x="6080480" y="6537661"/>
            <a:ext cx="2821186" cy="1085851"/>
          </a:xfrm>
          <a:prstGeom prst="rect">
            <a:avLst/>
          </a:prstGeom>
        </p:spPr>
        <p:txBody>
          <a:bodyPr anchor="t" rtlCol="false" tIns="0" lIns="0" bIns="0" rIns="0">
            <a:spAutoFit/>
          </a:bodyPr>
          <a:lstStyle/>
          <a:p>
            <a:pPr algn="ctr">
              <a:lnSpc>
                <a:spcPts val="4199"/>
              </a:lnSpc>
            </a:pPr>
            <a:r>
              <a:rPr lang="en-US" sz="2999">
                <a:solidFill>
                  <a:srgbClr val="E71D7B"/>
                </a:solidFill>
                <a:latin typeface="Carlito Bold"/>
              </a:rPr>
              <a:t>Outils pour</a:t>
            </a:r>
          </a:p>
          <a:p>
            <a:pPr algn="ctr">
              <a:lnSpc>
                <a:spcPts val="4199"/>
              </a:lnSpc>
              <a:spcBef>
                <a:spcPct val="0"/>
              </a:spcBef>
            </a:pPr>
            <a:r>
              <a:rPr lang="en-US" sz="2999">
                <a:solidFill>
                  <a:srgbClr val="E71D7B"/>
                </a:solidFill>
                <a:latin typeface="Carlito Bold"/>
              </a:rPr>
              <a:t>les consultations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450613" y="253470"/>
            <a:ext cx="17328745" cy="974741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379744"/>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roxima Nova Bold"/>
              </a:rPr>
              <a:t>Activité physique adaptée, Acteurs du sport santé ? </a:t>
            </a:r>
          </a:p>
        </p:txBody>
      </p:sp>
      <p:sp>
        <p:nvSpPr>
          <p:cNvPr name="TextBox 7" id="7"/>
          <p:cNvSpPr txBox="true"/>
          <p:nvPr/>
        </p:nvSpPr>
        <p:spPr>
          <a:xfrm rot="0">
            <a:off x="1028700" y="5418459"/>
            <a:ext cx="16230600" cy="745253"/>
          </a:xfrm>
          <a:prstGeom prst="rect">
            <a:avLst/>
          </a:prstGeom>
        </p:spPr>
        <p:txBody>
          <a:bodyPr anchor="t" rtlCol="false" tIns="0" lIns="0" bIns="0" rIns="0">
            <a:spAutoFit/>
          </a:bodyPr>
          <a:lstStyle/>
          <a:p>
            <a:pPr algn="ctr">
              <a:lnSpc>
                <a:spcPts val="6173"/>
              </a:lnSpc>
              <a:spcBef>
                <a:spcPct val="0"/>
              </a:spcBef>
            </a:pPr>
            <a:r>
              <a:rPr lang="en-US" sz="4409">
                <a:solidFill>
                  <a:srgbClr val="E71D7B"/>
                </a:solidFill>
                <a:latin typeface="Proxima Nova Bold Italics"/>
              </a:rPr>
              <a:t>Qui sont les acteurs du sport santé ? </a:t>
            </a:r>
          </a:p>
        </p:txBody>
      </p:sp>
      <p:sp>
        <p:nvSpPr>
          <p:cNvPr name="Freeform 8" id="8"/>
          <p:cNvSpPr/>
          <p:nvPr/>
        </p:nvSpPr>
        <p:spPr>
          <a:xfrm flipH="false" flipV="false" rot="0">
            <a:off x="14298038" y="7829862"/>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541443" y="217881"/>
            <a:ext cx="5205115" cy="1170069"/>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roxima Nova Bold"/>
              </a:rPr>
              <a:t>Tour de table</a:t>
            </a:r>
          </a:p>
        </p:txBody>
      </p:sp>
      <p:sp>
        <p:nvSpPr>
          <p:cNvPr name="TextBox 7" id="7"/>
          <p:cNvSpPr txBox="true"/>
          <p:nvPr/>
        </p:nvSpPr>
        <p:spPr>
          <a:xfrm rot="0">
            <a:off x="205395" y="2070338"/>
            <a:ext cx="7840038" cy="3073162"/>
          </a:xfrm>
          <a:prstGeom prst="rect">
            <a:avLst/>
          </a:prstGeom>
        </p:spPr>
        <p:txBody>
          <a:bodyPr anchor="t" rtlCol="false" tIns="0" lIns="0" bIns="0" rIns="0">
            <a:spAutoFit/>
          </a:bodyPr>
          <a:lstStyle/>
          <a:p>
            <a:pPr algn="ctr">
              <a:lnSpc>
                <a:spcPts val="4913"/>
              </a:lnSpc>
            </a:pPr>
            <a:r>
              <a:rPr lang="en-US" sz="3509">
                <a:solidFill>
                  <a:srgbClr val="E71D7B"/>
                </a:solidFill>
                <a:latin typeface="Proxima Nova Bold"/>
              </a:rPr>
              <a:t>Arline D’haudt </a:t>
            </a:r>
          </a:p>
          <a:p>
            <a:pPr algn="ctr">
              <a:lnSpc>
                <a:spcPts val="4913"/>
              </a:lnSpc>
            </a:pPr>
            <a:r>
              <a:rPr lang="en-US" sz="3509">
                <a:solidFill>
                  <a:srgbClr val="004199"/>
                </a:solidFill>
                <a:latin typeface="Proxima Nova"/>
              </a:rPr>
              <a:t>Chargée de projet en prévention santé </a:t>
            </a:r>
          </a:p>
          <a:p>
            <a:pPr algn="ctr">
              <a:lnSpc>
                <a:spcPts val="4913"/>
              </a:lnSpc>
            </a:pPr>
            <a:r>
              <a:rPr lang="en-US" sz="3509">
                <a:solidFill>
                  <a:srgbClr val="004199"/>
                </a:solidFill>
                <a:latin typeface="Proxima Nova"/>
              </a:rPr>
              <a:t>Référente “MSP en Mouvement” </a:t>
            </a:r>
          </a:p>
          <a:p>
            <a:pPr algn="ctr">
              <a:lnSpc>
                <a:spcPts val="4913"/>
              </a:lnSpc>
            </a:pPr>
            <a:r>
              <a:rPr lang="en-US" sz="3509">
                <a:solidFill>
                  <a:srgbClr val="004199"/>
                </a:solidFill>
                <a:latin typeface="Proxima Nova"/>
              </a:rPr>
              <a:t>FEMAS HDF </a:t>
            </a:r>
          </a:p>
          <a:p>
            <a:pPr algn="ctr">
              <a:lnSpc>
                <a:spcPts val="4913"/>
              </a:lnSpc>
              <a:spcBef>
                <a:spcPct val="0"/>
              </a:spcBef>
            </a:pPr>
            <a:r>
              <a:rPr lang="en-US" sz="3509">
                <a:solidFill>
                  <a:srgbClr val="004199"/>
                </a:solidFill>
                <a:latin typeface="Proxima Nova"/>
              </a:rPr>
              <a:t>Arline.dhaudt@femas-hdf.fr</a:t>
            </a:r>
          </a:p>
        </p:txBody>
      </p:sp>
      <p:sp>
        <p:nvSpPr>
          <p:cNvPr name="TextBox 8" id="8"/>
          <p:cNvSpPr txBox="true"/>
          <p:nvPr/>
        </p:nvSpPr>
        <p:spPr>
          <a:xfrm rot="0">
            <a:off x="9993570" y="2070338"/>
            <a:ext cx="7840038" cy="3073162"/>
          </a:xfrm>
          <a:prstGeom prst="rect">
            <a:avLst/>
          </a:prstGeom>
        </p:spPr>
        <p:txBody>
          <a:bodyPr anchor="t" rtlCol="false" tIns="0" lIns="0" bIns="0" rIns="0">
            <a:spAutoFit/>
          </a:bodyPr>
          <a:lstStyle/>
          <a:p>
            <a:pPr algn="ctr">
              <a:lnSpc>
                <a:spcPts val="4913"/>
              </a:lnSpc>
            </a:pPr>
            <a:r>
              <a:rPr lang="en-US" sz="3509">
                <a:solidFill>
                  <a:srgbClr val="E71D7B"/>
                </a:solidFill>
                <a:latin typeface="Proxima Nova Bold"/>
              </a:rPr>
              <a:t>Jennifer Ramos</a:t>
            </a:r>
          </a:p>
          <a:p>
            <a:pPr algn="ctr">
              <a:lnSpc>
                <a:spcPts val="4913"/>
              </a:lnSpc>
            </a:pPr>
            <a:r>
              <a:rPr lang="en-US" sz="3509">
                <a:solidFill>
                  <a:srgbClr val="004199"/>
                </a:solidFill>
                <a:latin typeface="Proxima Nova"/>
              </a:rPr>
              <a:t>Chargée de projet en prévention santé </a:t>
            </a:r>
          </a:p>
          <a:p>
            <a:pPr algn="ctr">
              <a:lnSpc>
                <a:spcPts val="4913"/>
              </a:lnSpc>
            </a:pPr>
            <a:r>
              <a:rPr lang="en-US" sz="3509">
                <a:solidFill>
                  <a:srgbClr val="004199"/>
                </a:solidFill>
                <a:latin typeface="Proxima Nova"/>
              </a:rPr>
              <a:t>Directrice communication </a:t>
            </a:r>
          </a:p>
          <a:p>
            <a:pPr algn="ctr">
              <a:lnSpc>
                <a:spcPts val="4913"/>
              </a:lnSpc>
            </a:pPr>
            <a:r>
              <a:rPr lang="en-US" sz="3509">
                <a:solidFill>
                  <a:srgbClr val="004199"/>
                </a:solidFill>
                <a:latin typeface="Proxima Nova"/>
              </a:rPr>
              <a:t>FEMAS HDF </a:t>
            </a:r>
          </a:p>
          <a:p>
            <a:pPr algn="ctr">
              <a:lnSpc>
                <a:spcPts val="4913"/>
              </a:lnSpc>
              <a:spcBef>
                <a:spcPct val="0"/>
              </a:spcBef>
            </a:pPr>
            <a:r>
              <a:rPr lang="en-US" sz="3509">
                <a:solidFill>
                  <a:srgbClr val="004199"/>
                </a:solidFill>
                <a:latin typeface="Proxima Nova"/>
              </a:rPr>
              <a:t>jennifer.ramos@femas-hdf.fr </a:t>
            </a:r>
          </a:p>
        </p:txBody>
      </p:sp>
      <p:sp>
        <p:nvSpPr>
          <p:cNvPr name="TextBox 9" id="9"/>
          <p:cNvSpPr txBox="true"/>
          <p:nvPr/>
        </p:nvSpPr>
        <p:spPr>
          <a:xfrm rot="0">
            <a:off x="205395" y="5829300"/>
            <a:ext cx="9527759" cy="2454037"/>
          </a:xfrm>
          <a:prstGeom prst="rect">
            <a:avLst/>
          </a:prstGeom>
        </p:spPr>
        <p:txBody>
          <a:bodyPr anchor="t" rtlCol="false" tIns="0" lIns="0" bIns="0" rIns="0">
            <a:spAutoFit/>
          </a:bodyPr>
          <a:lstStyle/>
          <a:p>
            <a:pPr algn="ctr">
              <a:lnSpc>
                <a:spcPts val="4913"/>
              </a:lnSpc>
            </a:pPr>
            <a:r>
              <a:rPr lang="en-US" sz="3509">
                <a:solidFill>
                  <a:srgbClr val="E71D7B"/>
                </a:solidFill>
                <a:latin typeface="Proxima Nova Bold"/>
              </a:rPr>
              <a:t>Cynthia Sambourg</a:t>
            </a:r>
          </a:p>
          <a:p>
            <a:pPr algn="ctr">
              <a:lnSpc>
                <a:spcPts val="4913"/>
              </a:lnSpc>
            </a:pPr>
            <a:r>
              <a:rPr lang="en-US" sz="3509">
                <a:solidFill>
                  <a:srgbClr val="004199"/>
                </a:solidFill>
                <a:latin typeface="Proxima Nova"/>
              </a:rPr>
              <a:t>Coordinatrice Sport santé </a:t>
            </a:r>
          </a:p>
          <a:p>
            <a:pPr algn="ctr">
              <a:lnSpc>
                <a:spcPts val="4913"/>
              </a:lnSpc>
            </a:pPr>
            <a:r>
              <a:rPr lang="en-US" sz="3509">
                <a:solidFill>
                  <a:srgbClr val="004199"/>
                </a:solidFill>
                <a:latin typeface="Proxima Nova"/>
              </a:rPr>
              <a:t>UFOLEP 62</a:t>
            </a:r>
          </a:p>
          <a:p>
            <a:pPr algn="ctr">
              <a:lnSpc>
                <a:spcPts val="4913"/>
              </a:lnSpc>
              <a:spcBef>
                <a:spcPct val="0"/>
              </a:spcBef>
            </a:pPr>
            <a:r>
              <a:rPr lang="en-US" sz="3509">
                <a:solidFill>
                  <a:srgbClr val="004199"/>
                </a:solidFill>
                <a:latin typeface="Proxima Nova"/>
              </a:rPr>
              <a:t>csambourg@ufolep.org</a:t>
            </a:r>
          </a:p>
        </p:txBody>
      </p:sp>
      <p:sp>
        <p:nvSpPr>
          <p:cNvPr name="Freeform 10" id="10"/>
          <p:cNvSpPr/>
          <p:nvPr/>
        </p:nvSpPr>
        <p:spPr>
          <a:xfrm flipH="false" flipV="false" rot="0">
            <a:off x="16104676" y="8590419"/>
            <a:ext cx="2183324" cy="943196"/>
          </a:xfrm>
          <a:custGeom>
            <a:avLst/>
            <a:gdLst/>
            <a:ahLst/>
            <a:cxnLst/>
            <a:rect r="r" b="b" t="t" l="l"/>
            <a:pathLst>
              <a:path h="943196" w="2183324">
                <a:moveTo>
                  <a:pt x="0" y="0"/>
                </a:moveTo>
                <a:lnTo>
                  <a:pt x="2183324" y="0"/>
                </a:lnTo>
                <a:lnTo>
                  <a:pt x="2183324" y="943196"/>
                </a:lnTo>
                <a:lnTo>
                  <a:pt x="0" y="943196"/>
                </a:lnTo>
                <a:lnTo>
                  <a:pt x="0" y="0"/>
                </a:lnTo>
                <a:close/>
              </a:path>
            </a:pathLst>
          </a:custGeom>
          <a:blipFill>
            <a:blip r:embed="rId3"/>
            <a:stretch>
              <a:fillRect l="0" t="0" r="0" b="0"/>
            </a:stretch>
          </a:blipFill>
        </p:spPr>
      </p:sp>
      <p:sp>
        <p:nvSpPr>
          <p:cNvPr name="TextBox 11" id="11"/>
          <p:cNvSpPr txBox="true"/>
          <p:nvPr/>
        </p:nvSpPr>
        <p:spPr>
          <a:xfrm rot="0">
            <a:off x="9144000" y="5829300"/>
            <a:ext cx="9527759" cy="2454037"/>
          </a:xfrm>
          <a:prstGeom prst="rect">
            <a:avLst/>
          </a:prstGeom>
        </p:spPr>
        <p:txBody>
          <a:bodyPr anchor="t" rtlCol="false" tIns="0" lIns="0" bIns="0" rIns="0">
            <a:spAutoFit/>
          </a:bodyPr>
          <a:lstStyle/>
          <a:p>
            <a:pPr algn="ctr">
              <a:lnSpc>
                <a:spcPts val="4913"/>
              </a:lnSpc>
            </a:pPr>
            <a:r>
              <a:rPr lang="en-US" sz="3509">
                <a:solidFill>
                  <a:srgbClr val="E71D7B"/>
                </a:solidFill>
                <a:latin typeface="Proxima Nova Bold"/>
              </a:rPr>
              <a:t>Michael Ooghe</a:t>
            </a:r>
          </a:p>
          <a:p>
            <a:pPr algn="ctr">
              <a:lnSpc>
                <a:spcPts val="4913"/>
              </a:lnSpc>
            </a:pPr>
            <a:r>
              <a:rPr lang="en-US" sz="3509">
                <a:solidFill>
                  <a:srgbClr val="004199"/>
                </a:solidFill>
                <a:latin typeface="Proxima Nova Bold"/>
              </a:rPr>
              <a:t>Enseignant tennis santé </a:t>
            </a:r>
          </a:p>
          <a:p>
            <a:pPr algn="ctr">
              <a:lnSpc>
                <a:spcPts val="4913"/>
              </a:lnSpc>
            </a:pPr>
            <a:r>
              <a:rPr lang="en-US" sz="3509">
                <a:solidFill>
                  <a:srgbClr val="004199"/>
                </a:solidFill>
                <a:latin typeface="Proxima Nova"/>
              </a:rPr>
              <a:t>Tennis club de Lestrem</a:t>
            </a:r>
          </a:p>
          <a:p>
            <a:pPr algn="ctr">
              <a:lnSpc>
                <a:spcPts val="4913"/>
              </a:lnSpc>
              <a:spcBef>
                <a:spcPct val="0"/>
              </a:spcBef>
            </a:pPr>
            <a:r>
              <a:rPr lang="en-US" sz="3509">
                <a:solidFill>
                  <a:srgbClr val="004199"/>
                </a:solidFill>
                <a:latin typeface="Proxima Nova"/>
              </a:rPr>
              <a:t>mika.ooghe@wanadoo.fr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0999"/>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7" id="7"/>
          <p:cNvSpPr txBox="true"/>
          <p:nvPr/>
        </p:nvSpPr>
        <p:spPr>
          <a:xfrm rot="0">
            <a:off x="1028700" y="4278155"/>
            <a:ext cx="16230600" cy="2306956"/>
          </a:xfrm>
          <a:prstGeom prst="rect">
            <a:avLst/>
          </a:prstGeom>
        </p:spPr>
        <p:txBody>
          <a:bodyPr anchor="t" rtlCol="false" tIns="0" lIns="0" bIns="0" rIns="0">
            <a:spAutoFit/>
          </a:bodyPr>
          <a:lstStyle/>
          <a:p>
            <a:pPr algn="just">
              <a:lnSpc>
                <a:spcPts val="4619"/>
              </a:lnSpc>
              <a:spcBef>
                <a:spcPct val="0"/>
              </a:spcBef>
            </a:pPr>
            <a:r>
              <a:rPr lang="en-US" sz="3299">
                <a:solidFill>
                  <a:srgbClr val="004199"/>
                </a:solidFill>
                <a:latin typeface="Proxima Nova"/>
              </a:rPr>
              <a:t>Selon l’HAS : </a:t>
            </a:r>
            <a:r>
              <a:rPr lang="en-US" sz="3299">
                <a:solidFill>
                  <a:srgbClr val="004199"/>
                </a:solidFill>
                <a:latin typeface="Proxima Nova Italics"/>
              </a:rPr>
              <a:t>“ Soit </a:t>
            </a:r>
            <a:r>
              <a:rPr lang="en-US" sz="3299">
                <a:solidFill>
                  <a:srgbClr val="E71D7B"/>
                </a:solidFill>
                <a:latin typeface="Proxima Nova Bold Italics"/>
              </a:rPr>
              <a:t>un masseur-kinésithérapeute</a:t>
            </a:r>
            <a:r>
              <a:rPr lang="en-US" sz="3299">
                <a:solidFill>
                  <a:srgbClr val="004199"/>
                </a:solidFill>
                <a:latin typeface="Proxima Nova Italics"/>
              </a:rPr>
              <a:t>, </a:t>
            </a:r>
            <a:r>
              <a:rPr lang="en-US" sz="3299">
                <a:solidFill>
                  <a:srgbClr val="E71D7B"/>
                </a:solidFill>
                <a:latin typeface="Proxima Nova Bold Italics"/>
              </a:rPr>
              <a:t>un ergothérapeute</a:t>
            </a:r>
            <a:r>
              <a:rPr lang="en-US" sz="3299">
                <a:solidFill>
                  <a:srgbClr val="004199"/>
                </a:solidFill>
                <a:latin typeface="Proxima Nova Italics"/>
              </a:rPr>
              <a:t> ou </a:t>
            </a:r>
            <a:r>
              <a:rPr lang="en-US" sz="3299">
                <a:solidFill>
                  <a:srgbClr val="E71D7B"/>
                </a:solidFill>
                <a:latin typeface="Proxima Nova Bold Italics"/>
              </a:rPr>
              <a:t>un psychométricien</a:t>
            </a:r>
            <a:r>
              <a:rPr lang="en-US" sz="3299">
                <a:solidFill>
                  <a:srgbClr val="004199"/>
                </a:solidFill>
                <a:latin typeface="Proxima Nova Italics"/>
              </a:rPr>
              <a:t>, qui sont des professionnels de santé ; Soit </a:t>
            </a:r>
            <a:r>
              <a:rPr lang="en-US" sz="3299">
                <a:solidFill>
                  <a:srgbClr val="E71D7B"/>
                </a:solidFill>
                <a:latin typeface="Proxima Nova Bold Italics"/>
              </a:rPr>
              <a:t>un enseignant APA-S</a:t>
            </a:r>
            <a:r>
              <a:rPr lang="en-US" sz="3299">
                <a:solidFill>
                  <a:srgbClr val="004199"/>
                </a:solidFill>
                <a:latin typeface="Proxima Nova Italics"/>
              </a:rPr>
              <a:t> qui n’est pas professionnel de santé, mais qui est titulaire au minimum d’une licence mention STAPS “activité physique adaptée et santé”. </a:t>
            </a:r>
          </a:p>
        </p:txBody>
      </p:sp>
      <p:sp>
        <p:nvSpPr>
          <p:cNvPr name="Freeform 8" id="8"/>
          <p:cNvSpPr/>
          <p:nvPr/>
        </p:nvSpPr>
        <p:spPr>
          <a:xfrm flipH="false" flipV="false" rot="0">
            <a:off x="14065866" y="7756686"/>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0999"/>
            </a:blip>
            <a:stretch>
              <a:fillRect l="-29475" t="0" r="-13711" b="-21172"/>
            </a:stretch>
          </a:blipFill>
        </p:spPr>
      </p:sp>
      <p:sp>
        <p:nvSpPr>
          <p:cNvPr name="TextBox 3" id="3"/>
          <p:cNvSpPr txBox="true"/>
          <p:nvPr/>
        </p:nvSpPr>
        <p:spPr>
          <a:xfrm rot="0">
            <a:off x="3899907" y="149192"/>
            <a:ext cx="10488187" cy="1673290"/>
          </a:xfrm>
          <a:prstGeom prst="rect">
            <a:avLst/>
          </a:prstGeom>
        </p:spPr>
        <p:txBody>
          <a:bodyPr anchor="t" rtlCol="false" tIns="0" lIns="0" bIns="0" rIns="0">
            <a:spAutoFit/>
          </a:bodyPr>
          <a:lstStyle/>
          <a:p>
            <a:pPr algn="ctr">
              <a:lnSpc>
                <a:spcPts val="6751"/>
              </a:lnSpc>
            </a:pPr>
            <a:r>
              <a:rPr lang="en-US" sz="4822">
                <a:solidFill>
                  <a:srgbClr val="004199"/>
                </a:solidFill>
                <a:latin typeface="Proxima Nova Bold"/>
              </a:rPr>
              <a:t>Activité physique adaptée, </a:t>
            </a:r>
          </a:p>
          <a:p>
            <a:pPr algn="ctr">
              <a:lnSpc>
                <a:spcPts val="6751"/>
              </a:lnSpc>
              <a:spcBef>
                <a:spcPct val="0"/>
              </a:spcBef>
            </a:pPr>
            <a:r>
              <a:rPr lang="en-US" sz="4822">
                <a:solidFill>
                  <a:srgbClr val="004199"/>
                </a:solidFill>
                <a:latin typeface="Proxima Nova Bold"/>
              </a:rPr>
              <a:t>Acteurs du sport santé ? </a:t>
            </a:r>
          </a:p>
        </p:txBody>
      </p:sp>
      <p:sp>
        <p:nvSpPr>
          <p:cNvPr name="Freeform 4" id="4"/>
          <p:cNvSpPr/>
          <p:nvPr/>
        </p:nvSpPr>
        <p:spPr>
          <a:xfrm flipH="false" flipV="false" rot="0">
            <a:off x="14298038" y="8396468"/>
            <a:ext cx="3989962" cy="1723663"/>
          </a:xfrm>
          <a:custGeom>
            <a:avLst/>
            <a:gdLst/>
            <a:ahLst/>
            <a:cxnLst/>
            <a:rect r="r" b="b" t="t" l="l"/>
            <a:pathLst>
              <a:path h="1723663" w="3989962">
                <a:moveTo>
                  <a:pt x="0" y="0"/>
                </a:moveTo>
                <a:lnTo>
                  <a:pt x="3989962" y="0"/>
                </a:lnTo>
                <a:lnTo>
                  <a:pt x="3989962" y="1723664"/>
                </a:lnTo>
                <a:lnTo>
                  <a:pt x="0" y="1723664"/>
                </a:lnTo>
                <a:lnTo>
                  <a:pt x="0" y="0"/>
                </a:lnTo>
                <a:close/>
              </a:path>
            </a:pathLst>
          </a:custGeom>
          <a:blipFill>
            <a:blip r:embed="rId3"/>
            <a:stretch>
              <a:fillRect l="0" t="0" r="0" b="0"/>
            </a:stretch>
          </a:blipFill>
        </p:spPr>
      </p:sp>
      <p:sp>
        <p:nvSpPr>
          <p:cNvPr name="TextBox 5" id="5"/>
          <p:cNvSpPr txBox="true"/>
          <p:nvPr/>
        </p:nvSpPr>
        <p:spPr>
          <a:xfrm rot="0">
            <a:off x="530291" y="3446458"/>
            <a:ext cx="17227417" cy="5528946"/>
          </a:xfrm>
          <a:prstGeom prst="rect">
            <a:avLst/>
          </a:prstGeom>
        </p:spPr>
        <p:txBody>
          <a:bodyPr anchor="t" rtlCol="false" tIns="0" lIns="0" bIns="0" rIns="0">
            <a:spAutoFit/>
          </a:bodyPr>
          <a:lstStyle/>
          <a:p>
            <a:pPr>
              <a:lnSpc>
                <a:spcPts val="4479"/>
              </a:lnSpc>
              <a:spcBef>
                <a:spcPct val="0"/>
              </a:spcBef>
            </a:pPr>
            <a:r>
              <a:rPr lang="en-US" sz="3199">
                <a:solidFill>
                  <a:srgbClr val="004199"/>
                </a:solidFill>
                <a:latin typeface="Carlito"/>
              </a:rPr>
              <a:t>Le Président de la République avait prévu dans son programme de 2017 la mise en place des Maisons Sport Santé pour « garantir un accompagnement personnalisé des personnes atteintes d’affections lourdes (obésité, maladies cardiovasculaires, diabètes, etc.) mais aussi désireuses de se remettre en forme».</a:t>
            </a:r>
          </a:p>
          <a:p>
            <a:pPr>
              <a:lnSpc>
                <a:spcPts val="3359"/>
              </a:lnSpc>
              <a:spcBef>
                <a:spcPct val="0"/>
              </a:spcBef>
            </a:pPr>
          </a:p>
          <a:p>
            <a:pPr>
              <a:lnSpc>
                <a:spcPts val="4479"/>
              </a:lnSpc>
              <a:spcBef>
                <a:spcPct val="0"/>
              </a:spcBef>
            </a:pPr>
            <a:r>
              <a:rPr lang="en-US" sz="3199">
                <a:solidFill>
                  <a:srgbClr val="004199"/>
                </a:solidFill>
                <a:latin typeface="Carlito"/>
              </a:rPr>
              <a:t>Selon l’Inspection Générale des Affaires Sociales (IGAS) et l’Inspection Générale de la Jeunesse et des Sports (IGJS), ces Maisons Sport Santé s’inscrivent dans un </a:t>
            </a:r>
            <a:r>
              <a:rPr lang="en-US" sz="3199">
                <a:solidFill>
                  <a:srgbClr val="004199"/>
                </a:solidFill>
                <a:latin typeface="Carlito Bold"/>
              </a:rPr>
              <a:t>cahier des charges précis</a:t>
            </a:r>
            <a:r>
              <a:rPr lang="en-US" sz="3199">
                <a:solidFill>
                  <a:srgbClr val="004199"/>
                </a:solidFill>
                <a:latin typeface="Carlito"/>
              </a:rPr>
              <a:t> et prendre appui sur les </a:t>
            </a:r>
            <a:r>
              <a:rPr lang="en-US" sz="3199">
                <a:solidFill>
                  <a:srgbClr val="004199"/>
                </a:solidFill>
                <a:latin typeface="Carlito Bold"/>
              </a:rPr>
              <a:t>structures déjà existantes </a:t>
            </a:r>
            <a:r>
              <a:rPr lang="en-US" sz="3199">
                <a:solidFill>
                  <a:srgbClr val="004199"/>
                </a:solidFill>
                <a:latin typeface="Carlito"/>
              </a:rPr>
              <a:t>(pouvant aller d’une simple plateforme téléphonique à une structure physique dédiée, réseaux locaux de coordination, maisons de santé pluridisciplinaires, communautés professionnelles territoriales de santé).</a:t>
            </a:r>
          </a:p>
        </p:txBody>
      </p:sp>
      <p:sp>
        <p:nvSpPr>
          <p:cNvPr name="TextBox 6" id="6"/>
          <p:cNvSpPr txBox="true"/>
          <p:nvPr/>
        </p:nvSpPr>
        <p:spPr>
          <a:xfrm rot="0">
            <a:off x="3899907" y="2247191"/>
            <a:ext cx="10488187" cy="818266"/>
          </a:xfrm>
          <a:prstGeom prst="rect">
            <a:avLst/>
          </a:prstGeom>
        </p:spPr>
        <p:txBody>
          <a:bodyPr anchor="t" rtlCol="false" tIns="0" lIns="0" bIns="0" rIns="0">
            <a:spAutoFit/>
          </a:bodyPr>
          <a:lstStyle/>
          <a:p>
            <a:pPr algn="ctr">
              <a:lnSpc>
                <a:spcPts val="6751"/>
              </a:lnSpc>
              <a:spcBef>
                <a:spcPct val="0"/>
              </a:spcBef>
            </a:pPr>
            <a:r>
              <a:rPr lang="en-US" sz="4822">
                <a:solidFill>
                  <a:srgbClr val="004199"/>
                </a:solidFill>
                <a:latin typeface="Proxima Nova Bold"/>
              </a:rPr>
              <a:t>Focus sur les maisons sport santé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0999"/>
            </a:blip>
            <a:stretch>
              <a:fillRect l="-29475" t="0" r="-13711" b="-21172"/>
            </a:stretch>
          </a:blipFill>
        </p:spPr>
      </p:sp>
      <p:sp>
        <p:nvSpPr>
          <p:cNvPr name="TextBox 3" id="3"/>
          <p:cNvSpPr txBox="true"/>
          <p:nvPr/>
        </p:nvSpPr>
        <p:spPr>
          <a:xfrm rot="0">
            <a:off x="282772" y="1698658"/>
            <a:ext cx="17722456" cy="7471027"/>
          </a:xfrm>
          <a:prstGeom prst="rect">
            <a:avLst/>
          </a:prstGeom>
        </p:spPr>
        <p:txBody>
          <a:bodyPr anchor="t" rtlCol="false" tIns="0" lIns="0" bIns="0" rIns="0">
            <a:spAutoFit/>
          </a:bodyPr>
          <a:lstStyle/>
          <a:p>
            <a:pPr>
              <a:lnSpc>
                <a:spcPts val="4536"/>
              </a:lnSpc>
              <a:spcBef>
                <a:spcPct val="0"/>
              </a:spcBef>
            </a:pPr>
            <a:r>
              <a:rPr lang="en-US" sz="3240">
                <a:solidFill>
                  <a:srgbClr val="004199"/>
                </a:solidFill>
                <a:latin typeface="Carlito"/>
              </a:rPr>
              <a:t>Ces Maisons Sport Santé doivent:</a:t>
            </a:r>
          </a:p>
          <a:p>
            <a:pPr marL="699529" indent="-349764" lvl="1">
              <a:lnSpc>
                <a:spcPts val="4536"/>
              </a:lnSpc>
              <a:spcBef>
                <a:spcPct val="0"/>
              </a:spcBef>
              <a:buFont typeface="Arial"/>
              <a:buChar char="•"/>
            </a:pPr>
            <a:r>
              <a:rPr lang="en-US" sz="3240">
                <a:solidFill>
                  <a:srgbClr val="004199"/>
                </a:solidFill>
                <a:latin typeface="Carlito"/>
              </a:rPr>
              <a:t>jouer un rôle d’animation de réseau sur un modèle de guichet unique ;</a:t>
            </a:r>
          </a:p>
          <a:p>
            <a:pPr marL="699529" indent="-349764" lvl="1">
              <a:lnSpc>
                <a:spcPts val="4536"/>
              </a:lnSpc>
              <a:buFont typeface="Arial"/>
              <a:buChar char="•"/>
            </a:pPr>
            <a:r>
              <a:rPr lang="en-US" sz="3240">
                <a:solidFill>
                  <a:srgbClr val="004199"/>
                </a:solidFill>
                <a:latin typeface="Carlito"/>
              </a:rPr>
              <a:t>être un lieu d’accueil et de mutualisation des ressources ;</a:t>
            </a:r>
          </a:p>
          <a:p>
            <a:pPr marL="699529" indent="-349764" lvl="1">
              <a:lnSpc>
                <a:spcPts val="4536"/>
              </a:lnSpc>
              <a:buFont typeface="Arial"/>
              <a:buChar char="•"/>
            </a:pPr>
            <a:r>
              <a:rPr lang="en-US" sz="3240">
                <a:solidFill>
                  <a:srgbClr val="004199"/>
                </a:solidFill>
                <a:latin typeface="Carlito"/>
              </a:rPr>
              <a:t>permettre l’orientation du public vers une activité adaptée à partir d’une évaluation médico-sportive et motivationnelle préalable ;</a:t>
            </a:r>
          </a:p>
          <a:p>
            <a:pPr marL="699529" indent="-349764" lvl="1">
              <a:lnSpc>
                <a:spcPts val="4536"/>
              </a:lnSpc>
              <a:buFont typeface="Arial"/>
              <a:buChar char="•"/>
            </a:pPr>
            <a:r>
              <a:rPr lang="en-US" sz="3240">
                <a:solidFill>
                  <a:srgbClr val="004199"/>
                </a:solidFill>
                <a:latin typeface="Carlito"/>
              </a:rPr>
              <a:t>s’assurer du respect d’un cahier des charges (qualification des intervenants en particulier), éventuellement via une forme de labellisation ;</a:t>
            </a:r>
          </a:p>
          <a:p>
            <a:pPr marL="699529" indent="-349764" lvl="1">
              <a:lnSpc>
                <a:spcPts val="4536"/>
              </a:lnSpc>
              <a:buFont typeface="Arial"/>
              <a:buChar char="•"/>
            </a:pPr>
            <a:r>
              <a:rPr lang="en-US" sz="3240">
                <a:solidFill>
                  <a:srgbClr val="004199"/>
                </a:solidFill>
                <a:latin typeface="Carlito"/>
              </a:rPr>
              <a:t>assurer un suivi des patients en lien avec le médecin traitant (et l’éducateur sportif) et dans le respect du secret médical (que l’activité soit prescrite ou recommandée par le médecin).</a:t>
            </a:r>
          </a:p>
          <a:p>
            <a:pPr>
              <a:lnSpc>
                <a:spcPts val="4536"/>
              </a:lnSpc>
              <a:spcBef>
                <a:spcPct val="0"/>
              </a:spcBef>
            </a:pPr>
          </a:p>
          <a:p>
            <a:pPr>
              <a:lnSpc>
                <a:spcPts val="4536"/>
              </a:lnSpc>
              <a:spcBef>
                <a:spcPct val="0"/>
              </a:spcBef>
            </a:pPr>
            <a:r>
              <a:rPr lang="en-US" sz="3240">
                <a:solidFill>
                  <a:srgbClr val="004199"/>
                </a:solidFill>
                <a:latin typeface="Carlito Bold"/>
              </a:rPr>
              <a:t>En revanche, selon la mission, « la maison de santé n’a pas vocation à devenir un lieu de pratique d’activité physique», l’accueil dans les équipements sportifs existants devant être privilégié afin d’éviter le risque de médicalisation de l’activité sportive pour des personnes qui ne sont pas malades.</a:t>
            </a:r>
          </a:p>
        </p:txBody>
      </p:sp>
      <p:sp>
        <p:nvSpPr>
          <p:cNvPr name="TextBox 4" id="4"/>
          <p:cNvSpPr txBox="true"/>
          <p:nvPr/>
        </p:nvSpPr>
        <p:spPr>
          <a:xfrm rot="0">
            <a:off x="3899907" y="149192"/>
            <a:ext cx="10488187" cy="1673290"/>
          </a:xfrm>
          <a:prstGeom prst="rect">
            <a:avLst/>
          </a:prstGeom>
        </p:spPr>
        <p:txBody>
          <a:bodyPr anchor="t" rtlCol="false" tIns="0" lIns="0" bIns="0" rIns="0">
            <a:spAutoFit/>
          </a:bodyPr>
          <a:lstStyle/>
          <a:p>
            <a:pPr algn="ctr">
              <a:lnSpc>
                <a:spcPts val="6751"/>
              </a:lnSpc>
            </a:pPr>
            <a:r>
              <a:rPr lang="en-US" sz="4822">
                <a:solidFill>
                  <a:srgbClr val="004199"/>
                </a:solidFill>
                <a:latin typeface="Proxima Nova Bold"/>
              </a:rPr>
              <a:t>Activité physique adaptée, </a:t>
            </a:r>
          </a:p>
          <a:p>
            <a:pPr algn="ctr">
              <a:lnSpc>
                <a:spcPts val="6751"/>
              </a:lnSpc>
              <a:spcBef>
                <a:spcPct val="0"/>
              </a:spcBef>
            </a:pPr>
            <a:r>
              <a:rPr lang="en-US" sz="4822">
                <a:solidFill>
                  <a:srgbClr val="004199"/>
                </a:solidFill>
                <a:latin typeface="Proxima Nova Bold"/>
              </a:rPr>
              <a:t>Acteurs du sport santé ? </a:t>
            </a:r>
          </a:p>
        </p:txBody>
      </p:sp>
      <p:sp>
        <p:nvSpPr>
          <p:cNvPr name="Freeform 5" id="5"/>
          <p:cNvSpPr/>
          <p:nvPr/>
        </p:nvSpPr>
        <p:spPr>
          <a:xfrm flipH="false" flipV="false" rot="0">
            <a:off x="15604535" y="9169685"/>
            <a:ext cx="2400693" cy="1037100"/>
          </a:xfrm>
          <a:custGeom>
            <a:avLst/>
            <a:gdLst/>
            <a:ahLst/>
            <a:cxnLst/>
            <a:rect r="r" b="b" t="t" l="l"/>
            <a:pathLst>
              <a:path h="1037100" w="2400693">
                <a:moveTo>
                  <a:pt x="0" y="0"/>
                </a:moveTo>
                <a:lnTo>
                  <a:pt x="2400693" y="0"/>
                </a:lnTo>
                <a:lnTo>
                  <a:pt x="2400693" y="1037100"/>
                </a:lnTo>
                <a:lnTo>
                  <a:pt x="0" y="1037100"/>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sp>
        <p:nvSpPr>
          <p:cNvPr name="Freeform 3" id="3"/>
          <p:cNvSpPr/>
          <p:nvPr/>
        </p:nvSpPr>
        <p:spPr>
          <a:xfrm flipH="false" flipV="false" rot="0">
            <a:off x="441554" y="1516639"/>
            <a:ext cx="6107154" cy="8036886"/>
          </a:xfrm>
          <a:custGeom>
            <a:avLst/>
            <a:gdLst/>
            <a:ahLst/>
            <a:cxnLst/>
            <a:rect r="r" b="b" t="t" l="l"/>
            <a:pathLst>
              <a:path h="8036886" w="6107154">
                <a:moveTo>
                  <a:pt x="0" y="0"/>
                </a:moveTo>
                <a:lnTo>
                  <a:pt x="6107154" y="0"/>
                </a:lnTo>
                <a:lnTo>
                  <a:pt x="6107154" y="8036886"/>
                </a:lnTo>
                <a:lnTo>
                  <a:pt x="0" y="8036886"/>
                </a:lnTo>
                <a:lnTo>
                  <a:pt x="0" y="0"/>
                </a:lnTo>
                <a:close/>
              </a:path>
            </a:pathLst>
          </a:custGeom>
          <a:blipFill>
            <a:blip r:embed="rId3"/>
            <a:stretch>
              <a:fillRect l="-182" t="-1238" r="0" b="-6340"/>
            </a:stretch>
          </a:blipFill>
        </p:spPr>
      </p:sp>
      <p:sp>
        <p:nvSpPr>
          <p:cNvPr name="Freeform 4" id="4"/>
          <p:cNvSpPr/>
          <p:nvPr/>
        </p:nvSpPr>
        <p:spPr>
          <a:xfrm flipH="false" flipV="false" rot="0">
            <a:off x="7118534" y="3269983"/>
            <a:ext cx="3857153" cy="3191815"/>
          </a:xfrm>
          <a:custGeom>
            <a:avLst/>
            <a:gdLst/>
            <a:ahLst/>
            <a:cxnLst/>
            <a:rect r="r" b="b" t="t" l="l"/>
            <a:pathLst>
              <a:path h="3191815" w="3857153">
                <a:moveTo>
                  <a:pt x="0" y="0"/>
                </a:moveTo>
                <a:lnTo>
                  <a:pt x="3857153" y="0"/>
                </a:lnTo>
                <a:lnTo>
                  <a:pt x="3857153" y="3191815"/>
                </a:lnTo>
                <a:lnTo>
                  <a:pt x="0" y="3191815"/>
                </a:lnTo>
                <a:lnTo>
                  <a:pt x="0" y="0"/>
                </a:lnTo>
                <a:close/>
              </a:path>
            </a:pathLst>
          </a:custGeom>
          <a:blipFill>
            <a:blip r:embed="rId4"/>
            <a:stretch>
              <a:fillRect l="-3992" t="0" r="0" b="0"/>
            </a:stretch>
          </a:blipFill>
        </p:spPr>
      </p:sp>
      <p:sp>
        <p:nvSpPr>
          <p:cNvPr name="Freeform 5" id="5"/>
          <p:cNvSpPr/>
          <p:nvPr/>
        </p:nvSpPr>
        <p:spPr>
          <a:xfrm flipH="false" flipV="false" rot="0">
            <a:off x="14576839" y="5977043"/>
            <a:ext cx="3432360" cy="3432360"/>
          </a:xfrm>
          <a:custGeom>
            <a:avLst/>
            <a:gdLst/>
            <a:ahLst/>
            <a:cxnLst/>
            <a:rect r="r" b="b" t="t" l="l"/>
            <a:pathLst>
              <a:path h="3432360" w="3432360">
                <a:moveTo>
                  <a:pt x="0" y="0"/>
                </a:moveTo>
                <a:lnTo>
                  <a:pt x="3432360" y="0"/>
                </a:lnTo>
                <a:lnTo>
                  <a:pt x="3432360" y="3432360"/>
                </a:lnTo>
                <a:lnTo>
                  <a:pt x="0" y="3432360"/>
                </a:lnTo>
                <a:lnTo>
                  <a:pt x="0" y="0"/>
                </a:lnTo>
                <a:close/>
              </a:path>
            </a:pathLst>
          </a:custGeom>
          <a:blipFill>
            <a:blip r:embed="rId5"/>
            <a:stretch>
              <a:fillRect l="0" t="0" r="0" b="0"/>
            </a:stretch>
          </a:blipFill>
        </p:spPr>
      </p:sp>
      <p:sp>
        <p:nvSpPr>
          <p:cNvPr name="Freeform 6" id="6"/>
          <p:cNvSpPr/>
          <p:nvPr/>
        </p:nvSpPr>
        <p:spPr>
          <a:xfrm flipH="false" flipV="false" rot="0">
            <a:off x="7118534" y="6584455"/>
            <a:ext cx="7179504" cy="2969070"/>
          </a:xfrm>
          <a:custGeom>
            <a:avLst/>
            <a:gdLst/>
            <a:ahLst/>
            <a:cxnLst/>
            <a:rect r="r" b="b" t="t" l="l"/>
            <a:pathLst>
              <a:path h="2969070" w="7179504">
                <a:moveTo>
                  <a:pt x="0" y="0"/>
                </a:moveTo>
                <a:lnTo>
                  <a:pt x="7179504" y="0"/>
                </a:lnTo>
                <a:lnTo>
                  <a:pt x="7179504" y="2969070"/>
                </a:lnTo>
                <a:lnTo>
                  <a:pt x="0" y="2969070"/>
                </a:lnTo>
                <a:lnTo>
                  <a:pt x="0" y="0"/>
                </a:lnTo>
                <a:close/>
              </a:path>
            </a:pathLst>
          </a:custGeom>
          <a:blipFill>
            <a:blip r:embed="rId3"/>
            <a:stretch>
              <a:fillRect l="-465" t="-721298" r="-154937" b="-51434"/>
            </a:stretch>
          </a:blipFill>
        </p:spPr>
      </p:sp>
      <p:grpSp>
        <p:nvGrpSpPr>
          <p:cNvPr name="Group 7" id="7"/>
          <p:cNvGrpSpPr/>
          <p:nvPr/>
        </p:nvGrpSpPr>
        <p:grpSpPr>
          <a:xfrm rot="0">
            <a:off x="-241720" y="8540314"/>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FFFFFF"/>
            </a:solidFill>
          </p:spPr>
        </p:sp>
        <p:sp>
          <p:nvSpPr>
            <p:cNvPr name="TextBox 9" id="9"/>
            <p:cNvSpPr txBox="true"/>
            <p:nvPr/>
          </p:nvSpPr>
          <p:spPr>
            <a:xfrm>
              <a:off x="0" y="-76200"/>
              <a:ext cx="812800" cy="8890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9525" y="9553525"/>
            <a:ext cx="18288000" cy="733475"/>
            <a:chOff x="0" y="0"/>
            <a:chExt cx="4816593" cy="193179"/>
          </a:xfrm>
        </p:grpSpPr>
        <p:sp>
          <p:nvSpPr>
            <p:cNvPr name="Freeform 11" id="11"/>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12" id="12"/>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2579854" y="-85725"/>
            <a:ext cx="10488187" cy="1673290"/>
          </a:xfrm>
          <a:prstGeom prst="rect">
            <a:avLst/>
          </a:prstGeom>
        </p:spPr>
        <p:txBody>
          <a:bodyPr anchor="t" rtlCol="false" tIns="0" lIns="0" bIns="0" rIns="0">
            <a:spAutoFit/>
          </a:bodyPr>
          <a:lstStyle/>
          <a:p>
            <a:pPr algn="ctr">
              <a:lnSpc>
                <a:spcPts val="6751"/>
              </a:lnSpc>
            </a:pPr>
            <a:r>
              <a:rPr lang="en-US" sz="4822">
                <a:solidFill>
                  <a:srgbClr val="004199"/>
                </a:solidFill>
                <a:latin typeface="Proxima Nova Bold"/>
              </a:rPr>
              <a:t>Activité physique adaptée, </a:t>
            </a:r>
          </a:p>
          <a:p>
            <a:pPr algn="ctr">
              <a:lnSpc>
                <a:spcPts val="6751"/>
              </a:lnSpc>
              <a:spcBef>
                <a:spcPct val="0"/>
              </a:spcBef>
            </a:pPr>
            <a:r>
              <a:rPr lang="en-US" sz="4822">
                <a:solidFill>
                  <a:srgbClr val="004199"/>
                </a:solidFill>
                <a:latin typeface="Proxima Nova Bold"/>
              </a:rPr>
              <a:t>Acteurs du sport santé ? </a:t>
            </a:r>
          </a:p>
        </p:txBody>
      </p:sp>
      <p:sp>
        <p:nvSpPr>
          <p:cNvPr name="TextBox 14" id="14"/>
          <p:cNvSpPr txBox="true"/>
          <p:nvPr/>
        </p:nvSpPr>
        <p:spPr>
          <a:xfrm rot="0">
            <a:off x="14611112" y="4988347"/>
            <a:ext cx="3126802" cy="988696"/>
          </a:xfrm>
          <a:prstGeom prst="rect">
            <a:avLst/>
          </a:prstGeom>
        </p:spPr>
        <p:txBody>
          <a:bodyPr anchor="t" rtlCol="false" tIns="0" lIns="0" bIns="0" rIns="0">
            <a:spAutoFit/>
          </a:bodyPr>
          <a:lstStyle/>
          <a:p>
            <a:pPr algn="ctr">
              <a:lnSpc>
                <a:spcPts val="3779"/>
              </a:lnSpc>
            </a:pPr>
            <a:r>
              <a:rPr lang="en-US" sz="2699">
                <a:solidFill>
                  <a:srgbClr val="004199"/>
                </a:solidFill>
                <a:latin typeface="Carlito Bold"/>
              </a:rPr>
              <a:t>Maisons Sport Santé </a:t>
            </a:r>
          </a:p>
          <a:p>
            <a:pPr algn="ctr">
              <a:lnSpc>
                <a:spcPts val="3779"/>
              </a:lnSpc>
              <a:spcBef>
                <a:spcPct val="0"/>
              </a:spcBef>
            </a:pPr>
            <a:r>
              <a:rPr lang="en-US" sz="2699">
                <a:solidFill>
                  <a:srgbClr val="004199"/>
                </a:solidFill>
                <a:latin typeface="Carlito Bold"/>
              </a:rPr>
              <a:t>Hauts-de-France </a:t>
            </a:r>
          </a:p>
        </p:txBody>
      </p:sp>
      <p:sp>
        <p:nvSpPr>
          <p:cNvPr name="Freeform 15" id="15"/>
          <p:cNvSpPr/>
          <p:nvPr/>
        </p:nvSpPr>
        <p:spPr>
          <a:xfrm flipH="false" flipV="false" rot="0">
            <a:off x="14298038" y="0"/>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6"/>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9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3504859" y="492916"/>
            <a:ext cx="5462770" cy="5462770"/>
          </a:xfrm>
          <a:custGeom>
            <a:avLst/>
            <a:gdLst/>
            <a:ahLst/>
            <a:cxnLst/>
            <a:rect r="r" b="b" t="t" l="l"/>
            <a:pathLst>
              <a:path h="5462770" w="5462770">
                <a:moveTo>
                  <a:pt x="0" y="0"/>
                </a:moveTo>
                <a:lnTo>
                  <a:pt x="5462770" y="0"/>
                </a:lnTo>
                <a:lnTo>
                  <a:pt x="5462770" y="5462770"/>
                </a:lnTo>
                <a:lnTo>
                  <a:pt x="0" y="5462770"/>
                </a:lnTo>
                <a:lnTo>
                  <a:pt x="0" y="0"/>
                </a:lnTo>
                <a:close/>
              </a:path>
            </a:pathLst>
          </a:custGeom>
          <a:blipFill>
            <a:blip r:embed="rId3"/>
            <a:stretch>
              <a:fillRect l="0" t="0" r="0" b="0"/>
            </a:stretch>
          </a:blipFill>
        </p:spPr>
      </p:sp>
      <p:sp>
        <p:nvSpPr>
          <p:cNvPr name="Freeform 7" id="7"/>
          <p:cNvSpPr/>
          <p:nvPr/>
        </p:nvSpPr>
        <p:spPr>
          <a:xfrm flipH="false" flipV="false" rot="0">
            <a:off x="14927491" y="6926491"/>
            <a:ext cx="3360509" cy="3360509"/>
          </a:xfrm>
          <a:custGeom>
            <a:avLst/>
            <a:gdLst/>
            <a:ahLst/>
            <a:cxnLst/>
            <a:rect r="r" b="b" t="t" l="l"/>
            <a:pathLst>
              <a:path h="3360509" w="3360509">
                <a:moveTo>
                  <a:pt x="0" y="0"/>
                </a:moveTo>
                <a:lnTo>
                  <a:pt x="3360509" y="0"/>
                </a:lnTo>
                <a:lnTo>
                  <a:pt x="3360509" y="3360509"/>
                </a:lnTo>
                <a:lnTo>
                  <a:pt x="0" y="3360509"/>
                </a:lnTo>
                <a:lnTo>
                  <a:pt x="0" y="0"/>
                </a:lnTo>
                <a:close/>
              </a:path>
            </a:pathLst>
          </a:custGeom>
          <a:blipFill>
            <a:blip r:embed="rId4"/>
            <a:stretch>
              <a:fillRect l="0" t="0" r="0" b="0"/>
            </a:stretch>
          </a:blipFill>
        </p:spPr>
      </p:sp>
      <p:sp>
        <p:nvSpPr>
          <p:cNvPr name="TextBox 8" id="8"/>
          <p:cNvSpPr txBox="true"/>
          <p:nvPr/>
        </p:nvSpPr>
        <p:spPr>
          <a:xfrm rot="0">
            <a:off x="2940260" y="302416"/>
            <a:ext cx="14328565" cy="233045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oppins Bold"/>
              </a:rPr>
              <a:t>Lancements du projet “MSP en Mouvement” </a:t>
            </a:r>
          </a:p>
        </p:txBody>
      </p:sp>
      <p:sp>
        <p:nvSpPr>
          <p:cNvPr name="TextBox 9" id="9"/>
          <p:cNvSpPr txBox="true"/>
          <p:nvPr/>
        </p:nvSpPr>
        <p:spPr>
          <a:xfrm rot="0">
            <a:off x="687595" y="3867647"/>
            <a:ext cx="18627748" cy="4260147"/>
          </a:xfrm>
          <a:prstGeom prst="rect">
            <a:avLst/>
          </a:prstGeom>
        </p:spPr>
        <p:txBody>
          <a:bodyPr anchor="t" rtlCol="false" tIns="0" lIns="0" bIns="0" rIns="0">
            <a:spAutoFit/>
          </a:bodyPr>
          <a:lstStyle/>
          <a:p>
            <a:pPr>
              <a:lnSpc>
                <a:spcPts val="5638"/>
              </a:lnSpc>
            </a:pPr>
            <a:r>
              <a:rPr lang="en-US" sz="4027">
                <a:solidFill>
                  <a:srgbClr val="004199"/>
                </a:solidFill>
                <a:latin typeface="Proxima Nova"/>
              </a:rPr>
              <a:t>Lancé en Mai 2023 </a:t>
            </a:r>
          </a:p>
          <a:p>
            <a:pPr>
              <a:lnSpc>
                <a:spcPts val="5638"/>
              </a:lnSpc>
            </a:pPr>
          </a:p>
          <a:p>
            <a:pPr>
              <a:lnSpc>
                <a:spcPts val="5638"/>
              </a:lnSpc>
            </a:pPr>
            <a:r>
              <a:rPr lang="en-US" sz="4027" u="sng">
                <a:solidFill>
                  <a:srgbClr val="004199"/>
                </a:solidFill>
                <a:latin typeface="Proxima Nova Bold"/>
              </a:rPr>
              <a:t>Objectifs : </a:t>
            </a:r>
          </a:p>
          <a:p>
            <a:pPr marL="869574" indent="-434787" lvl="1">
              <a:lnSpc>
                <a:spcPts val="5638"/>
              </a:lnSpc>
              <a:buFont typeface="Arial"/>
              <a:buChar char="•"/>
            </a:pPr>
            <a:r>
              <a:rPr lang="en-US" sz="4027">
                <a:solidFill>
                  <a:srgbClr val="004199"/>
                </a:solidFill>
                <a:latin typeface="Proxima Nova"/>
              </a:rPr>
              <a:t>Promouvoir l’activité physique adaptée sur prescription dans les MSP,</a:t>
            </a:r>
          </a:p>
          <a:p>
            <a:pPr marL="869574" indent="-434787" lvl="1">
              <a:lnSpc>
                <a:spcPts val="5638"/>
              </a:lnSpc>
              <a:buFont typeface="Arial"/>
              <a:buChar char="•"/>
            </a:pPr>
            <a:r>
              <a:rPr lang="en-US" sz="4027">
                <a:solidFill>
                  <a:srgbClr val="004199"/>
                </a:solidFill>
                <a:latin typeface="Proxima Nova"/>
              </a:rPr>
              <a:t>Favoriser le sport santé, </a:t>
            </a:r>
          </a:p>
          <a:p>
            <a:pPr marL="869574" indent="-434787" lvl="1">
              <a:lnSpc>
                <a:spcPts val="5638"/>
              </a:lnSpc>
              <a:spcBef>
                <a:spcPct val="0"/>
              </a:spcBef>
              <a:buFont typeface="Arial"/>
              <a:buChar char="•"/>
            </a:pPr>
            <a:r>
              <a:rPr lang="en-US" sz="4027">
                <a:solidFill>
                  <a:srgbClr val="004199"/>
                </a:solidFill>
                <a:latin typeface="Proxima Nova"/>
              </a:rPr>
              <a:t>Concevoir un parcours de la mise à l’activité physique adaptée.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040427"/>
            <a:ext cx="19051896" cy="15327427"/>
          </a:xfrm>
          <a:custGeom>
            <a:avLst/>
            <a:gdLst/>
            <a:ahLst/>
            <a:cxnLst/>
            <a:rect r="r" b="b" t="t" l="l"/>
            <a:pathLst>
              <a:path h="15327427" w="19051896">
                <a:moveTo>
                  <a:pt x="0" y="0"/>
                </a:moveTo>
                <a:lnTo>
                  <a:pt x="19051896" y="0"/>
                </a:lnTo>
                <a:lnTo>
                  <a:pt x="19051896" y="15327427"/>
                </a:lnTo>
                <a:lnTo>
                  <a:pt x="0" y="15327427"/>
                </a:lnTo>
                <a:lnTo>
                  <a:pt x="0" y="0"/>
                </a:lnTo>
                <a:close/>
              </a:path>
            </a:pathLst>
          </a:custGeom>
          <a:blipFill>
            <a:blip r:embed="rId2">
              <a:alphaModFix amt="57000"/>
            </a:blip>
            <a:stretch>
              <a:fillRect l="-29475" t="0" r="-13711" b="-21172"/>
            </a:stretch>
          </a:blipFill>
        </p:spPr>
      </p:sp>
      <p:sp>
        <p:nvSpPr>
          <p:cNvPr name="Freeform 3" id="3"/>
          <p:cNvSpPr/>
          <p:nvPr/>
        </p:nvSpPr>
        <p:spPr>
          <a:xfrm flipH="false" flipV="false" rot="0">
            <a:off x="5473156" y="0"/>
            <a:ext cx="7133841" cy="10287000"/>
          </a:xfrm>
          <a:custGeom>
            <a:avLst/>
            <a:gdLst/>
            <a:ahLst/>
            <a:cxnLst/>
            <a:rect r="r" b="b" t="t" l="l"/>
            <a:pathLst>
              <a:path h="10287000" w="7133841">
                <a:moveTo>
                  <a:pt x="0" y="0"/>
                </a:moveTo>
                <a:lnTo>
                  <a:pt x="7133841" y="0"/>
                </a:lnTo>
                <a:lnTo>
                  <a:pt x="7133841" y="10287000"/>
                </a:lnTo>
                <a:lnTo>
                  <a:pt x="0" y="10287000"/>
                </a:lnTo>
                <a:lnTo>
                  <a:pt x="0" y="0"/>
                </a:lnTo>
                <a:close/>
              </a:path>
            </a:pathLst>
          </a:custGeom>
          <a:blipFill>
            <a:blip r:embed="rId3"/>
            <a:stretch>
              <a:fillRect l="-147961" t="-21889" r="-99582" b="-13681"/>
            </a:stretch>
          </a:blipFill>
        </p:spPr>
      </p:sp>
      <p:grpSp>
        <p:nvGrpSpPr>
          <p:cNvPr name="Group 4" id="4"/>
          <p:cNvGrpSpPr/>
          <p:nvPr/>
        </p:nvGrpSpPr>
        <p:grpSpPr>
          <a:xfrm rot="0">
            <a:off x="10758389" y="9482453"/>
            <a:ext cx="1848609" cy="3086100"/>
            <a:chOff x="0" y="0"/>
            <a:chExt cx="486876" cy="812800"/>
          </a:xfrm>
        </p:grpSpPr>
        <p:sp>
          <p:nvSpPr>
            <p:cNvPr name="Freeform 5" id="5"/>
            <p:cNvSpPr/>
            <p:nvPr/>
          </p:nvSpPr>
          <p:spPr>
            <a:xfrm flipH="false" flipV="false" rot="0">
              <a:off x="0" y="0"/>
              <a:ext cx="486876" cy="812800"/>
            </a:xfrm>
            <a:custGeom>
              <a:avLst/>
              <a:gdLst/>
              <a:ahLst/>
              <a:cxnLst/>
              <a:rect r="r" b="b" t="t" l="l"/>
              <a:pathLst>
                <a:path h="812800" w="486876">
                  <a:moveTo>
                    <a:pt x="0" y="0"/>
                  </a:moveTo>
                  <a:lnTo>
                    <a:pt x="486876" y="0"/>
                  </a:lnTo>
                  <a:lnTo>
                    <a:pt x="486876" y="812800"/>
                  </a:lnTo>
                  <a:lnTo>
                    <a:pt x="0" y="812800"/>
                  </a:lnTo>
                  <a:close/>
                </a:path>
              </a:pathLst>
            </a:custGeom>
            <a:solidFill>
              <a:srgbClr val="FFFFFF"/>
            </a:solidFill>
          </p:spPr>
        </p:sp>
        <p:sp>
          <p:nvSpPr>
            <p:cNvPr name="TextBox 6" id="6"/>
            <p:cNvSpPr txBox="true"/>
            <p:nvPr/>
          </p:nvSpPr>
          <p:spPr>
            <a:xfrm>
              <a:off x="0" y="-76200"/>
              <a:ext cx="486876" cy="8890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1245350" y="9482453"/>
            <a:ext cx="1361647" cy="725067"/>
          </a:xfrm>
          <a:custGeom>
            <a:avLst/>
            <a:gdLst/>
            <a:ahLst/>
            <a:cxnLst/>
            <a:rect r="r" b="b" t="t" l="l"/>
            <a:pathLst>
              <a:path h="725067" w="1361647">
                <a:moveTo>
                  <a:pt x="0" y="0"/>
                </a:moveTo>
                <a:lnTo>
                  <a:pt x="1361647" y="0"/>
                </a:lnTo>
                <a:lnTo>
                  <a:pt x="1361647" y="725066"/>
                </a:lnTo>
                <a:lnTo>
                  <a:pt x="0" y="725066"/>
                </a:lnTo>
                <a:lnTo>
                  <a:pt x="0" y="0"/>
                </a:lnTo>
                <a:close/>
              </a:path>
            </a:pathLst>
          </a:custGeom>
          <a:blipFill>
            <a:blip r:embed="rId4"/>
            <a:stretch>
              <a:fillRect l="0" t="-41833" r="0" b="-45962"/>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48" y="-3048"/>
            <a:ext cx="18294096" cy="9370000"/>
          </a:xfrm>
          <a:custGeom>
            <a:avLst/>
            <a:gdLst/>
            <a:ahLst/>
            <a:cxnLst/>
            <a:rect r="r" b="b" t="t" l="l"/>
            <a:pathLst>
              <a:path h="9370000" w="18294096">
                <a:moveTo>
                  <a:pt x="0" y="0"/>
                </a:moveTo>
                <a:lnTo>
                  <a:pt x="18294096" y="0"/>
                </a:lnTo>
                <a:lnTo>
                  <a:pt x="18294096" y="9370000"/>
                </a:lnTo>
                <a:lnTo>
                  <a:pt x="0" y="9370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221628" y="39905"/>
            <a:ext cx="3819525" cy="3553778"/>
          </a:xfrm>
          <a:custGeom>
            <a:avLst/>
            <a:gdLst/>
            <a:ahLst/>
            <a:cxnLst/>
            <a:rect r="r" b="b" t="t" l="l"/>
            <a:pathLst>
              <a:path h="3553778" w="3819525">
                <a:moveTo>
                  <a:pt x="0" y="0"/>
                </a:moveTo>
                <a:lnTo>
                  <a:pt x="3819525" y="0"/>
                </a:lnTo>
                <a:lnTo>
                  <a:pt x="3819525" y="3553777"/>
                </a:lnTo>
                <a:lnTo>
                  <a:pt x="0" y="3553777"/>
                </a:lnTo>
                <a:lnTo>
                  <a:pt x="0" y="0"/>
                </a:lnTo>
                <a:close/>
              </a:path>
            </a:pathLst>
          </a:custGeom>
          <a:blipFill>
            <a:blip r:embed="rId4"/>
            <a:stretch>
              <a:fillRect l="-156461" t="-272536" r="-14860" b="-64611"/>
            </a:stretch>
          </a:blipFill>
        </p:spPr>
      </p:sp>
      <p:sp>
        <p:nvSpPr>
          <p:cNvPr name="Freeform 4" id="4"/>
          <p:cNvSpPr/>
          <p:nvPr/>
        </p:nvSpPr>
        <p:spPr>
          <a:xfrm flipH="false" flipV="false" rot="0">
            <a:off x="6549647" y="4044096"/>
            <a:ext cx="4473690" cy="2861943"/>
          </a:xfrm>
          <a:custGeom>
            <a:avLst/>
            <a:gdLst/>
            <a:ahLst/>
            <a:cxnLst/>
            <a:rect r="r" b="b" t="t" l="l"/>
            <a:pathLst>
              <a:path h="2861943" w="4473690">
                <a:moveTo>
                  <a:pt x="0" y="0"/>
                </a:moveTo>
                <a:lnTo>
                  <a:pt x="4473690" y="0"/>
                </a:lnTo>
                <a:lnTo>
                  <a:pt x="4473690" y="2861943"/>
                </a:lnTo>
                <a:lnTo>
                  <a:pt x="0" y="28619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3503" y="6744405"/>
            <a:ext cx="18414997" cy="3606098"/>
          </a:xfrm>
          <a:custGeom>
            <a:avLst/>
            <a:gdLst/>
            <a:ahLst/>
            <a:cxnLst/>
            <a:rect r="r" b="b" t="t" l="l"/>
            <a:pathLst>
              <a:path h="3606098" w="18414997">
                <a:moveTo>
                  <a:pt x="0" y="0"/>
                </a:moveTo>
                <a:lnTo>
                  <a:pt x="18414997" y="0"/>
                </a:lnTo>
                <a:lnTo>
                  <a:pt x="18414997" y="3606098"/>
                </a:lnTo>
                <a:lnTo>
                  <a:pt x="0" y="36060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293864" y="9100614"/>
            <a:ext cx="2381250" cy="1028700"/>
          </a:xfrm>
          <a:custGeom>
            <a:avLst/>
            <a:gdLst/>
            <a:ahLst/>
            <a:cxnLst/>
            <a:rect r="r" b="b" t="t" l="l"/>
            <a:pathLst>
              <a:path h="1028700" w="2381250">
                <a:moveTo>
                  <a:pt x="0" y="0"/>
                </a:moveTo>
                <a:lnTo>
                  <a:pt x="2381250" y="0"/>
                </a:lnTo>
                <a:lnTo>
                  <a:pt x="2381250" y="1028700"/>
                </a:lnTo>
                <a:lnTo>
                  <a:pt x="0" y="1028700"/>
                </a:lnTo>
                <a:lnTo>
                  <a:pt x="0" y="0"/>
                </a:lnTo>
                <a:close/>
              </a:path>
            </a:pathLst>
          </a:custGeom>
          <a:blipFill>
            <a:blip r:embed="rId9"/>
            <a:stretch>
              <a:fillRect l="0" t="0" r="0" b="0"/>
            </a:stretch>
          </a:blipFill>
        </p:spPr>
      </p:sp>
      <p:grpSp>
        <p:nvGrpSpPr>
          <p:cNvPr name="Group 7" id="7"/>
          <p:cNvGrpSpPr>
            <a:grpSpLocks noChangeAspect="true"/>
          </p:cNvGrpSpPr>
          <p:nvPr/>
        </p:nvGrpSpPr>
        <p:grpSpPr>
          <a:xfrm rot="0">
            <a:off x="591531" y="6168076"/>
            <a:ext cx="524675" cy="417281"/>
            <a:chOff x="0" y="0"/>
            <a:chExt cx="524675" cy="417284"/>
          </a:xfrm>
        </p:grpSpPr>
        <p:sp>
          <p:nvSpPr>
            <p:cNvPr name="Freeform 8" id="8"/>
            <p:cNvSpPr/>
            <p:nvPr/>
          </p:nvSpPr>
          <p:spPr>
            <a:xfrm flipH="false" flipV="false" rot="0">
              <a:off x="89408" y="63500"/>
              <a:ext cx="150368" cy="193929"/>
            </a:xfrm>
            <a:custGeom>
              <a:avLst/>
              <a:gdLst/>
              <a:ahLst/>
              <a:cxnLst/>
              <a:rect r="r" b="b" t="t" l="l"/>
              <a:pathLst>
                <a:path h="193929" w="150368">
                  <a:moveTo>
                    <a:pt x="107061" y="0"/>
                  </a:moveTo>
                  <a:cubicBezTo>
                    <a:pt x="97663" y="0"/>
                    <a:pt x="89154" y="3937"/>
                    <a:pt x="81153" y="9398"/>
                  </a:cubicBezTo>
                  <a:cubicBezTo>
                    <a:pt x="64135" y="21209"/>
                    <a:pt x="51689" y="37338"/>
                    <a:pt x="40513" y="54229"/>
                  </a:cubicBezTo>
                  <a:lnTo>
                    <a:pt x="24130" y="85852"/>
                  </a:lnTo>
                  <a:cubicBezTo>
                    <a:pt x="14986" y="106045"/>
                    <a:pt x="7239" y="126746"/>
                    <a:pt x="2159" y="155448"/>
                  </a:cubicBezTo>
                  <a:lnTo>
                    <a:pt x="0" y="171323"/>
                  </a:lnTo>
                  <a:cubicBezTo>
                    <a:pt x="17272" y="177927"/>
                    <a:pt x="53848" y="190881"/>
                    <a:pt x="62484" y="193929"/>
                  </a:cubicBezTo>
                  <a:lnTo>
                    <a:pt x="64516" y="190881"/>
                  </a:lnTo>
                  <a:lnTo>
                    <a:pt x="68453" y="185039"/>
                  </a:lnTo>
                  <a:cubicBezTo>
                    <a:pt x="77597" y="174117"/>
                    <a:pt x="81026" y="169672"/>
                    <a:pt x="94107" y="158496"/>
                  </a:cubicBezTo>
                  <a:cubicBezTo>
                    <a:pt x="104394" y="150622"/>
                    <a:pt x="117856" y="138938"/>
                    <a:pt x="125222" y="128016"/>
                  </a:cubicBezTo>
                  <a:cubicBezTo>
                    <a:pt x="134620" y="111633"/>
                    <a:pt x="139573" y="102362"/>
                    <a:pt x="144653" y="83439"/>
                  </a:cubicBezTo>
                  <a:cubicBezTo>
                    <a:pt x="148209" y="70231"/>
                    <a:pt x="150368" y="50800"/>
                    <a:pt x="148336" y="37084"/>
                  </a:cubicBezTo>
                  <a:cubicBezTo>
                    <a:pt x="145415" y="17272"/>
                    <a:pt x="133858" y="5461"/>
                    <a:pt x="114808" y="889"/>
                  </a:cubicBezTo>
                  <a:cubicBezTo>
                    <a:pt x="112141" y="254"/>
                    <a:pt x="109474" y="0"/>
                    <a:pt x="106934" y="0"/>
                  </a:cubicBezTo>
                  <a:close/>
                </a:path>
              </a:pathLst>
            </a:custGeom>
            <a:solidFill>
              <a:srgbClr val="000000"/>
            </a:solidFill>
          </p:spPr>
        </p:sp>
        <p:sp>
          <p:nvSpPr>
            <p:cNvPr name="Freeform 9" id="9"/>
            <p:cNvSpPr/>
            <p:nvPr/>
          </p:nvSpPr>
          <p:spPr>
            <a:xfrm flipH="false" flipV="false" rot="0">
              <a:off x="62357" y="258445"/>
              <a:ext cx="81661" cy="94107"/>
            </a:xfrm>
            <a:custGeom>
              <a:avLst/>
              <a:gdLst/>
              <a:ahLst/>
              <a:cxnLst/>
              <a:rect r="r" b="b" t="t" l="l"/>
              <a:pathLst>
                <a:path h="94107" w="81661">
                  <a:moveTo>
                    <a:pt x="20955" y="0"/>
                  </a:moveTo>
                  <a:cubicBezTo>
                    <a:pt x="13462" y="12700"/>
                    <a:pt x="6096" y="27686"/>
                    <a:pt x="3048" y="41783"/>
                  </a:cubicBezTo>
                  <a:cubicBezTo>
                    <a:pt x="508" y="53340"/>
                    <a:pt x="0" y="64897"/>
                    <a:pt x="4572" y="76073"/>
                  </a:cubicBezTo>
                  <a:cubicBezTo>
                    <a:pt x="9144" y="87249"/>
                    <a:pt x="18542" y="94107"/>
                    <a:pt x="32258" y="94107"/>
                  </a:cubicBezTo>
                  <a:cubicBezTo>
                    <a:pt x="37846" y="94107"/>
                    <a:pt x="44196" y="92964"/>
                    <a:pt x="51308" y="90424"/>
                  </a:cubicBezTo>
                  <a:lnTo>
                    <a:pt x="62992" y="78994"/>
                  </a:lnTo>
                  <a:cubicBezTo>
                    <a:pt x="71120" y="68961"/>
                    <a:pt x="76073" y="57404"/>
                    <a:pt x="79883" y="37084"/>
                  </a:cubicBezTo>
                  <a:lnTo>
                    <a:pt x="81661" y="21717"/>
                  </a:lnTo>
                  <a:cubicBezTo>
                    <a:pt x="56388" y="12192"/>
                    <a:pt x="44450" y="7874"/>
                    <a:pt x="20955" y="0"/>
                  </a:cubicBezTo>
                  <a:close/>
                </a:path>
              </a:pathLst>
            </a:custGeom>
            <a:solidFill>
              <a:srgbClr val="000000"/>
            </a:solidFill>
          </p:spPr>
        </p:sp>
        <p:sp>
          <p:nvSpPr>
            <p:cNvPr name="Freeform 10" id="10"/>
            <p:cNvSpPr/>
            <p:nvPr/>
          </p:nvSpPr>
          <p:spPr>
            <a:xfrm flipH="false" flipV="false" rot="0">
              <a:off x="284988" y="107696"/>
              <a:ext cx="178181" cy="179578"/>
            </a:xfrm>
            <a:custGeom>
              <a:avLst/>
              <a:gdLst/>
              <a:ahLst/>
              <a:cxnLst/>
              <a:rect r="r" b="b" t="t" l="l"/>
              <a:pathLst>
                <a:path h="179578" w="178181">
                  <a:moveTo>
                    <a:pt x="135001" y="0"/>
                  </a:moveTo>
                  <a:cubicBezTo>
                    <a:pt x="132715" y="0"/>
                    <a:pt x="130429" y="127"/>
                    <a:pt x="128016" y="508"/>
                  </a:cubicBezTo>
                  <a:cubicBezTo>
                    <a:pt x="114300" y="2286"/>
                    <a:pt x="96139" y="9525"/>
                    <a:pt x="84328" y="16510"/>
                  </a:cubicBezTo>
                  <a:cubicBezTo>
                    <a:pt x="67437" y="26543"/>
                    <a:pt x="59944" y="33782"/>
                    <a:pt x="46609" y="47244"/>
                  </a:cubicBezTo>
                  <a:cubicBezTo>
                    <a:pt x="38100" y="57277"/>
                    <a:pt x="30480" y="73406"/>
                    <a:pt x="25654" y="85344"/>
                  </a:cubicBezTo>
                  <a:cubicBezTo>
                    <a:pt x="18415" y="100965"/>
                    <a:pt x="15113" y="105410"/>
                    <a:pt x="6985" y="117221"/>
                  </a:cubicBezTo>
                  <a:lnTo>
                    <a:pt x="2413" y="122682"/>
                  </a:lnTo>
                  <a:lnTo>
                    <a:pt x="0" y="125476"/>
                  </a:lnTo>
                  <a:cubicBezTo>
                    <a:pt x="5334" y="132969"/>
                    <a:pt x="27686" y="164719"/>
                    <a:pt x="38608" y="179578"/>
                  </a:cubicBezTo>
                  <a:lnTo>
                    <a:pt x="53213" y="173228"/>
                  </a:lnTo>
                  <a:cubicBezTo>
                    <a:pt x="79502" y="160655"/>
                    <a:pt x="97409" y="147701"/>
                    <a:pt x="114427" y="133477"/>
                  </a:cubicBezTo>
                  <a:lnTo>
                    <a:pt x="140462" y="109220"/>
                  </a:lnTo>
                  <a:cubicBezTo>
                    <a:pt x="153797" y="93853"/>
                    <a:pt x="165989" y="77597"/>
                    <a:pt x="172847" y="58039"/>
                  </a:cubicBezTo>
                  <a:cubicBezTo>
                    <a:pt x="176911" y="46355"/>
                    <a:pt x="178181" y="34417"/>
                    <a:pt x="171958" y="23241"/>
                  </a:cubicBezTo>
                  <a:cubicBezTo>
                    <a:pt x="163576" y="8128"/>
                    <a:pt x="151384" y="127"/>
                    <a:pt x="135128" y="127"/>
                  </a:cubicBezTo>
                  <a:close/>
                </a:path>
              </a:pathLst>
            </a:custGeom>
            <a:solidFill>
              <a:srgbClr val="000000"/>
            </a:solidFill>
          </p:spPr>
        </p:sp>
        <p:sp>
          <p:nvSpPr>
            <p:cNvPr name="Freeform 11" id="11"/>
            <p:cNvSpPr/>
            <p:nvPr/>
          </p:nvSpPr>
          <p:spPr>
            <a:xfrm flipH="false" flipV="false" rot="0">
              <a:off x="205359" y="246888"/>
              <a:ext cx="97155" cy="90170"/>
            </a:xfrm>
            <a:custGeom>
              <a:avLst/>
              <a:gdLst/>
              <a:ahLst/>
              <a:cxnLst/>
              <a:rect r="r" b="b" t="t" l="l"/>
              <a:pathLst>
                <a:path h="90170" w="97155">
                  <a:moveTo>
                    <a:pt x="97028" y="52578"/>
                  </a:moveTo>
                  <a:cubicBezTo>
                    <a:pt x="83058" y="32131"/>
                    <a:pt x="75692" y="21717"/>
                    <a:pt x="59817" y="0"/>
                  </a:cubicBezTo>
                  <a:lnTo>
                    <a:pt x="45466" y="5842"/>
                  </a:lnTo>
                  <a:cubicBezTo>
                    <a:pt x="26924" y="14986"/>
                    <a:pt x="17018" y="22860"/>
                    <a:pt x="9652" y="33401"/>
                  </a:cubicBezTo>
                  <a:lnTo>
                    <a:pt x="1778" y="47752"/>
                  </a:lnTo>
                  <a:cubicBezTo>
                    <a:pt x="0" y="73279"/>
                    <a:pt x="11176" y="86868"/>
                    <a:pt x="28194" y="88773"/>
                  </a:cubicBezTo>
                  <a:cubicBezTo>
                    <a:pt x="40259" y="90170"/>
                    <a:pt x="51181" y="86614"/>
                    <a:pt x="61722" y="81026"/>
                  </a:cubicBezTo>
                  <a:cubicBezTo>
                    <a:pt x="74549" y="74295"/>
                    <a:pt x="86995" y="63119"/>
                    <a:pt x="97155" y="52578"/>
                  </a:cubicBezTo>
                </a:path>
              </a:pathLst>
            </a:custGeom>
            <a:solidFill>
              <a:srgbClr val="000000"/>
            </a:solidFill>
          </p:spPr>
        </p:sp>
      </p:grpSp>
      <p:grpSp>
        <p:nvGrpSpPr>
          <p:cNvPr name="Group 12" id="12"/>
          <p:cNvGrpSpPr>
            <a:grpSpLocks noChangeAspect="true"/>
          </p:cNvGrpSpPr>
          <p:nvPr/>
        </p:nvGrpSpPr>
        <p:grpSpPr>
          <a:xfrm rot="0">
            <a:off x="766362" y="6963937"/>
            <a:ext cx="524675" cy="417281"/>
            <a:chOff x="0" y="0"/>
            <a:chExt cx="524675" cy="417284"/>
          </a:xfrm>
        </p:grpSpPr>
        <p:sp>
          <p:nvSpPr>
            <p:cNvPr name="Freeform 13" id="13"/>
            <p:cNvSpPr/>
            <p:nvPr/>
          </p:nvSpPr>
          <p:spPr>
            <a:xfrm flipH="false" flipV="false" rot="0">
              <a:off x="89408" y="63500"/>
              <a:ext cx="150368" cy="193929"/>
            </a:xfrm>
            <a:custGeom>
              <a:avLst/>
              <a:gdLst/>
              <a:ahLst/>
              <a:cxnLst/>
              <a:rect r="r" b="b" t="t" l="l"/>
              <a:pathLst>
                <a:path h="193929" w="150368">
                  <a:moveTo>
                    <a:pt x="107061" y="0"/>
                  </a:moveTo>
                  <a:cubicBezTo>
                    <a:pt x="97663" y="0"/>
                    <a:pt x="89154" y="3937"/>
                    <a:pt x="81153" y="9398"/>
                  </a:cubicBezTo>
                  <a:cubicBezTo>
                    <a:pt x="64135" y="21209"/>
                    <a:pt x="51689" y="37338"/>
                    <a:pt x="40513" y="54229"/>
                  </a:cubicBezTo>
                  <a:lnTo>
                    <a:pt x="24130" y="85852"/>
                  </a:lnTo>
                  <a:cubicBezTo>
                    <a:pt x="14986" y="106045"/>
                    <a:pt x="7239" y="126746"/>
                    <a:pt x="2159" y="155448"/>
                  </a:cubicBezTo>
                  <a:lnTo>
                    <a:pt x="0" y="171323"/>
                  </a:lnTo>
                  <a:cubicBezTo>
                    <a:pt x="17272" y="177927"/>
                    <a:pt x="53848" y="190881"/>
                    <a:pt x="62484" y="193929"/>
                  </a:cubicBezTo>
                  <a:lnTo>
                    <a:pt x="64516" y="190881"/>
                  </a:lnTo>
                  <a:lnTo>
                    <a:pt x="68453" y="185039"/>
                  </a:lnTo>
                  <a:cubicBezTo>
                    <a:pt x="77597" y="174117"/>
                    <a:pt x="81026" y="169672"/>
                    <a:pt x="94107" y="158496"/>
                  </a:cubicBezTo>
                  <a:cubicBezTo>
                    <a:pt x="104394" y="150622"/>
                    <a:pt x="117856" y="138938"/>
                    <a:pt x="125222" y="128016"/>
                  </a:cubicBezTo>
                  <a:cubicBezTo>
                    <a:pt x="134620" y="111633"/>
                    <a:pt x="139573" y="102362"/>
                    <a:pt x="144653" y="83439"/>
                  </a:cubicBezTo>
                  <a:cubicBezTo>
                    <a:pt x="148209" y="70231"/>
                    <a:pt x="150368" y="50800"/>
                    <a:pt x="148336" y="37084"/>
                  </a:cubicBezTo>
                  <a:cubicBezTo>
                    <a:pt x="145415" y="17272"/>
                    <a:pt x="133858" y="5461"/>
                    <a:pt x="114808" y="889"/>
                  </a:cubicBezTo>
                  <a:cubicBezTo>
                    <a:pt x="112141" y="254"/>
                    <a:pt x="109474" y="0"/>
                    <a:pt x="106934" y="0"/>
                  </a:cubicBezTo>
                  <a:close/>
                </a:path>
              </a:pathLst>
            </a:custGeom>
            <a:solidFill>
              <a:srgbClr val="000000"/>
            </a:solidFill>
          </p:spPr>
        </p:sp>
        <p:sp>
          <p:nvSpPr>
            <p:cNvPr name="Freeform 14" id="14"/>
            <p:cNvSpPr/>
            <p:nvPr/>
          </p:nvSpPr>
          <p:spPr>
            <a:xfrm flipH="false" flipV="false" rot="0">
              <a:off x="62357" y="258445"/>
              <a:ext cx="81661" cy="94107"/>
            </a:xfrm>
            <a:custGeom>
              <a:avLst/>
              <a:gdLst/>
              <a:ahLst/>
              <a:cxnLst/>
              <a:rect r="r" b="b" t="t" l="l"/>
              <a:pathLst>
                <a:path h="94107" w="81661">
                  <a:moveTo>
                    <a:pt x="20955" y="0"/>
                  </a:moveTo>
                  <a:cubicBezTo>
                    <a:pt x="13462" y="12700"/>
                    <a:pt x="6096" y="27686"/>
                    <a:pt x="3048" y="41783"/>
                  </a:cubicBezTo>
                  <a:cubicBezTo>
                    <a:pt x="508" y="53340"/>
                    <a:pt x="0" y="64897"/>
                    <a:pt x="4572" y="76073"/>
                  </a:cubicBezTo>
                  <a:cubicBezTo>
                    <a:pt x="9144" y="87249"/>
                    <a:pt x="18542" y="94107"/>
                    <a:pt x="32258" y="94107"/>
                  </a:cubicBezTo>
                  <a:cubicBezTo>
                    <a:pt x="37846" y="94107"/>
                    <a:pt x="44196" y="92964"/>
                    <a:pt x="51308" y="90424"/>
                  </a:cubicBezTo>
                  <a:lnTo>
                    <a:pt x="62992" y="78994"/>
                  </a:lnTo>
                  <a:cubicBezTo>
                    <a:pt x="71120" y="68961"/>
                    <a:pt x="76073" y="57404"/>
                    <a:pt x="79883" y="37084"/>
                  </a:cubicBezTo>
                  <a:lnTo>
                    <a:pt x="81661" y="21717"/>
                  </a:lnTo>
                  <a:cubicBezTo>
                    <a:pt x="56388" y="12192"/>
                    <a:pt x="44450" y="7874"/>
                    <a:pt x="20955" y="0"/>
                  </a:cubicBezTo>
                  <a:close/>
                </a:path>
              </a:pathLst>
            </a:custGeom>
            <a:solidFill>
              <a:srgbClr val="000000"/>
            </a:solidFill>
          </p:spPr>
        </p:sp>
        <p:sp>
          <p:nvSpPr>
            <p:cNvPr name="Freeform 15" id="15"/>
            <p:cNvSpPr/>
            <p:nvPr/>
          </p:nvSpPr>
          <p:spPr>
            <a:xfrm flipH="false" flipV="false" rot="0">
              <a:off x="284988" y="107696"/>
              <a:ext cx="178181" cy="179578"/>
            </a:xfrm>
            <a:custGeom>
              <a:avLst/>
              <a:gdLst/>
              <a:ahLst/>
              <a:cxnLst/>
              <a:rect r="r" b="b" t="t" l="l"/>
              <a:pathLst>
                <a:path h="179578" w="178181">
                  <a:moveTo>
                    <a:pt x="135001" y="0"/>
                  </a:moveTo>
                  <a:cubicBezTo>
                    <a:pt x="132715" y="0"/>
                    <a:pt x="130429" y="127"/>
                    <a:pt x="128016" y="508"/>
                  </a:cubicBezTo>
                  <a:cubicBezTo>
                    <a:pt x="114300" y="2286"/>
                    <a:pt x="96139" y="9525"/>
                    <a:pt x="84328" y="16510"/>
                  </a:cubicBezTo>
                  <a:cubicBezTo>
                    <a:pt x="67437" y="26543"/>
                    <a:pt x="59944" y="33782"/>
                    <a:pt x="46609" y="47244"/>
                  </a:cubicBezTo>
                  <a:cubicBezTo>
                    <a:pt x="38100" y="57277"/>
                    <a:pt x="30480" y="73406"/>
                    <a:pt x="25654" y="85344"/>
                  </a:cubicBezTo>
                  <a:cubicBezTo>
                    <a:pt x="18415" y="100965"/>
                    <a:pt x="15113" y="105410"/>
                    <a:pt x="6985" y="117221"/>
                  </a:cubicBezTo>
                  <a:lnTo>
                    <a:pt x="2413" y="122682"/>
                  </a:lnTo>
                  <a:lnTo>
                    <a:pt x="0" y="125476"/>
                  </a:lnTo>
                  <a:cubicBezTo>
                    <a:pt x="5334" y="132969"/>
                    <a:pt x="27686" y="164719"/>
                    <a:pt x="38608" y="179578"/>
                  </a:cubicBezTo>
                  <a:lnTo>
                    <a:pt x="53213" y="173228"/>
                  </a:lnTo>
                  <a:cubicBezTo>
                    <a:pt x="79502" y="160655"/>
                    <a:pt x="97409" y="147701"/>
                    <a:pt x="114427" y="133477"/>
                  </a:cubicBezTo>
                  <a:lnTo>
                    <a:pt x="140462" y="109220"/>
                  </a:lnTo>
                  <a:cubicBezTo>
                    <a:pt x="153797" y="93853"/>
                    <a:pt x="165989" y="77597"/>
                    <a:pt x="172847" y="58039"/>
                  </a:cubicBezTo>
                  <a:cubicBezTo>
                    <a:pt x="176911" y="46355"/>
                    <a:pt x="178181" y="34417"/>
                    <a:pt x="171958" y="23241"/>
                  </a:cubicBezTo>
                  <a:cubicBezTo>
                    <a:pt x="163576" y="8128"/>
                    <a:pt x="151384" y="127"/>
                    <a:pt x="135128" y="127"/>
                  </a:cubicBezTo>
                  <a:close/>
                </a:path>
              </a:pathLst>
            </a:custGeom>
            <a:solidFill>
              <a:srgbClr val="000000"/>
            </a:solidFill>
          </p:spPr>
        </p:sp>
        <p:sp>
          <p:nvSpPr>
            <p:cNvPr name="Freeform 16" id="16"/>
            <p:cNvSpPr/>
            <p:nvPr/>
          </p:nvSpPr>
          <p:spPr>
            <a:xfrm flipH="false" flipV="false" rot="0">
              <a:off x="205359" y="246888"/>
              <a:ext cx="97155" cy="90170"/>
            </a:xfrm>
            <a:custGeom>
              <a:avLst/>
              <a:gdLst/>
              <a:ahLst/>
              <a:cxnLst/>
              <a:rect r="r" b="b" t="t" l="l"/>
              <a:pathLst>
                <a:path h="90170" w="97155">
                  <a:moveTo>
                    <a:pt x="97028" y="52578"/>
                  </a:moveTo>
                  <a:cubicBezTo>
                    <a:pt x="83058" y="32131"/>
                    <a:pt x="75692" y="21717"/>
                    <a:pt x="59817" y="0"/>
                  </a:cubicBezTo>
                  <a:lnTo>
                    <a:pt x="45466" y="5842"/>
                  </a:lnTo>
                  <a:cubicBezTo>
                    <a:pt x="26924" y="14986"/>
                    <a:pt x="17018" y="22860"/>
                    <a:pt x="9652" y="33401"/>
                  </a:cubicBezTo>
                  <a:lnTo>
                    <a:pt x="1778" y="47752"/>
                  </a:lnTo>
                  <a:cubicBezTo>
                    <a:pt x="0" y="73279"/>
                    <a:pt x="11176" y="86868"/>
                    <a:pt x="28194" y="88773"/>
                  </a:cubicBezTo>
                  <a:cubicBezTo>
                    <a:pt x="40259" y="90170"/>
                    <a:pt x="51181" y="86614"/>
                    <a:pt x="61722" y="81026"/>
                  </a:cubicBezTo>
                  <a:cubicBezTo>
                    <a:pt x="74549" y="74295"/>
                    <a:pt x="86995" y="63119"/>
                    <a:pt x="97155" y="52578"/>
                  </a:cubicBezTo>
                </a:path>
              </a:pathLst>
            </a:custGeom>
            <a:solidFill>
              <a:srgbClr val="000000"/>
            </a:solidFill>
          </p:spPr>
        </p:sp>
      </p:grpSp>
      <p:grpSp>
        <p:nvGrpSpPr>
          <p:cNvPr name="Group 17" id="17"/>
          <p:cNvGrpSpPr>
            <a:grpSpLocks noChangeAspect="true"/>
          </p:cNvGrpSpPr>
          <p:nvPr/>
        </p:nvGrpSpPr>
        <p:grpSpPr>
          <a:xfrm rot="0">
            <a:off x="1116206" y="7646045"/>
            <a:ext cx="524675" cy="417281"/>
            <a:chOff x="0" y="0"/>
            <a:chExt cx="524675" cy="417284"/>
          </a:xfrm>
        </p:grpSpPr>
        <p:sp>
          <p:nvSpPr>
            <p:cNvPr name="Freeform 18" id="18"/>
            <p:cNvSpPr/>
            <p:nvPr/>
          </p:nvSpPr>
          <p:spPr>
            <a:xfrm flipH="false" flipV="false" rot="0">
              <a:off x="89408" y="63500"/>
              <a:ext cx="150368" cy="193929"/>
            </a:xfrm>
            <a:custGeom>
              <a:avLst/>
              <a:gdLst/>
              <a:ahLst/>
              <a:cxnLst/>
              <a:rect r="r" b="b" t="t" l="l"/>
              <a:pathLst>
                <a:path h="193929" w="150368">
                  <a:moveTo>
                    <a:pt x="107061" y="0"/>
                  </a:moveTo>
                  <a:cubicBezTo>
                    <a:pt x="97663" y="0"/>
                    <a:pt x="89154" y="3937"/>
                    <a:pt x="81153" y="9398"/>
                  </a:cubicBezTo>
                  <a:cubicBezTo>
                    <a:pt x="64135" y="21209"/>
                    <a:pt x="51689" y="37338"/>
                    <a:pt x="40513" y="54229"/>
                  </a:cubicBezTo>
                  <a:lnTo>
                    <a:pt x="24130" y="85852"/>
                  </a:lnTo>
                  <a:cubicBezTo>
                    <a:pt x="14986" y="106045"/>
                    <a:pt x="7239" y="126746"/>
                    <a:pt x="2159" y="155448"/>
                  </a:cubicBezTo>
                  <a:lnTo>
                    <a:pt x="0" y="171323"/>
                  </a:lnTo>
                  <a:cubicBezTo>
                    <a:pt x="17272" y="177927"/>
                    <a:pt x="53848" y="190881"/>
                    <a:pt x="62484" y="193929"/>
                  </a:cubicBezTo>
                  <a:lnTo>
                    <a:pt x="64516" y="190881"/>
                  </a:lnTo>
                  <a:lnTo>
                    <a:pt x="68453" y="185039"/>
                  </a:lnTo>
                  <a:cubicBezTo>
                    <a:pt x="77597" y="174117"/>
                    <a:pt x="81026" y="169672"/>
                    <a:pt x="94107" y="158496"/>
                  </a:cubicBezTo>
                  <a:cubicBezTo>
                    <a:pt x="104394" y="150622"/>
                    <a:pt x="117856" y="138938"/>
                    <a:pt x="125222" y="128016"/>
                  </a:cubicBezTo>
                  <a:cubicBezTo>
                    <a:pt x="134620" y="111633"/>
                    <a:pt x="139573" y="102362"/>
                    <a:pt x="144653" y="83439"/>
                  </a:cubicBezTo>
                  <a:cubicBezTo>
                    <a:pt x="148209" y="70231"/>
                    <a:pt x="150368" y="50800"/>
                    <a:pt x="148336" y="37084"/>
                  </a:cubicBezTo>
                  <a:cubicBezTo>
                    <a:pt x="145415" y="17272"/>
                    <a:pt x="133858" y="5461"/>
                    <a:pt x="114808" y="889"/>
                  </a:cubicBezTo>
                  <a:cubicBezTo>
                    <a:pt x="112141" y="254"/>
                    <a:pt x="109474" y="0"/>
                    <a:pt x="106934" y="0"/>
                  </a:cubicBezTo>
                  <a:close/>
                </a:path>
              </a:pathLst>
            </a:custGeom>
            <a:solidFill>
              <a:srgbClr val="000000"/>
            </a:solidFill>
          </p:spPr>
        </p:sp>
        <p:sp>
          <p:nvSpPr>
            <p:cNvPr name="Freeform 19" id="19"/>
            <p:cNvSpPr/>
            <p:nvPr/>
          </p:nvSpPr>
          <p:spPr>
            <a:xfrm flipH="false" flipV="false" rot="0">
              <a:off x="62357" y="258445"/>
              <a:ext cx="81661" cy="94107"/>
            </a:xfrm>
            <a:custGeom>
              <a:avLst/>
              <a:gdLst/>
              <a:ahLst/>
              <a:cxnLst/>
              <a:rect r="r" b="b" t="t" l="l"/>
              <a:pathLst>
                <a:path h="94107" w="81661">
                  <a:moveTo>
                    <a:pt x="20955" y="0"/>
                  </a:moveTo>
                  <a:cubicBezTo>
                    <a:pt x="13462" y="12700"/>
                    <a:pt x="6096" y="27686"/>
                    <a:pt x="3048" y="41783"/>
                  </a:cubicBezTo>
                  <a:cubicBezTo>
                    <a:pt x="508" y="53340"/>
                    <a:pt x="0" y="64897"/>
                    <a:pt x="4572" y="76073"/>
                  </a:cubicBezTo>
                  <a:cubicBezTo>
                    <a:pt x="9144" y="87249"/>
                    <a:pt x="18542" y="94107"/>
                    <a:pt x="32258" y="94107"/>
                  </a:cubicBezTo>
                  <a:cubicBezTo>
                    <a:pt x="37846" y="94107"/>
                    <a:pt x="44196" y="92964"/>
                    <a:pt x="51308" y="90424"/>
                  </a:cubicBezTo>
                  <a:lnTo>
                    <a:pt x="62992" y="78994"/>
                  </a:lnTo>
                  <a:cubicBezTo>
                    <a:pt x="71120" y="68961"/>
                    <a:pt x="76073" y="57404"/>
                    <a:pt x="79883" y="37084"/>
                  </a:cubicBezTo>
                  <a:lnTo>
                    <a:pt x="81661" y="21717"/>
                  </a:lnTo>
                  <a:cubicBezTo>
                    <a:pt x="56388" y="12192"/>
                    <a:pt x="44450" y="7874"/>
                    <a:pt x="20955" y="0"/>
                  </a:cubicBezTo>
                  <a:close/>
                </a:path>
              </a:pathLst>
            </a:custGeom>
            <a:solidFill>
              <a:srgbClr val="000000"/>
            </a:solidFill>
          </p:spPr>
        </p:sp>
        <p:sp>
          <p:nvSpPr>
            <p:cNvPr name="Freeform 20" id="20"/>
            <p:cNvSpPr/>
            <p:nvPr/>
          </p:nvSpPr>
          <p:spPr>
            <a:xfrm flipH="false" flipV="false" rot="0">
              <a:off x="284988" y="107696"/>
              <a:ext cx="178181" cy="179578"/>
            </a:xfrm>
            <a:custGeom>
              <a:avLst/>
              <a:gdLst/>
              <a:ahLst/>
              <a:cxnLst/>
              <a:rect r="r" b="b" t="t" l="l"/>
              <a:pathLst>
                <a:path h="179578" w="178181">
                  <a:moveTo>
                    <a:pt x="135001" y="0"/>
                  </a:moveTo>
                  <a:cubicBezTo>
                    <a:pt x="132715" y="0"/>
                    <a:pt x="130429" y="127"/>
                    <a:pt x="128016" y="508"/>
                  </a:cubicBezTo>
                  <a:cubicBezTo>
                    <a:pt x="114300" y="2286"/>
                    <a:pt x="96139" y="9525"/>
                    <a:pt x="84328" y="16510"/>
                  </a:cubicBezTo>
                  <a:cubicBezTo>
                    <a:pt x="67437" y="26543"/>
                    <a:pt x="59944" y="33782"/>
                    <a:pt x="46609" y="47244"/>
                  </a:cubicBezTo>
                  <a:cubicBezTo>
                    <a:pt x="38100" y="57277"/>
                    <a:pt x="30480" y="73406"/>
                    <a:pt x="25654" y="85344"/>
                  </a:cubicBezTo>
                  <a:cubicBezTo>
                    <a:pt x="18415" y="100965"/>
                    <a:pt x="15113" y="105410"/>
                    <a:pt x="6985" y="117221"/>
                  </a:cubicBezTo>
                  <a:lnTo>
                    <a:pt x="2413" y="122682"/>
                  </a:lnTo>
                  <a:lnTo>
                    <a:pt x="0" y="125476"/>
                  </a:lnTo>
                  <a:cubicBezTo>
                    <a:pt x="5334" y="132969"/>
                    <a:pt x="27686" y="164719"/>
                    <a:pt x="38608" y="179578"/>
                  </a:cubicBezTo>
                  <a:lnTo>
                    <a:pt x="53213" y="173228"/>
                  </a:lnTo>
                  <a:cubicBezTo>
                    <a:pt x="79502" y="160655"/>
                    <a:pt x="97409" y="147701"/>
                    <a:pt x="114427" y="133477"/>
                  </a:cubicBezTo>
                  <a:lnTo>
                    <a:pt x="140462" y="109220"/>
                  </a:lnTo>
                  <a:cubicBezTo>
                    <a:pt x="153797" y="93853"/>
                    <a:pt x="165989" y="77597"/>
                    <a:pt x="172847" y="58039"/>
                  </a:cubicBezTo>
                  <a:cubicBezTo>
                    <a:pt x="176911" y="46355"/>
                    <a:pt x="178181" y="34417"/>
                    <a:pt x="171958" y="23241"/>
                  </a:cubicBezTo>
                  <a:cubicBezTo>
                    <a:pt x="163576" y="8128"/>
                    <a:pt x="151384" y="127"/>
                    <a:pt x="135128" y="127"/>
                  </a:cubicBezTo>
                  <a:close/>
                </a:path>
              </a:pathLst>
            </a:custGeom>
            <a:solidFill>
              <a:srgbClr val="000000"/>
            </a:solidFill>
          </p:spPr>
        </p:sp>
        <p:sp>
          <p:nvSpPr>
            <p:cNvPr name="Freeform 21" id="21"/>
            <p:cNvSpPr/>
            <p:nvPr/>
          </p:nvSpPr>
          <p:spPr>
            <a:xfrm flipH="false" flipV="false" rot="0">
              <a:off x="205359" y="246888"/>
              <a:ext cx="97282" cy="90170"/>
            </a:xfrm>
            <a:custGeom>
              <a:avLst/>
              <a:gdLst/>
              <a:ahLst/>
              <a:cxnLst/>
              <a:rect r="r" b="b" t="t" l="l"/>
              <a:pathLst>
                <a:path h="90170" w="97282">
                  <a:moveTo>
                    <a:pt x="97028" y="52578"/>
                  </a:moveTo>
                  <a:cubicBezTo>
                    <a:pt x="83058" y="32131"/>
                    <a:pt x="75692" y="21717"/>
                    <a:pt x="59817" y="0"/>
                  </a:cubicBezTo>
                  <a:lnTo>
                    <a:pt x="45466" y="5842"/>
                  </a:lnTo>
                  <a:cubicBezTo>
                    <a:pt x="26924" y="14986"/>
                    <a:pt x="17018" y="22860"/>
                    <a:pt x="9652" y="33401"/>
                  </a:cubicBezTo>
                  <a:lnTo>
                    <a:pt x="1778" y="47752"/>
                  </a:lnTo>
                  <a:cubicBezTo>
                    <a:pt x="0" y="73279"/>
                    <a:pt x="11176" y="86868"/>
                    <a:pt x="28194" y="88773"/>
                  </a:cubicBezTo>
                  <a:cubicBezTo>
                    <a:pt x="40259" y="90170"/>
                    <a:pt x="51181" y="86614"/>
                    <a:pt x="61722" y="81026"/>
                  </a:cubicBezTo>
                  <a:cubicBezTo>
                    <a:pt x="74549" y="74295"/>
                    <a:pt x="86995" y="63119"/>
                    <a:pt x="97282" y="52578"/>
                  </a:cubicBezTo>
                </a:path>
              </a:pathLst>
            </a:custGeom>
            <a:solidFill>
              <a:srgbClr val="000000"/>
            </a:solidFill>
          </p:spPr>
        </p:sp>
      </p:grpSp>
      <p:grpSp>
        <p:nvGrpSpPr>
          <p:cNvPr name="Group 22" id="22"/>
          <p:cNvGrpSpPr>
            <a:grpSpLocks noChangeAspect="true"/>
          </p:cNvGrpSpPr>
          <p:nvPr/>
        </p:nvGrpSpPr>
        <p:grpSpPr>
          <a:xfrm rot="0">
            <a:off x="1291038" y="8328153"/>
            <a:ext cx="524675" cy="417281"/>
            <a:chOff x="0" y="0"/>
            <a:chExt cx="524675" cy="417284"/>
          </a:xfrm>
        </p:grpSpPr>
        <p:sp>
          <p:nvSpPr>
            <p:cNvPr name="Freeform 23" id="23"/>
            <p:cNvSpPr/>
            <p:nvPr/>
          </p:nvSpPr>
          <p:spPr>
            <a:xfrm flipH="false" flipV="false" rot="0">
              <a:off x="89408" y="63500"/>
              <a:ext cx="150368" cy="193929"/>
            </a:xfrm>
            <a:custGeom>
              <a:avLst/>
              <a:gdLst/>
              <a:ahLst/>
              <a:cxnLst/>
              <a:rect r="r" b="b" t="t" l="l"/>
              <a:pathLst>
                <a:path h="193929" w="150368">
                  <a:moveTo>
                    <a:pt x="107061" y="0"/>
                  </a:moveTo>
                  <a:cubicBezTo>
                    <a:pt x="97663" y="0"/>
                    <a:pt x="89154" y="3937"/>
                    <a:pt x="81153" y="9398"/>
                  </a:cubicBezTo>
                  <a:cubicBezTo>
                    <a:pt x="64135" y="21209"/>
                    <a:pt x="51689" y="37338"/>
                    <a:pt x="40513" y="54229"/>
                  </a:cubicBezTo>
                  <a:lnTo>
                    <a:pt x="24130" y="85852"/>
                  </a:lnTo>
                  <a:cubicBezTo>
                    <a:pt x="14986" y="106045"/>
                    <a:pt x="7239" y="126746"/>
                    <a:pt x="2159" y="155448"/>
                  </a:cubicBezTo>
                  <a:lnTo>
                    <a:pt x="0" y="171323"/>
                  </a:lnTo>
                  <a:cubicBezTo>
                    <a:pt x="17272" y="177927"/>
                    <a:pt x="53848" y="190881"/>
                    <a:pt x="62484" y="193929"/>
                  </a:cubicBezTo>
                  <a:lnTo>
                    <a:pt x="64516" y="190881"/>
                  </a:lnTo>
                  <a:lnTo>
                    <a:pt x="68453" y="185039"/>
                  </a:lnTo>
                  <a:cubicBezTo>
                    <a:pt x="77597" y="174117"/>
                    <a:pt x="81026" y="169672"/>
                    <a:pt x="94107" y="158496"/>
                  </a:cubicBezTo>
                  <a:cubicBezTo>
                    <a:pt x="104394" y="150622"/>
                    <a:pt x="117856" y="138938"/>
                    <a:pt x="125222" y="128016"/>
                  </a:cubicBezTo>
                  <a:cubicBezTo>
                    <a:pt x="134620" y="111633"/>
                    <a:pt x="139573" y="102362"/>
                    <a:pt x="144653" y="83439"/>
                  </a:cubicBezTo>
                  <a:cubicBezTo>
                    <a:pt x="148209" y="70231"/>
                    <a:pt x="150368" y="50800"/>
                    <a:pt x="148336" y="37084"/>
                  </a:cubicBezTo>
                  <a:cubicBezTo>
                    <a:pt x="145415" y="17272"/>
                    <a:pt x="133858" y="5461"/>
                    <a:pt x="114808" y="889"/>
                  </a:cubicBezTo>
                  <a:cubicBezTo>
                    <a:pt x="112141" y="254"/>
                    <a:pt x="109474" y="0"/>
                    <a:pt x="106934" y="0"/>
                  </a:cubicBezTo>
                  <a:close/>
                </a:path>
              </a:pathLst>
            </a:custGeom>
            <a:solidFill>
              <a:srgbClr val="000000"/>
            </a:solidFill>
          </p:spPr>
        </p:sp>
        <p:sp>
          <p:nvSpPr>
            <p:cNvPr name="Freeform 24" id="24"/>
            <p:cNvSpPr/>
            <p:nvPr/>
          </p:nvSpPr>
          <p:spPr>
            <a:xfrm flipH="false" flipV="false" rot="0">
              <a:off x="62357" y="258445"/>
              <a:ext cx="81661" cy="94107"/>
            </a:xfrm>
            <a:custGeom>
              <a:avLst/>
              <a:gdLst/>
              <a:ahLst/>
              <a:cxnLst/>
              <a:rect r="r" b="b" t="t" l="l"/>
              <a:pathLst>
                <a:path h="94107" w="81661">
                  <a:moveTo>
                    <a:pt x="20955" y="0"/>
                  </a:moveTo>
                  <a:cubicBezTo>
                    <a:pt x="13462" y="12700"/>
                    <a:pt x="6096" y="27686"/>
                    <a:pt x="3048" y="41783"/>
                  </a:cubicBezTo>
                  <a:cubicBezTo>
                    <a:pt x="508" y="53340"/>
                    <a:pt x="0" y="64897"/>
                    <a:pt x="4572" y="76073"/>
                  </a:cubicBezTo>
                  <a:cubicBezTo>
                    <a:pt x="9144" y="87249"/>
                    <a:pt x="18542" y="94107"/>
                    <a:pt x="32258" y="94107"/>
                  </a:cubicBezTo>
                  <a:cubicBezTo>
                    <a:pt x="37846" y="94107"/>
                    <a:pt x="44196" y="92964"/>
                    <a:pt x="51308" y="90424"/>
                  </a:cubicBezTo>
                  <a:lnTo>
                    <a:pt x="62992" y="78994"/>
                  </a:lnTo>
                  <a:cubicBezTo>
                    <a:pt x="71120" y="68961"/>
                    <a:pt x="76073" y="57404"/>
                    <a:pt x="79883" y="37084"/>
                  </a:cubicBezTo>
                  <a:lnTo>
                    <a:pt x="81661" y="21717"/>
                  </a:lnTo>
                  <a:cubicBezTo>
                    <a:pt x="56388" y="12192"/>
                    <a:pt x="44450" y="7874"/>
                    <a:pt x="20955" y="0"/>
                  </a:cubicBezTo>
                  <a:close/>
                </a:path>
              </a:pathLst>
            </a:custGeom>
            <a:solidFill>
              <a:srgbClr val="000000"/>
            </a:solidFill>
          </p:spPr>
        </p:sp>
        <p:sp>
          <p:nvSpPr>
            <p:cNvPr name="Freeform 25" id="25"/>
            <p:cNvSpPr/>
            <p:nvPr/>
          </p:nvSpPr>
          <p:spPr>
            <a:xfrm flipH="false" flipV="false" rot="0">
              <a:off x="284988" y="107696"/>
              <a:ext cx="178181" cy="179578"/>
            </a:xfrm>
            <a:custGeom>
              <a:avLst/>
              <a:gdLst/>
              <a:ahLst/>
              <a:cxnLst/>
              <a:rect r="r" b="b" t="t" l="l"/>
              <a:pathLst>
                <a:path h="179578" w="178181">
                  <a:moveTo>
                    <a:pt x="135001" y="0"/>
                  </a:moveTo>
                  <a:cubicBezTo>
                    <a:pt x="132715" y="0"/>
                    <a:pt x="130429" y="127"/>
                    <a:pt x="128016" y="508"/>
                  </a:cubicBezTo>
                  <a:cubicBezTo>
                    <a:pt x="114300" y="2286"/>
                    <a:pt x="96139" y="9525"/>
                    <a:pt x="84328" y="16510"/>
                  </a:cubicBezTo>
                  <a:cubicBezTo>
                    <a:pt x="67437" y="26543"/>
                    <a:pt x="59944" y="33782"/>
                    <a:pt x="46609" y="47244"/>
                  </a:cubicBezTo>
                  <a:cubicBezTo>
                    <a:pt x="38100" y="57277"/>
                    <a:pt x="30480" y="73406"/>
                    <a:pt x="25654" y="85344"/>
                  </a:cubicBezTo>
                  <a:cubicBezTo>
                    <a:pt x="18415" y="100965"/>
                    <a:pt x="15113" y="105410"/>
                    <a:pt x="6985" y="117221"/>
                  </a:cubicBezTo>
                  <a:lnTo>
                    <a:pt x="2413" y="122682"/>
                  </a:lnTo>
                  <a:lnTo>
                    <a:pt x="0" y="125476"/>
                  </a:lnTo>
                  <a:cubicBezTo>
                    <a:pt x="5334" y="132969"/>
                    <a:pt x="27686" y="164719"/>
                    <a:pt x="38608" y="179578"/>
                  </a:cubicBezTo>
                  <a:lnTo>
                    <a:pt x="53213" y="173228"/>
                  </a:lnTo>
                  <a:cubicBezTo>
                    <a:pt x="79502" y="160655"/>
                    <a:pt x="97409" y="147701"/>
                    <a:pt x="114427" y="133477"/>
                  </a:cubicBezTo>
                  <a:lnTo>
                    <a:pt x="140462" y="109220"/>
                  </a:lnTo>
                  <a:cubicBezTo>
                    <a:pt x="153797" y="93853"/>
                    <a:pt x="165989" y="77597"/>
                    <a:pt x="172847" y="58039"/>
                  </a:cubicBezTo>
                  <a:cubicBezTo>
                    <a:pt x="176911" y="46355"/>
                    <a:pt x="178181" y="34417"/>
                    <a:pt x="171958" y="23241"/>
                  </a:cubicBezTo>
                  <a:cubicBezTo>
                    <a:pt x="163576" y="8128"/>
                    <a:pt x="151384" y="127"/>
                    <a:pt x="135128" y="127"/>
                  </a:cubicBezTo>
                  <a:close/>
                </a:path>
              </a:pathLst>
            </a:custGeom>
            <a:solidFill>
              <a:srgbClr val="000000"/>
            </a:solidFill>
          </p:spPr>
        </p:sp>
        <p:sp>
          <p:nvSpPr>
            <p:cNvPr name="Freeform 26" id="26"/>
            <p:cNvSpPr/>
            <p:nvPr/>
          </p:nvSpPr>
          <p:spPr>
            <a:xfrm flipH="false" flipV="false" rot="0">
              <a:off x="205359" y="246888"/>
              <a:ext cx="97282" cy="90170"/>
            </a:xfrm>
            <a:custGeom>
              <a:avLst/>
              <a:gdLst/>
              <a:ahLst/>
              <a:cxnLst/>
              <a:rect r="r" b="b" t="t" l="l"/>
              <a:pathLst>
                <a:path h="90170" w="97282">
                  <a:moveTo>
                    <a:pt x="97028" y="52578"/>
                  </a:moveTo>
                  <a:cubicBezTo>
                    <a:pt x="83058" y="32131"/>
                    <a:pt x="75692" y="21717"/>
                    <a:pt x="59817" y="0"/>
                  </a:cubicBezTo>
                  <a:lnTo>
                    <a:pt x="45466" y="5842"/>
                  </a:lnTo>
                  <a:cubicBezTo>
                    <a:pt x="26924" y="14986"/>
                    <a:pt x="17018" y="22860"/>
                    <a:pt x="9652" y="33401"/>
                  </a:cubicBezTo>
                  <a:lnTo>
                    <a:pt x="1778" y="47752"/>
                  </a:lnTo>
                  <a:cubicBezTo>
                    <a:pt x="0" y="73279"/>
                    <a:pt x="11176" y="86868"/>
                    <a:pt x="28194" y="88773"/>
                  </a:cubicBezTo>
                  <a:cubicBezTo>
                    <a:pt x="40259" y="90170"/>
                    <a:pt x="51181" y="86614"/>
                    <a:pt x="61722" y="81026"/>
                  </a:cubicBezTo>
                  <a:cubicBezTo>
                    <a:pt x="74549" y="74295"/>
                    <a:pt x="86995" y="63119"/>
                    <a:pt x="97282" y="52578"/>
                  </a:cubicBezTo>
                </a:path>
              </a:pathLst>
            </a:custGeom>
            <a:solidFill>
              <a:srgbClr val="000000"/>
            </a:solidFill>
          </p:spPr>
        </p:sp>
      </p:grpSp>
      <p:sp>
        <p:nvSpPr>
          <p:cNvPr name="Freeform 27" id="27"/>
          <p:cNvSpPr/>
          <p:nvPr/>
        </p:nvSpPr>
        <p:spPr>
          <a:xfrm flipH="false" flipV="false" rot="0">
            <a:off x="12059193" y="3369164"/>
            <a:ext cx="571719" cy="449037"/>
          </a:xfrm>
          <a:custGeom>
            <a:avLst/>
            <a:gdLst/>
            <a:ahLst/>
            <a:cxnLst/>
            <a:rect r="r" b="b" t="t" l="l"/>
            <a:pathLst>
              <a:path h="449037" w="571719">
                <a:moveTo>
                  <a:pt x="0" y="0"/>
                </a:moveTo>
                <a:lnTo>
                  <a:pt x="571719" y="0"/>
                </a:lnTo>
                <a:lnTo>
                  <a:pt x="571719" y="449037"/>
                </a:lnTo>
                <a:lnTo>
                  <a:pt x="0" y="4490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8" id="28"/>
          <p:cNvSpPr/>
          <p:nvPr/>
        </p:nvSpPr>
        <p:spPr>
          <a:xfrm flipH="false" flipV="false" rot="0">
            <a:off x="12059193" y="4044096"/>
            <a:ext cx="571719" cy="449037"/>
          </a:xfrm>
          <a:custGeom>
            <a:avLst/>
            <a:gdLst/>
            <a:ahLst/>
            <a:cxnLst/>
            <a:rect r="r" b="b" t="t" l="l"/>
            <a:pathLst>
              <a:path h="449037" w="571719">
                <a:moveTo>
                  <a:pt x="0" y="0"/>
                </a:moveTo>
                <a:lnTo>
                  <a:pt x="571719" y="0"/>
                </a:lnTo>
                <a:lnTo>
                  <a:pt x="571719" y="449037"/>
                </a:lnTo>
                <a:lnTo>
                  <a:pt x="0" y="449037"/>
                </a:lnTo>
                <a:lnTo>
                  <a:pt x="0" y="0"/>
                </a:lnTo>
                <a:close/>
              </a:path>
            </a:pathLst>
          </a:custGeom>
          <a:blipFill>
            <a:blip r:embed="rId10">
              <a:extLst>
                <a:ext uri="{96DAC541-7B7A-43D3-8B79-37D633B846F1}">
                  <asvg:svgBlip xmlns:asvg="http://schemas.microsoft.com/office/drawing/2016/SVG/main" r:embed="rId12"/>
                </a:ext>
              </a:extLst>
            </a:blip>
            <a:stretch>
              <a:fillRect l="0" t="0" r="0" b="0"/>
            </a:stretch>
          </a:blipFill>
        </p:spPr>
      </p:sp>
      <p:sp>
        <p:nvSpPr>
          <p:cNvPr name="Freeform 29" id="29"/>
          <p:cNvSpPr/>
          <p:nvPr/>
        </p:nvSpPr>
        <p:spPr>
          <a:xfrm flipH="false" flipV="false" rot="0">
            <a:off x="12059193" y="4721895"/>
            <a:ext cx="571719" cy="449037"/>
          </a:xfrm>
          <a:custGeom>
            <a:avLst/>
            <a:gdLst/>
            <a:ahLst/>
            <a:cxnLst/>
            <a:rect r="r" b="b" t="t" l="l"/>
            <a:pathLst>
              <a:path h="449037" w="571719">
                <a:moveTo>
                  <a:pt x="0" y="0"/>
                </a:moveTo>
                <a:lnTo>
                  <a:pt x="571719" y="0"/>
                </a:lnTo>
                <a:lnTo>
                  <a:pt x="571719" y="449037"/>
                </a:lnTo>
                <a:lnTo>
                  <a:pt x="0" y="449037"/>
                </a:lnTo>
                <a:lnTo>
                  <a:pt x="0" y="0"/>
                </a:lnTo>
                <a:close/>
              </a:path>
            </a:pathLst>
          </a:custGeom>
          <a:blipFill>
            <a:blip r:embed="rId10">
              <a:extLst>
                <a:ext uri="{96DAC541-7B7A-43D3-8B79-37D633B846F1}">
                  <asvg:svgBlip xmlns:asvg="http://schemas.microsoft.com/office/drawing/2016/SVG/main" r:embed="rId13"/>
                </a:ext>
              </a:extLst>
            </a:blip>
            <a:stretch>
              <a:fillRect l="0" t="0" r="0" b="0"/>
            </a:stretch>
          </a:blipFill>
        </p:spPr>
      </p:sp>
      <p:sp>
        <p:nvSpPr>
          <p:cNvPr name="Freeform 30" id="30"/>
          <p:cNvSpPr/>
          <p:nvPr/>
        </p:nvSpPr>
        <p:spPr>
          <a:xfrm flipH="false" flipV="false" rot="0">
            <a:off x="12059193" y="5621369"/>
            <a:ext cx="571719" cy="449037"/>
          </a:xfrm>
          <a:custGeom>
            <a:avLst/>
            <a:gdLst/>
            <a:ahLst/>
            <a:cxnLst/>
            <a:rect r="r" b="b" t="t" l="l"/>
            <a:pathLst>
              <a:path h="449037" w="571719">
                <a:moveTo>
                  <a:pt x="0" y="0"/>
                </a:moveTo>
                <a:lnTo>
                  <a:pt x="571719" y="0"/>
                </a:lnTo>
                <a:lnTo>
                  <a:pt x="571719" y="449037"/>
                </a:lnTo>
                <a:lnTo>
                  <a:pt x="0" y="449037"/>
                </a:lnTo>
                <a:lnTo>
                  <a:pt x="0" y="0"/>
                </a:lnTo>
                <a:close/>
              </a:path>
            </a:pathLst>
          </a:custGeom>
          <a:blipFill>
            <a:blip r:embed="rId10">
              <a:extLst>
                <a:ext uri="{96DAC541-7B7A-43D3-8B79-37D633B846F1}">
                  <asvg:svgBlip xmlns:asvg="http://schemas.microsoft.com/office/drawing/2016/SVG/main" r:embed="rId14"/>
                </a:ext>
              </a:extLst>
            </a:blip>
            <a:stretch>
              <a:fillRect l="0" t="0" r="0" b="0"/>
            </a:stretch>
          </a:blipFill>
        </p:spPr>
      </p:sp>
      <p:sp>
        <p:nvSpPr>
          <p:cNvPr name="Freeform 31" id="31"/>
          <p:cNvSpPr/>
          <p:nvPr/>
        </p:nvSpPr>
        <p:spPr>
          <a:xfrm flipH="false" flipV="false" rot="0">
            <a:off x="12059193" y="6681521"/>
            <a:ext cx="571719" cy="449037"/>
          </a:xfrm>
          <a:custGeom>
            <a:avLst/>
            <a:gdLst/>
            <a:ahLst/>
            <a:cxnLst/>
            <a:rect r="r" b="b" t="t" l="l"/>
            <a:pathLst>
              <a:path h="449037" w="571719">
                <a:moveTo>
                  <a:pt x="0" y="0"/>
                </a:moveTo>
                <a:lnTo>
                  <a:pt x="571719" y="0"/>
                </a:lnTo>
                <a:lnTo>
                  <a:pt x="571719" y="449037"/>
                </a:lnTo>
                <a:lnTo>
                  <a:pt x="0" y="449037"/>
                </a:lnTo>
                <a:lnTo>
                  <a:pt x="0" y="0"/>
                </a:lnTo>
                <a:close/>
              </a:path>
            </a:pathLst>
          </a:custGeom>
          <a:blipFill>
            <a:blip r:embed="rId10">
              <a:extLst>
                <a:ext uri="{96DAC541-7B7A-43D3-8B79-37D633B846F1}">
                  <asvg:svgBlip xmlns:asvg="http://schemas.microsoft.com/office/drawing/2016/SVG/main" r:embed="rId15"/>
                </a:ext>
              </a:extLst>
            </a:blip>
            <a:stretch>
              <a:fillRect l="0" t="0" r="0" b="0"/>
            </a:stretch>
          </a:blipFill>
        </p:spPr>
      </p:sp>
      <p:sp>
        <p:nvSpPr>
          <p:cNvPr name="TextBox 32" id="32"/>
          <p:cNvSpPr txBox="true"/>
          <p:nvPr/>
        </p:nvSpPr>
        <p:spPr>
          <a:xfrm rot="0">
            <a:off x="3630928" y="191214"/>
            <a:ext cx="9829283" cy="1362313"/>
          </a:xfrm>
          <a:prstGeom prst="rect">
            <a:avLst/>
          </a:prstGeom>
        </p:spPr>
        <p:txBody>
          <a:bodyPr anchor="t" rtlCol="false" tIns="0" lIns="0" bIns="0" rIns="0">
            <a:spAutoFit/>
          </a:bodyPr>
          <a:lstStyle/>
          <a:p>
            <a:pPr algn="ctr">
              <a:lnSpc>
                <a:spcPts val="5360"/>
              </a:lnSpc>
            </a:pPr>
            <a:r>
              <a:rPr lang="en-US" sz="3837">
                <a:solidFill>
                  <a:srgbClr val="FE8C41"/>
                </a:solidFill>
                <a:latin typeface="Alfa Slab One"/>
              </a:rPr>
              <a:t>Maison de Santé Pluriprofessionnelle en Mouvement </a:t>
            </a:r>
          </a:p>
        </p:txBody>
      </p:sp>
      <p:sp>
        <p:nvSpPr>
          <p:cNvPr name="TextBox 33" id="33"/>
          <p:cNvSpPr txBox="true"/>
          <p:nvPr/>
        </p:nvSpPr>
        <p:spPr>
          <a:xfrm rot="0">
            <a:off x="1002449" y="3991623"/>
            <a:ext cx="5911453" cy="1188044"/>
          </a:xfrm>
          <a:prstGeom prst="rect">
            <a:avLst/>
          </a:prstGeom>
        </p:spPr>
        <p:txBody>
          <a:bodyPr anchor="t" rtlCol="false" tIns="0" lIns="0" bIns="0" rIns="0">
            <a:spAutoFit/>
          </a:bodyPr>
          <a:lstStyle/>
          <a:p>
            <a:pPr algn="just">
              <a:lnSpc>
                <a:spcPts val="3075"/>
              </a:lnSpc>
            </a:pPr>
            <a:r>
              <a:rPr lang="en-US" sz="2199">
                <a:solidFill>
                  <a:srgbClr val="000000"/>
                </a:solidFill>
                <a:latin typeface="Carlito"/>
              </a:rPr>
              <a:t>Créer des partenariats médico-sociaux entre des MSP et des Maisons Sport Santé ou associations et clubs sportifs. </a:t>
            </a:r>
          </a:p>
        </p:txBody>
      </p:sp>
      <p:sp>
        <p:nvSpPr>
          <p:cNvPr name="TextBox 34" id="34"/>
          <p:cNvSpPr txBox="true"/>
          <p:nvPr/>
        </p:nvSpPr>
        <p:spPr>
          <a:xfrm rot="0">
            <a:off x="1077277" y="2144077"/>
            <a:ext cx="5817537" cy="1188044"/>
          </a:xfrm>
          <a:prstGeom prst="rect">
            <a:avLst/>
          </a:prstGeom>
        </p:spPr>
        <p:txBody>
          <a:bodyPr anchor="t" rtlCol="false" tIns="0" lIns="0" bIns="0" rIns="0">
            <a:spAutoFit/>
          </a:bodyPr>
          <a:lstStyle/>
          <a:p>
            <a:pPr algn="l">
              <a:lnSpc>
                <a:spcPts val="3075"/>
              </a:lnSpc>
            </a:pPr>
            <a:r>
              <a:rPr lang="en-US" sz="2199">
                <a:solidFill>
                  <a:srgbClr val="000000"/>
                </a:solidFill>
                <a:latin typeface="Carlito"/>
              </a:rPr>
              <a:t>MSP en mouvement est un dispositif lancé fin 2022 par la FEMAS HDF, avec le soutien de l'Agence Régionale de Santé. </a:t>
            </a:r>
          </a:p>
        </p:txBody>
      </p:sp>
      <p:sp>
        <p:nvSpPr>
          <p:cNvPr name="TextBox 35" id="35"/>
          <p:cNvSpPr txBox="true"/>
          <p:nvPr/>
        </p:nvSpPr>
        <p:spPr>
          <a:xfrm rot="0">
            <a:off x="1378544" y="6044251"/>
            <a:ext cx="12194507" cy="2643001"/>
          </a:xfrm>
          <a:prstGeom prst="rect">
            <a:avLst/>
          </a:prstGeom>
        </p:spPr>
        <p:txBody>
          <a:bodyPr anchor="t" rtlCol="false" tIns="0" lIns="0" bIns="0" rIns="0">
            <a:spAutoFit/>
          </a:bodyPr>
          <a:lstStyle/>
          <a:p>
            <a:pPr>
              <a:lnSpc>
                <a:spcPts val="3484"/>
              </a:lnSpc>
            </a:pPr>
            <a:r>
              <a:rPr lang="en-US" sz="2199">
                <a:solidFill>
                  <a:srgbClr val="000000"/>
                </a:solidFill>
                <a:latin typeface="Carlito"/>
              </a:rPr>
              <a:t>Contacter Arline ou François</a:t>
            </a:r>
          </a:p>
          <a:p>
            <a:pPr>
              <a:lnSpc>
                <a:spcPts val="3484"/>
              </a:lnSpc>
            </a:pPr>
          </a:p>
          <a:p>
            <a:pPr>
              <a:lnSpc>
                <a:spcPts val="3484"/>
              </a:lnSpc>
            </a:pPr>
            <a:r>
              <a:rPr lang="en-US" sz="2199">
                <a:solidFill>
                  <a:srgbClr val="000000"/>
                </a:solidFill>
                <a:latin typeface="Carlito"/>
              </a:rPr>
              <a:t>Echanges, présentation de vos actions, territoires et </a:t>
            </a:r>
            <a:r>
              <a:rPr lang="en-US" sz="2199">
                <a:solidFill>
                  <a:srgbClr val="000000"/>
                </a:solidFill>
                <a:latin typeface="Carlito"/>
              </a:rPr>
              <a:t>possibilité d'interventions</a:t>
            </a:r>
          </a:p>
          <a:p>
            <a:pPr>
              <a:lnSpc>
                <a:spcPts val="2635"/>
              </a:lnSpc>
            </a:pPr>
          </a:p>
          <a:p>
            <a:pPr>
              <a:lnSpc>
                <a:spcPts val="2635"/>
              </a:lnSpc>
            </a:pPr>
            <a:r>
              <a:rPr lang="en-US" sz="2199">
                <a:solidFill>
                  <a:srgbClr val="000000"/>
                </a:solidFill>
                <a:latin typeface="Carlito"/>
              </a:rPr>
              <a:t>     </a:t>
            </a:r>
            <a:r>
              <a:rPr lang="en-US" sz="2199">
                <a:solidFill>
                  <a:srgbClr val="000000"/>
                </a:solidFill>
                <a:latin typeface="Carlito"/>
              </a:rPr>
              <a:t>Mise en relation avec une MSP de proximité qui </a:t>
            </a:r>
            <a:r>
              <a:rPr lang="en-US" sz="2199">
                <a:solidFill>
                  <a:srgbClr val="000000"/>
                </a:solidFill>
                <a:latin typeface="Carlito"/>
              </a:rPr>
              <a:t>souhaite développer l'APA</a:t>
            </a:r>
          </a:p>
          <a:p>
            <a:pPr>
              <a:lnSpc>
                <a:spcPts val="2322"/>
              </a:lnSpc>
            </a:pPr>
          </a:p>
          <a:p>
            <a:pPr>
              <a:lnSpc>
                <a:spcPts val="2322"/>
              </a:lnSpc>
            </a:pPr>
            <a:r>
              <a:rPr lang="en-US" sz="2199">
                <a:solidFill>
                  <a:srgbClr val="000000"/>
                </a:solidFill>
                <a:latin typeface="Carlito"/>
              </a:rPr>
              <a:t>        </a:t>
            </a:r>
            <a:r>
              <a:rPr lang="en-US" sz="2199">
                <a:solidFill>
                  <a:srgbClr val="000000"/>
                </a:solidFill>
                <a:latin typeface="Carlito"/>
              </a:rPr>
              <a:t>Mise en place et suivi du partenariat. Accompagnement </a:t>
            </a:r>
            <a:r>
              <a:rPr lang="en-US" sz="2199">
                <a:solidFill>
                  <a:srgbClr val="000000"/>
                </a:solidFill>
                <a:latin typeface="Carlito"/>
              </a:rPr>
              <a:t>personnalisé selon les besoins des équipes.</a:t>
            </a:r>
          </a:p>
        </p:txBody>
      </p:sp>
      <p:sp>
        <p:nvSpPr>
          <p:cNvPr name="TextBox 36" id="36"/>
          <p:cNvSpPr txBox="true"/>
          <p:nvPr/>
        </p:nvSpPr>
        <p:spPr>
          <a:xfrm rot="0">
            <a:off x="12983337" y="3296603"/>
            <a:ext cx="5304663" cy="4013091"/>
          </a:xfrm>
          <a:prstGeom prst="rect">
            <a:avLst/>
          </a:prstGeom>
        </p:spPr>
        <p:txBody>
          <a:bodyPr anchor="t" rtlCol="false" tIns="0" lIns="0" bIns="0" rIns="0">
            <a:spAutoFit/>
          </a:bodyPr>
          <a:lstStyle/>
          <a:p>
            <a:pPr algn="l">
              <a:lnSpc>
                <a:spcPts val="4881"/>
              </a:lnSpc>
            </a:pPr>
            <a:r>
              <a:rPr lang="en-US" sz="2199">
                <a:solidFill>
                  <a:srgbClr val="000000"/>
                </a:solidFill>
                <a:latin typeface="Carlito"/>
              </a:rPr>
              <a:t>Promouvoir l'APA</a:t>
            </a:r>
          </a:p>
          <a:p>
            <a:pPr algn="l">
              <a:lnSpc>
                <a:spcPts val="4881"/>
              </a:lnSpc>
            </a:pPr>
            <a:r>
              <a:rPr lang="en-US" sz="2199">
                <a:solidFill>
                  <a:srgbClr val="000000"/>
                </a:solidFill>
                <a:latin typeface="Carlito"/>
              </a:rPr>
              <a:t>Faciliter l'orientation des patients Assurer une prise en charge et un suivi</a:t>
            </a:r>
          </a:p>
          <a:p>
            <a:pPr algn="l">
              <a:lnSpc>
                <a:spcPts val="1256"/>
              </a:lnSpc>
            </a:pPr>
            <a:r>
              <a:rPr lang="en-US" sz="2199">
                <a:solidFill>
                  <a:srgbClr val="000000"/>
                </a:solidFill>
                <a:latin typeface="Carlito"/>
              </a:rPr>
              <a:t>de qualité </a:t>
            </a:r>
          </a:p>
          <a:p>
            <a:pPr algn="l">
              <a:lnSpc>
                <a:spcPts val="5499"/>
              </a:lnSpc>
            </a:pPr>
            <a:r>
              <a:rPr lang="en-US" sz="2199">
                <a:solidFill>
                  <a:srgbClr val="000000"/>
                </a:solidFill>
                <a:latin typeface="Carlito"/>
              </a:rPr>
              <a:t>Permettre aux populations de se (re)</a:t>
            </a:r>
          </a:p>
          <a:p>
            <a:pPr algn="l">
              <a:lnSpc>
                <a:spcPts val="1099"/>
              </a:lnSpc>
            </a:pPr>
            <a:r>
              <a:rPr lang="en-US" sz="2199">
                <a:solidFill>
                  <a:srgbClr val="000000"/>
                </a:solidFill>
                <a:latin typeface="Carlito"/>
              </a:rPr>
              <a:t>mettre à pratique une activité physique</a:t>
            </a:r>
          </a:p>
          <a:p>
            <a:pPr algn="l">
              <a:lnSpc>
                <a:spcPts val="1099"/>
              </a:lnSpc>
            </a:pPr>
          </a:p>
          <a:p>
            <a:pPr algn="l">
              <a:lnSpc>
                <a:spcPts val="5499"/>
              </a:lnSpc>
            </a:pPr>
            <a:r>
              <a:rPr lang="en-US" sz="2199">
                <a:solidFill>
                  <a:srgbClr val="000000"/>
                </a:solidFill>
                <a:latin typeface="Carlito"/>
              </a:rPr>
              <a:t>Pour la MSP : Valorisation auprès des</a:t>
            </a:r>
          </a:p>
          <a:p>
            <a:pPr algn="l">
              <a:lnSpc>
                <a:spcPts val="1099"/>
              </a:lnSpc>
            </a:pPr>
            <a:r>
              <a:rPr lang="en-US" sz="2199">
                <a:solidFill>
                  <a:srgbClr val="000000"/>
                </a:solidFill>
                <a:latin typeface="Carlito"/>
              </a:rPr>
              <a:t>institutions</a:t>
            </a:r>
          </a:p>
        </p:txBody>
      </p:sp>
      <p:sp>
        <p:nvSpPr>
          <p:cNvPr name="TextBox 37" id="37"/>
          <p:cNvSpPr txBox="true"/>
          <p:nvPr/>
        </p:nvSpPr>
        <p:spPr>
          <a:xfrm rot="0">
            <a:off x="1077277" y="1747190"/>
            <a:ext cx="1766907" cy="385143"/>
          </a:xfrm>
          <a:prstGeom prst="rect">
            <a:avLst/>
          </a:prstGeom>
        </p:spPr>
        <p:txBody>
          <a:bodyPr anchor="t" rtlCol="false" tIns="0" lIns="0" bIns="0" rIns="0">
            <a:spAutoFit/>
          </a:bodyPr>
          <a:lstStyle/>
          <a:p>
            <a:pPr algn="l">
              <a:lnSpc>
                <a:spcPts val="3079"/>
              </a:lnSpc>
            </a:pPr>
            <a:r>
              <a:rPr lang="en-US" sz="2199">
                <a:solidFill>
                  <a:srgbClr val="FE8C41"/>
                </a:solidFill>
                <a:latin typeface="Alfa Slab One"/>
              </a:rPr>
              <a:t>C'est quoi ? </a:t>
            </a:r>
          </a:p>
        </p:txBody>
      </p:sp>
      <p:sp>
        <p:nvSpPr>
          <p:cNvPr name="TextBox 38" id="38"/>
          <p:cNvSpPr txBox="true"/>
          <p:nvPr/>
        </p:nvSpPr>
        <p:spPr>
          <a:xfrm rot="0">
            <a:off x="1002449" y="3718360"/>
            <a:ext cx="2210867" cy="385143"/>
          </a:xfrm>
          <a:prstGeom prst="rect">
            <a:avLst/>
          </a:prstGeom>
        </p:spPr>
        <p:txBody>
          <a:bodyPr anchor="t" rtlCol="false" tIns="0" lIns="0" bIns="0" rIns="0">
            <a:spAutoFit/>
          </a:bodyPr>
          <a:lstStyle/>
          <a:p>
            <a:pPr algn="l">
              <a:lnSpc>
                <a:spcPts val="3079"/>
              </a:lnSpc>
            </a:pPr>
            <a:r>
              <a:rPr lang="en-US" sz="2199">
                <a:solidFill>
                  <a:srgbClr val="FE8C41"/>
                </a:solidFill>
                <a:latin typeface="Alfa Slab One"/>
              </a:rPr>
              <a:t>Quel objectif ? </a:t>
            </a:r>
          </a:p>
        </p:txBody>
      </p:sp>
      <p:sp>
        <p:nvSpPr>
          <p:cNvPr name="TextBox 39" id="39"/>
          <p:cNvSpPr txBox="true"/>
          <p:nvPr/>
        </p:nvSpPr>
        <p:spPr>
          <a:xfrm rot="0">
            <a:off x="986771" y="5621007"/>
            <a:ext cx="3034036" cy="385143"/>
          </a:xfrm>
          <a:prstGeom prst="rect">
            <a:avLst/>
          </a:prstGeom>
        </p:spPr>
        <p:txBody>
          <a:bodyPr anchor="t" rtlCol="false" tIns="0" lIns="0" bIns="0" rIns="0">
            <a:spAutoFit/>
          </a:bodyPr>
          <a:lstStyle/>
          <a:p>
            <a:pPr algn="l">
              <a:lnSpc>
                <a:spcPts val="3079"/>
              </a:lnSpc>
            </a:pPr>
            <a:r>
              <a:rPr lang="en-US" sz="2199">
                <a:solidFill>
                  <a:srgbClr val="FE8C41"/>
                </a:solidFill>
                <a:latin typeface="Alfa Slab One"/>
              </a:rPr>
              <a:t>Comment procéder?</a:t>
            </a:r>
          </a:p>
        </p:txBody>
      </p:sp>
      <p:sp>
        <p:nvSpPr>
          <p:cNvPr name="TextBox 40" id="40"/>
          <p:cNvSpPr txBox="true"/>
          <p:nvPr/>
        </p:nvSpPr>
        <p:spPr>
          <a:xfrm rot="0">
            <a:off x="463239" y="9053541"/>
            <a:ext cx="1500626" cy="397212"/>
          </a:xfrm>
          <a:prstGeom prst="rect">
            <a:avLst/>
          </a:prstGeom>
        </p:spPr>
        <p:txBody>
          <a:bodyPr anchor="t" rtlCol="false" tIns="0" lIns="0" bIns="0" rIns="0">
            <a:spAutoFit/>
          </a:bodyPr>
          <a:lstStyle/>
          <a:p>
            <a:pPr algn="l">
              <a:lnSpc>
                <a:spcPts val="3186"/>
              </a:lnSpc>
            </a:pPr>
            <a:r>
              <a:rPr lang="en-US" sz="2276">
                <a:solidFill>
                  <a:srgbClr val="FE8C41"/>
                </a:solidFill>
                <a:latin typeface="Alfa Slab One"/>
              </a:rPr>
              <a:t>Contacts :</a:t>
            </a:r>
          </a:p>
        </p:txBody>
      </p:sp>
      <p:sp>
        <p:nvSpPr>
          <p:cNvPr name="TextBox 41" id="41"/>
          <p:cNvSpPr txBox="true"/>
          <p:nvPr/>
        </p:nvSpPr>
        <p:spPr>
          <a:xfrm rot="0">
            <a:off x="2584056" y="9163831"/>
            <a:ext cx="3332216" cy="821617"/>
          </a:xfrm>
          <a:prstGeom prst="rect">
            <a:avLst/>
          </a:prstGeom>
        </p:spPr>
        <p:txBody>
          <a:bodyPr anchor="t" rtlCol="false" tIns="0" lIns="0" bIns="0" rIns="0">
            <a:spAutoFit/>
          </a:bodyPr>
          <a:lstStyle/>
          <a:p>
            <a:pPr algn="l">
              <a:lnSpc>
                <a:spcPts val="3150"/>
              </a:lnSpc>
            </a:pPr>
            <a:r>
              <a:rPr lang="en-US" sz="2299">
                <a:solidFill>
                  <a:srgbClr val="000000"/>
                </a:solidFill>
                <a:latin typeface="Carlito"/>
              </a:rPr>
              <a:t>Mme Arline D'haudt arline.dhaudt@femas-hdf.fr</a:t>
            </a:r>
          </a:p>
        </p:txBody>
      </p:sp>
      <p:sp>
        <p:nvSpPr>
          <p:cNvPr name="TextBox 42" id="42"/>
          <p:cNvSpPr txBox="true"/>
          <p:nvPr/>
        </p:nvSpPr>
        <p:spPr>
          <a:xfrm rot="0">
            <a:off x="8148828" y="9210332"/>
            <a:ext cx="3879447" cy="821617"/>
          </a:xfrm>
          <a:prstGeom prst="rect">
            <a:avLst/>
          </a:prstGeom>
        </p:spPr>
        <p:txBody>
          <a:bodyPr anchor="t" rtlCol="false" tIns="0" lIns="0" bIns="0" rIns="0">
            <a:spAutoFit/>
          </a:bodyPr>
          <a:lstStyle/>
          <a:p>
            <a:pPr algn="l">
              <a:lnSpc>
                <a:spcPts val="3150"/>
              </a:lnSpc>
            </a:pPr>
            <a:r>
              <a:rPr lang="en-US" sz="2299">
                <a:solidFill>
                  <a:srgbClr val="000000"/>
                </a:solidFill>
                <a:latin typeface="Carlito"/>
              </a:rPr>
              <a:t>M François Hazebrouck francois.hazebrouck@gmail.com</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155627" y="69269"/>
            <a:ext cx="12312848" cy="2330450"/>
          </a:xfrm>
          <a:prstGeom prst="rect">
            <a:avLst/>
          </a:prstGeom>
        </p:spPr>
        <p:txBody>
          <a:bodyPr anchor="t" rtlCol="false" tIns="0" lIns="0" bIns="0" rIns="0">
            <a:spAutoFit/>
          </a:bodyPr>
          <a:lstStyle/>
          <a:p>
            <a:pPr algn="ctr">
              <a:lnSpc>
                <a:spcPts val="9100"/>
              </a:lnSpc>
            </a:pPr>
            <a:r>
              <a:rPr lang="en-US" sz="6500">
                <a:solidFill>
                  <a:srgbClr val="004199"/>
                </a:solidFill>
                <a:latin typeface="Poppins Bold"/>
              </a:rPr>
              <a:t>Etape de l’accompagnement</a:t>
            </a:r>
          </a:p>
          <a:p>
            <a:pPr algn="ctr">
              <a:lnSpc>
                <a:spcPts val="9100"/>
              </a:lnSpc>
              <a:spcBef>
                <a:spcPct val="0"/>
              </a:spcBef>
            </a:pPr>
            <a:r>
              <a:rPr lang="en-US" sz="6500">
                <a:solidFill>
                  <a:srgbClr val="004199"/>
                </a:solidFill>
                <a:latin typeface="Poppins Bold"/>
              </a:rPr>
              <a:t> “MSP en Mouvement” </a:t>
            </a:r>
          </a:p>
        </p:txBody>
      </p:sp>
      <p:sp>
        <p:nvSpPr>
          <p:cNvPr name="Freeform 7" id="7"/>
          <p:cNvSpPr/>
          <p:nvPr/>
        </p:nvSpPr>
        <p:spPr>
          <a:xfrm flipH="false" flipV="false" rot="2332717">
            <a:off x="1241754" y="2724384"/>
            <a:ext cx="641648" cy="905324"/>
          </a:xfrm>
          <a:custGeom>
            <a:avLst/>
            <a:gdLst/>
            <a:ahLst/>
            <a:cxnLst/>
            <a:rect r="r" b="b" t="t" l="l"/>
            <a:pathLst>
              <a:path h="905324" w="641648">
                <a:moveTo>
                  <a:pt x="0" y="0"/>
                </a:moveTo>
                <a:lnTo>
                  <a:pt x="641648" y="0"/>
                </a:lnTo>
                <a:lnTo>
                  <a:pt x="641648" y="905324"/>
                </a:lnTo>
                <a:lnTo>
                  <a:pt x="0" y="905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2350724" y="2816179"/>
            <a:ext cx="16230600" cy="6168787"/>
          </a:xfrm>
          <a:prstGeom prst="rect">
            <a:avLst/>
          </a:prstGeom>
        </p:spPr>
        <p:txBody>
          <a:bodyPr anchor="t" rtlCol="false" tIns="0" lIns="0" bIns="0" rIns="0">
            <a:spAutoFit/>
          </a:bodyPr>
          <a:lstStyle/>
          <a:p>
            <a:pPr>
              <a:lnSpc>
                <a:spcPts val="4913"/>
              </a:lnSpc>
            </a:pPr>
            <a:r>
              <a:rPr lang="en-US" sz="3509">
                <a:solidFill>
                  <a:srgbClr val="004199"/>
                </a:solidFill>
                <a:latin typeface="Proxima Nova"/>
              </a:rPr>
              <a:t>Prendre contact avec les référents </a:t>
            </a:r>
          </a:p>
          <a:p>
            <a:pPr>
              <a:lnSpc>
                <a:spcPts val="4913"/>
              </a:lnSpc>
            </a:pPr>
          </a:p>
          <a:p>
            <a:pPr>
              <a:lnSpc>
                <a:spcPts val="4913"/>
              </a:lnSpc>
            </a:pPr>
            <a:r>
              <a:rPr lang="en-US" sz="3509">
                <a:solidFill>
                  <a:srgbClr val="004199"/>
                </a:solidFill>
                <a:latin typeface="Proxima Nova"/>
              </a:rPr>
              <a:t>Première rencontre</a:t>
            </a:r>
          </a:p>
          <a:p>
            <a:pPr>
              <a:lnSpc>
                <a:spcPts val="4913"/>
              </a:lnSpc>
            </a:pPr>
          </a:p>
          <a:p>
            <a:pPr>
              <a:lnSpc>
                <a:spcPts val="4913"/>
              </a:lnSpc>
            </a:pPr>
            <a:r>
              <a:rPr lang="en-US" sz="3509">
                <a:solidFill>
                  <a:srgbClr val="004199"/>
                </a:solidFill>
                <a:latin typeface="Proxima Nova"/>
              </a:rPr>
              <a:t>Mise en relation avec les professionnels du sport santé de proximité </a:t>
            </a:r>
          </a:p>
          <a:p>
            <a:pPr>
              <a:lnSpc>
                <a:spcPts val="4913"/>
              </a:lnSpc>
            </a:pPr>
          </a:p>
          <a:p>
            <a:pPr>
              <a:lnSpc>
                <a:spcPts val="4913"/>
              </a:lnSpc>
            </a:pPr>
            <a:r>
              <a:rPr lang="en-US" sz="3509">
                <a:solidFill>
                  <a:srgbClr val="004199"/>
                </a:solidFill>
                <a:latin typeface="Proxima Nova"/>
              </a:rPr>
              <a:t>Mise en place et suivi du partenariat. Accompagnement personnalisé selon les besoins des équipes. </a:t>
            </a:r>
          </a:p>
          <a:p>
            <a:pPr>
              <a:lnSpc>
                <a:spcPts val="4913"/>
              </a:lnSpc>
            </a:pPr>
          </a:p>
          <a:p>
            <a:pPr>
              <a:lnSpc>
                <a:spcPts val="4913"/>
              </a:lnSpc>
              <a:spcBef>
                <a:spcPct val="0"/>
              </a:spcBef>
            </a:pPr>
          </a:p>
        </p:txBody>
      </p:sp>
      <p:sp>
        <p:nvSpPr>
          <p:cNvPr name="Freeform 9" id="9"/>
          <p:cNvSpPr/>
          <p:nvPr/>
        </p:nvSpPr>
        <p:spPr>
          <a:xfrm flipH="false" flipV="false" rot="2332717">
            <a:off x="1241754" y="3831904"/>
            <a:ext cx="641648" cy="905324"/>
          </a:xfrm>
          <a:custGeom>
            <a:avLst/>
            <a:gdLst/>
            <a:ahLst/>
            <a:cxnLst/>
            <a:rect r="r" b="b" t="t" l="l"/>
            <a:pathLst>
              <a:path h="905324" w="641648">
                <a:moveTo>
                  <a:pt x="0" y="0"/>
                </a:moveTo>
                <a:lnTo>
                  <a:pt x="641648" y="0"/>
                </a:lnTo>
                <a:lnTo>
                  <a:pt x="641648" y="905324"/>
                </a:lnTo>
                <a:lnTo>
                  <a:pt x="0" y="905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2332717">
            <a:off x="1241754" y="5329948"/>
            <a:ext cx="641648" cy="905324"/>
          </a:xfrm>
          <a:custGeom>
            <a:avLst/>
            <a:gdLst/>
            <a:ahLst/>
            <a:cxnLst/>
            <a:rect r="r" b="b" t="t" l="l"/>
            <a:pathLst>
              <a:path h="905324" w="641648">
                <a:moveTo>
                  <a:pt x="0" y="0"/>
                </a:moveTo>
                <a:lnTo>
                  <a:pt x="641648" y="0"/>
                </a:lnTo>
                <a:lnTo>
                  <a:pt x="641648" y="905324"/>
                </a:lnTo>
                <a:lnTo>
                  <a:pt x="0" y="905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2332717">
            <a:off x="1241754" y="6827993"/>
            <a:ext cx="641648" cy="905324"/>
          </a:xfrm>
          <a:custGeom>
            <a:avLst/>
            <a:gdLst/>
            <a:ahLst/>
            <a:cxnLst/>
            <a:rect r="r" b="b" t="t" l="l"/>
            <a:pathLst>
              <a:path h="905324" w="641648">
                <a:moveTo>
                  <a:pt x="0" y="0"/>
                </a:moveTo>
                <a:lnTo>
                  <a:pt x="641648" y="0"/>
                </a:lnTo>
                <a:lnTo>
                  <a:pt x="641648" y="905324"/>
                </a:lnTo>
                <a:lnTo>
                  <a:pt x="0" y="90532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806431" y="0"/>
            <a:ext cx="4481569" cy="3745297"/>
          </a:xfrm>
          <a:custGeom>
            <a:avLst/>
            <a:gdLst/>
            <a:ahLst/>
            <a:cxnLst/>
            <a:rect r="r" b="b" t="t" l="l"/>
            <a:pathLst>
              <a:path h="3745297" w="4481569">
                <a:moveTo>
                  <a:pt x="0" y="0"/>
                </a:moveTo>
                <a:lnTo>
                  <a:pt x="4481569" y="0"/>
                </a:lnTo>
                <a:lnTo>
                  <a:pt x="4481569" y="3745297"/>
                </a:lnTo>
                <a:lnTo>
                  <a:pt x="0" y="3745297"/>
                </a:lnTo>
                <a:lnTo>
                  <a:pt x="0" y="0"/>
                </a:lnTo>
                <a:close/>
              </a:path>
            </a:pathLst>
          </a:custGeom>
          <a:blipFill>
            <a:blip r:embed="rId5"/>
            <a:stretch>
              <a:fillRect l="-130354" t="-272536" r="-13347" b="-64611"/>
            </a:stretch>
          </a:blipFill>
        </p:spPr>
      </p:sp>
      <p:sp>
        <p:nvSpPr>
          <p:cNvPr name="Freeform 13" id="13"/>
          <p:cNvSpPr/>
          <p:nvPr/>
        </p:nvSpPr>
        <p:spPr>
          <a:xfrm flipH="false" flipV="false" rot="0">
            <a:off x="9525" y="7834415"/>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6"/>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grpSp>
        <p:nvGrpSpPr>
          <p:cNvPr name="Group 3" id="3"/>
          <p:cNvGrpSpPr>
            <a:grpSpLocks noChangeAspect="true"/>
          </p:cNvGrpSpPr>
          <p:nvPr/>
        </p:nvGrpSpPr>
        <p:grpSpPr>
          <a:xfrm rot="0">
            <a:off x="-22668767" y="-10908087"/>
            <a:ext cx="24261137" cy="20274982"/>
            <a:chOff x="0" y="0"/>
            <a:chExt cx="24261140" cy="20274978"/>
          </a:xfrm>
        </p:grpSpPr>
        <p:sp>
          <p:nvSpPr>
            <p:cNvPr name="Freeform 4" id="4"/>
            <p:cNvSpPr/>
            <p:nvPr/>
          </p:nvSpPr>
          <p:spPr>
            <a:xfrm flipH="false" flipV="false" rot="0">
              <a:off x="3798062" y="3896868"/>
              <a:ext cx="14751178" cy="10287000"/>
            </a:xfrm>
            <a:custGeom>
              <a:avLst/>
              <a:gdLst/>
              <a:ahLst/>
              <a:cxnLst/>
              <a:rect r="r" b="b" t="t" l="l"/>
              <a:pathLst>
                <a:path h="10287000" w="14751178">
                  <a:moveTo>
                    <a:pt x="7586726" y="0"/>
                  </a:moveTo>
                  <a:lnTo>
                    <a:pt x="539496" y="6288659"/>
                  </a:lnTo>
                  <a:lnTo>
                    <a:pt x="0" y="6770116"/>
                  </a:lnTo>
                  <a:lnTo>
                    <a:pt x="3138297" y="10287000"/>
                  </a:lnTo>
                  <a:lnTo>
                    <a:pt x="14751178" y="10287000"/>
                  </a:lnTo>
                  <a:lnTo>
                    <a:pt x="14751178" y="0"/>
                  </a:lnTo>
                  <a:close/>
                </a:path>
              </a:pathLst>
            </a:custGeom>
            <a:solidFill>
              <a:srgbClr val="FFFFFF"/>
            </a:solidFill>
          </p:spPr>
        </p:sp>
        <p:sp>
          <p:nvSpPr>
            <p:cNvPr name="Freeform 5" id="5"/>
            <p:cNvSpPr/>
            <p:nvPr/>
          </p:nvSpPr>
          <p:spPr>
            <a:xfrm flipH="false" flipV="false" rot="0">
              <a:off x="261112" y="3896868"/>
              <a:ext cx="5154549" cy="4716399"/>
            </a:xfrm>
            <a:custGeom>
              <a:avLst/>
              <a:gdLst/>
              <a:ahLst/>
              <a:cxnLst/>
              <a:rect r="r" b="b" t="t" l="l"/>
              <a:pathLst>
                <a:path h="4716399" w="5154549">
                  <a:moveTo>
                    <a:pt x="0" y="0"/>
                  </a:moveTo>
                  <a:lnTo>
                    <a:pt x="0" y="4716399"/>
                  </a:lnTo>
                  <a:lnTo>
                    <a:pt x="5154549" y="0"/>
                  </a:lnTo>
                  <a:close/>
                </a:path>
              </a:pathLst>
            </a:custGeom>
            <a:solidFill>
              <a:srgbClr val="FDC830"/>
            </a:solidFill>
          </p:spPr>
        </p:sp>
        <p:sp>
          <p:nvSpPr>
            <p:cNvPr name="Freeform 6" id="6"/>
            <p:cNvSpPr/>
            <p:nvPr/>
          </p:nvSpPr>
          <p:spPr>
            <a:xfrm flipH="false" flipV="false" rot="0">
              <a:off x="261112" y="4154297"/>
              <a:ext cx="7701280" cy="10029571"/>
            </a:xfrm>
            <a:custGeom>
              <a:avLst/>
              <a:gdLst/>
              <a:ahLst/>
              <a:cxnLst/>
              <a:rect r="r" b="b" t="t" l="l"/>
              <a:pathLst>
                <a:path h="10029571" w="7701280">
                  <a:moveTo>
                    <a:pt x="0" y="0"/>
                  </a:moveTo>
                  <a:lnTo>
                    <a:pt x="0" y="10029571"/>
                  </a:lnTo>
                  <a:lnTo>
                    <a:pt x="7701280" y="10029571"/>
                  </a:lnTo>
                  <a:lnTo>
                    <a:pt x="0" y="0"/>
                  </a:lnTo>
                  <a:close/>
                </a:path>
              </a:pathLst>
            </a:custGeom>
            <a:solidFill>
              <a:srgbClr val="FF1616"/>
            </a:solidFill>
          </p:spPr>
        </p:sp>
      </p:grpSp>
      <p:sp>
        <p:nvSpPr>
          <p:cNvPr name="Freeform 7" id="7"/>
          <p:cNvSpPr/>
          <p:nvPr/>
        </p:nvSpPr>
        <p:spPr>
          <a:xfrm flipH="false" flipV="false" rot="0">
            <a:off x="1800538" y="3339124"/>
            <a:ext cx="2067949" cy="1443101"/>
          </a:xfrm>
          <a:custGeom>
            <a:avLst/>
            <a:gdLst/>
            <a:ahLst/>
            <a:cxnLst/>
            <a:rect r="r" b="b" t="t" l="l"/>
            <a:pathLst>
              <a:path h="1443101" w="2067949">
                <a:moveTo>
                  <a:pt x="0" y="0"/>
                </a:moveTo>
                <a:lnTo>
                  <a:pt x="2067949" y="0"/>
                </a:lnTo>
                <a:lnTo>
                  <a:pt x="2067949" y="1443101"/>
                </a:lnTo>
                <a:lnTo>
                  <a:pt x="0" y="1443101"/>
                </a:lnTo>
                <a:lnTo>
                  <a:pt x="0" y="0"/>
                </a:lnTo>
                <a:close/>
              </a:path>
            </a:pathLst>
          </a:custGeom>
          <a:blipFill>
            <a:blip r:embed="rId3"/>
            <a:stretch>
              <a:fillRect l="0" t="0" r="0" b="0"/>
            </a:stretch>
          </a:blipFill>
        </p:spPr>
      </p:sp>
      <p:sp>
        <p:nvSpPr>
          <p:cNvPr name="Freeform 8" id="8"/>
          <p:cNvSpPr/>
          <p:nvPr/>
        </p:nvSpPr>
        <p:spPr>
          <a:xfrm flipH="false" flipV="false" rot="0">
            <a:off x="838524" y="171498"/>
            <a:ext cx="4983906" cy="1815034"/>
          </a:xfrm>
          <a:custGeom>
            <a:avLst/>
            <a:gdLst/>
            <a:ahLst/>
            <a:cxnLst/>
            <a:rect r="r" b="b" t="t" l="l"/>
            <a:pathLst>
              <a:path h="1815034" w="4983906">
                <a:moveTo>
                  <a:pt x="0" y="0"/>
                </a:moveTo>
                <a:lnTo>
                  <a:pt x="4983906" y="0"/>
                </a:lnTo>
                <a:lnTo>
                  <a:pt x="4983906" y="1815035"/>
                </a:lnTo>
                <a:lnTo>
                  <a:pt x="0" y="1815035"/>
                </a:lnTo>
                <a:lnTo>
                  <a:pt x="0" y="0"/>
                </a:lnTo>
                <a:close/>
              </a:path>
            </a:pathLst>
          </a:custGeom>
          <a:blipFill>
            <a:blip r:embed="rId4"/>
            <a:stretch>
              <a:fillRect l="0" t="0" r="0" b="0"/>
            </a:stretch>
          </a:blipFill>
        </p:spPr>
      </p:sp>
      <p:sp>
        <p:nvSpPr>
          <p:cNvPr name="Freeform 9" id="9"/>
          <p:cNvSpPr/>
          <p:nvPr/>
        </p:nvSpPr>
        <p:spPr>
          <a:xfrm flipH="false" flipV="false" rot="0">
            <a:off x="4757166" y="4696822"/>
            <a:ext cx="1173791" cy="1436857"/>
          </a:xfrm>
          <a:custGeom>
            <a:avLst/>
            <a:gdLst/>
            <a:ahLst/>
            <a:cxnLst/>
            <a:rect r="r" b="b" t="t" l="l"/>
            <a:pathLst>
              <a:path h="1436857" w="1173791">
                <a:moveTo>
                  <a:pt x="0" y="0"/>
                </a:moveTo>
                <a:lnTo>
                  <a:pt x="1173791" y="0"/>
                </a:lnTo>
                <a:lnTo>
                  <a:pt x="1173791" y="1436857"/>
                </a:lnTo>
                <a:lnTo>
                  <a:pt x="0" y="14368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4331506" y="4860287"/>
            <a:ext cx="13956494" cy="5426713"/>
          </a:xfrm>
          <a:custGeom>
            <a:avLst/>
            <a:gdLst/>
            <a:ahLst/>
            <a:cxnLst/>
            <a:rect r="r" b="b" t="t" l="l"/>
            <a:pathLst>
              <a:path h="5426713" w="13956494">
                <a:moveTo>
                  <a:pt x="0" y="0"/>
                </a:moveTo>
                <a:lnTo>
                  <a:pt x="13956494" y="0"/>
                </a:lnTo>
                <a:lnTo>
                  <a:pt x="13956494" y="5426713"/>
                </a:lnTo>
                <a:lnTo>
                  <a:pt x="0" y="54267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1" id="11"/>
          <p:cNvGrpSpPr>
            <a:grpSpLocks noChangeAspect="true"/>
          </p:cNvGrpSpPr>
          <p:nvPr/>
        </p:nvGrpSpPr>
        <p:grpSpPr>
          <a:xfrm rot="0">
            <a:off x="5437922" y="5411368"/>
            <a:ext cx="124473" cy="63056"/>
            <a:chOff x="0" y="0"/>
            <a:chExt cx="123368" cy="62497"/>
          </a:xfrm>
        </p:grpSpPr>
        <p:sp>
          <p:nvSpPr>
            <p:cNvPr name="Freeform 12" id="12"/>
            <p:cNvSpPr/>
            <p:nvPr/>
          </p:nvSpPr>
          <p:spPr>
            <a:xfrm flipH="false" flipV="false" rot="0">
              <a:off x="-762" y="0"/>
              <a:ext cx="124079" cy="62484"/>
            </a:xfrm>
            <a:custGeom>
              <a:avLst/>
              <a:gdLst/>
              <a:ahLst/>
              <a:cxnLst/>
              <a:rect r="r" b="b" t="t" l="l"/>
              <a:pathLst>
                <a:path h="62484" w="124079">
                  <a:moveTo>
                    <a:pt x="86614" y="0"/>
                  </a:moveTo>
                  <a:cubicBezTo>
                    <a:pt x="83820" y="0"/>
                    <a:pt x="80899" y="127"/>
                    <a:pt x="62992" y="1016"/>
                  </a:cubicBezTo>
                  <a:lnTo>
                    <a:pt x="49530" y="3683"/>
                  </a:lnTo>
                  <a:cubicBezTo>
                    <a:pt x="32131" y="5969"/>
                    <a:pt x="13843" y="10668"/>
                    <a:pt x="5334" y="18288"/>
                  </a:cubicBezTo>
                  <a:cubicBezTo>
                    <a:pt x="1905" y="21336"/>
                    <a:pt x="0" y="24892"/>
                    <a:pt x="1016" y="35560"/>
                  </a:cubicBezTo>
                  <a:lnTo>
                    <a:pt x="8128" y="52324"/>
                  </a:lnTo>
                  <a:cubicBezTo>
                    <a:pt x="13843" y="58166"/>
                    <a:pt x="24257" y="62484"/>
                    <a:pt x="43307" y="62484"/>
                  </a:cubicBezTo>
                  <a:lnTo>
                    <a:pt x="47498" y="62484"/>
                  </a:lnTo>
                  <a:lnTo>
                    <a:pt x="60071" y="61595"/>
                  </a:lnTo>
                  <a:lnTo>
                    <a:pt x="65913" y="60960"/>
                  </a:lnTo>
                  <a:cubicBezTo>
                    <a:pt x="88519" y="58039"/>
                    <a:pt x="103251" y="51816"/>
                    <a:pt x="112141" y="44323"/>
                  </a:cubicBezTo>
                  <a:cubicBezTo>
                    <a:pt x="119126" y="38354"/>
                    <a:pt x="122555" y="31750"/>
                    <a:pt x="124079" y="18796"/>
                  </a:cubicBezTo>
                  <a:lnTo>
                    <a:pt x="115697" y="6223"/>
                  </a:lnTo>
                  <a:lnTo>
                    <a:pt x="104775" y="889"/>
                  </a:lnTo>
                  <a:lnTo>
                    <a:pt x="86614" y="0"/>
                  </a:lnTo>
                  <a:close/>
                </a:path>
              </a:pathLst>
            </a:custGeom>
            <a:blipFill>
              <a:blip r:embed="rId9"/>
              <a:stretch>
                <a:fillRect l="-2229" t="-3780" r="-2203" b="-4247"/>
              </a:stretch>
            </a:blipFill>
          </p:spPr>
        </p:sp>
      </p:grpSp>
      <p:grpSp>
        <p:nvGrpSpPr>
          <p:cNvPr name="Group 13" id="13"/>
          <p:cNvGrpSpPr>
            <a:grpSpLocks noChangeAspect="true"/>
          </p:cNvGrpSpPr>
          <p:nvPr/>
        </p:nvGrpSpPr>
        <p:grpSpPr>
          <a:xfrm rot="0">
            <a:off x="5172652" y="5411368"/>
            <a:ext cx="124178" cy="63056"/>
            <a:chOff x="0" y="0"/>
            <a:chExt cx="123076" cy="62497"/>
          </a:xfrm>
        </p:grpSpPr>
        <p:sp>
          <p:nvSpPr>
            <p:cNvPr name="Freeform 14" id="14"/>
            <p:cNvSpPr/>
            <p:nvPr/>
          </p:nvSpPr>
          <p:spPr>
            <a:xfrm flipH="false" flipV="false" rot="0">
              <a:off x="-1016" y="0"/>
              <a:ext cx="124079" cy="62357"/>
            </a:xfrm>
            <a:custGeom>
              <a:avLst/>
              <a:gdLst/>
              <a:ahLst/>
              <a:cxnLst/>
              <a:rect r="r" b="b" t="t" l="l"/>
              <a:pathLst>
                <a:path h="62357" w="124079">
                  <a:moveTo>
                    <a:pt x="28448" y="0"/>
                  </a:moveTo>
                  <a:lnTo>
                    <a:pt x="10541" y="4699"/>
                  </a:lnTo>
                  <a:lnTo>
                    <a:pt x="6604" y="8001"/>
                  </a:lnTo>
                  <a:cubicBezTo>
                    <a:pt x="2413" y="12319"/>
                    <a:pt x="0" y="18669"/>
                    <a:pt x="1524" y="31623"/>
                  </a:cubicBezTo>
                  <a:lnTo>
                    <a:pt x="11938" y="44196"/>
                  </a:lnTo>
                  <a:cubicBezTo>
                    <a:pt x="20828" y="51689"/>
                    <a:pt x="35560" y="57912"/>
                    <a:pt x="61214" y="61214"/>
                  </a:cubicBezTo>
                  <a:lnTo>
                    <a:pt x="71882" y="62230"/>
                  </a:lnTo>
                  <a:lnTo>
                    <a:pt x="80772" y="62357"/>
                  </a:lnTo>
                  <a:cubicBezTo>
                    <a:pt x="99949" y="62357"/>
                    <a:pt x="110236" y="58039"/>
                    <a:pt x="115951" y="52197"/>
                  </a:cubicBezTo>
                  <a:cubicBezTo>
                    <a:pt x="122936" y="44958"/>
                    <a:pt x="122936" y="35433"/>
                    <a:pt x="124079" y="24765"/>
                  </a:cubicBezTo>
                  <a:lnTo>
                    <a:pt x="118745" y="18161"/>
                  </a:lnTo>
                  <a:cubicBezTo>
                    <a:pt x="110236" y="10668"/>
                    <a:pt x="92075" y="5969"/>
                    <a:pt x="74549" y="3683"/>
                  </a:cubicBezTo>
                  <a:lnTo>
                    <a:pt x="45974" y="254"/>
                  </a:lnTo>
                  <a:cubicBezTo>
                    <a:pt x="43180" y="127"/>
                    <a:pt x="40386" y="0"/>
                    <a:pt x="28448" y="0"/>
                  </a:cubicBezTo>
                  <a:close/>
                </a:path>
              </a:pathLst>
            </a:custGeom>
            <a:blipFill>
              <a:blip r:embed="rId10"/>
              <a:stretch>
                <a:fillRect l="-2259" t="-3788" r="-2446" b="-4460"/>
              </a:stretch>
            </a:blipFill>
          </p:spPr>
        </p:sp>
      </p:grpSp>
      <p:sp>
        <p:nvSpPr>
          <p:cNvPr name="Freeform 15" id="15"/>
          <p:cNvSpPr/>
          <p:nvPr/>
        </p:nvSpPr>
        <p:spPr>
          <a:xfrm flipH="false" flipV="false" rot="0">
            <a:off x="5409104" y="8267194"/>
            <a:ext cx="207032" cy="673081"/>
          </a:xfrm>
          <a:custGeom>
            <a:avLst/>
            <a:gdLst/>
            <a:ahLst/>
            <a:cxnLst/>
            <a:rect r="r" b="b" t="t" l="l"/>
            <a:pathLst>
              <a:path h="673081" w="207032">
                <a:moveTo>
                  <a:pt x="0" y="0"/>
                </a:moveTo>
                <a:lnTo>
                  <a:pt x="207032" y="0"/>
                </a:lnTo>
                <a:lnTo>
                  <a:pt x="207032" y="673081"/>
                </a:lnTo>
                <a:lnTo>
                  <a:pt x="0" y="67308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6" id="16"/>
          <p:cNvSpPr/>
          <p:nvPr/>
        </p:nvSpPr>
        <p:spPr>
          <a:xfrm flipH="false" flipV="false" rot="0">
            <a:off x="4966876" y="4828521"/>
            <a:ext cx="795375" cy="857868"/>
          </a:xfrm>
          <a:custGeom>
            <a:avLst/>
            <a:gdLst/>
            <a:ahLst/>
            <a:cxnLst/>
            <a:rect r="r" b="b" t="t" l="l"/>
            <a:pathLst>
              <a:path h="857868" w="795375">
                <a:moveTo>
                  <a:pt x="0" y="0"/>
                </a:moveTo>
                <a:lnTo>
                  <a:pt x="795375" y="0"/>
                </a:lnTo>
                <a:lnTo>
                  <a:pt x="795375" y="857868"/>
                </a:lnTo>
                <a:lnTo>
                  <a:pt x="0" y="85786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7" id="17"/>
          <p:cNvSpPr/>
          <p:nvPr/>
        </p:nvSpPr>
        <p:spPr>
          <a:xfrm flipH="false" flipV="false" rot="0">
            <a:off x="4608001" y="5724997"/>
            <a:ext cx="2178594" cy="2160911"/>
          </a:xfrm>
          <a:custGeom>
            <a:avLst/>
            <a:gdLst/>
            <a:ahLst/>
            <a:cxnLst/>
            <a:rect r="r" b="b" t="t" l="l"/>
            <a:pathLst>
              <a:path h="2160911" w="2178594">
                <a:moveTo>
                  <a:pt x="0" y="0"/>
                </a:moveTo>
                <a:lnTo>
                  <a:pt x="2178594" y="0"/>
                </a:lnTo>
                <a:lnTo>
                  <a:pt x="2178594" y="2160911"/>
                </a:lnTo>
                <a:lnTo>
                  <a:pt x="0" y="216091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8" id="18"/>
          <p:cNvSpPr/>
          <p:nvPr/>
        </p:nvSpPr>
        <p:spPr>
          <a:xfrm flipH="false" flipV="false" rot="0">
            <a:off x="5873436" y="8057241"/>
            <a:ext cx="785457" cy="1303543"/>
          </a:xfrm>
          <a:custGeom>
            <a:avLst/>
            <a:gdLst/>
            <a:ahLst/>
            <a:cxnLst/>
            <a:rect r="r" b="b" t="t" l="l"/>
            <a:pathLst>
              <a:path h="1303543" w="785457">
                <a:moveTo>
                  <a:pt x="0" y="0"/>
                </a:moveTo>
                <a:lnTo>
                  <a:pt x="785457" y="0"/>
                </a:lnTo>
                <a:lnTo>
                  <a:pt x="785457" y="1303543"/>
                </a:lnTo>
                <a:lnTo>
                  <a:pt x="0" y="130354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9" id="19"/>
          <p:cNvGrpSpPr>
            <a:grpSpLocks noChangeAspect="true"/>
          </p:cNvGrpSpPr>
          <p:nvPr/>
        </p:nvGrpSpPr>
        <p:grpSpPr>
          <a:xfrm rot="0">
            <a:off x="6470454" y="7452188"/>
            <a:ext cx="111172" cy="55996"/>
            <a:chOff x="0" y="0"/>
            <a:chExt cx="110185" cy="55499"/>
          </a:xfrm>
        </p:grpSpPr>
        <p:sp>
          <p:nvSpPr>
            <p:cNvPr name="Freeform 20" id="20"/>
            <p:cNvSpPr/>
            <p:nvPr/>
          </p:nvSpPr>
          <p:spPr>
            <a:xfrm flipH="false" flipV="false" rot="0">
              <a:off x="0" y="0"/>
              <a:ext cx="110236" cy="55499"/>
            </a:xfrm>
            <a:custGeom>
              <a:avLst/>
              <a:gdLst/>
              <a:ahLst/>
              <a:cxnLst/>
              <a:rect r="r" b="b" t="t" l="l"/>
              <a:pathLst>
                <a:path h="55499" w="110236">
                  <a:moveTo>
                    <a:pt x="73406" y="0"/>
                  </a:moveTo>
                  <a:lnTo>
                    <a:pt x="55626" y="762"/>
                  </a:lnTo>
                  <a:lnTo>
                    <a:pt x="43561" y="2921"/>
                  </a:lnTo>
                  <a:cubicBezTo>
                    <a:pt x="28067" y="4826"/>
                    <a:pt x="11684" y="8890"/>
                    <a:pt x="889" y="18288"/>
                  </a:cubicBezTo>
                  <a:lnTo>
                    <a:pt x="0" y="30988"/>
                  </a:lnTo>
                  <a:lnTo>
                    <a:pt x="6096" y="45974"/>
                  </a:lnTo>
                  <a:cubicBezTo>
                    <a:pt x="11303" y="51435"/>
                    <a:pt x="20828" y="55499"/>
                    <a:pt x="38735" y="55499"/>
                  </a:cubicBezTo>
                  <a:lnTo>
                    <a:pt x="42164" y="55499"/>
                  </a:lnTo>
                  <a:lnTo>
                    <a:pt x="52578" y="54864"/>
                  </a:lnTo>
                  <a:lnTo>
                    <a:pt x="57785" y="54356"/>
                  </a:lnTo>
                  <a:cubicBezTo>
                    <a:pt x="77978" y="51943"/>
                    <a:pt x="91313" y="46482"/>
                    <a:pt x="99314" y="39878"/>
                  </a:cubicBezTo>
                  <a:cubicBezTo>
                    <a:pt x="105664" y="34671"/>
                    <a:pt x="108712" y="28702"/>
                    <a:pt x="110236" y="17145"/>
                  </a:cubicBezTo>
                  <a:lnTo>
                    <a:pt x="102743" y="5842"/>
                  </a:lnTo>
                  <a:lnTo>
                    <a:pt x="98806" y="3556"/>
                  </a:lnTo>
                  <a:cubicBezTo>
                    <a:pt x="92710" y="889"/>
                    <a:pt x="84074" y="0"/>
                    <a:pt x="73406" y="0"/>
                  </a:cubicBezTo>
                  <a:close/>
                </a:path>
              </a:pathLst>
            </a:custGeom>
            <a:blipFill>
              <a:blip r:embed="rId19"/>
              <a:stretch>
                <a:fillRect l="-2661" t="-3615" r="-1751" b="-4256"/>
              </a:stretch>
            </a:blipFill>
          </p:spPr>
        </p:sp>
      </p:grpSp>
      <p:sp>
        <p:nvSpPr>
          <p:cNvPr name="Freeform 21" id="21"/>
          <p:cNvSpPr/>
          <p:nvPr/>
        </p:nvSpPr>
        <p:spPr>
          <a:xfrm flipH="false" flipV="false" rot="0">
            <a:off x="6271572" y="7201756"/>
            <a:ext cx="407259" cy="384118"/>
          </a:xfrm>
          <a:custGeom>
            <a:avLst/>
            <a:gdLst/>
            <a:ahLst/>
            <a:cxnLst/>
            <a:rect r="r" b="b" t="t" l="l"/>
            <a:pathLst>
              <a:path h="384118" w="407259">
                <a:moveTo>
                  <a:pt x="0" y="0"/>
                </a:moveTo>
                <a:lnTo>
                  <a:pt x="407259" y="0"/>
                </a:lnTo>
                <a:lnTo>
                  <a:pt x="407259" y="384118"/>
                </a:lnTo>
                <a:lnTo>
                  <a:pt x="0" y="384118"/>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22" id="22"/>
          <p:cNvGrpSpPr>
            <a:grpSpLocks noChangeAspect="true"/>
          </p:cNvGrpSpPr>
          <p:nvPr/>
        </p:nvGrpSpPr>
        <p:grpSpPr>
          <a:xfrm rot="0">
            <a:off x="6192934" y="7448831"/>
            <a:ext cx="110698" cy="56803"/>
            <a:chOff x="0" y="0"/>
            <a:chExt cx="109715" cy="56299"/>
          </a:xfrm>
        </p:grpSpPr>
        <p:sp>
          <p:nvSpPr>
            <p:cNvPr name="Freeform 23" id="23"/>
            <p:cNvSpPr/>
            <p:nvPr/>
          </p:nvSpPr>
          <p:spPr>
            <a:xfrm flipH="false" flipV="false" rot="0">
              <a:off x="0" y="0"/>
              <a:ext cx="109728" cy="56261"/>
            </a:xfrm>
            <a:custGeom>
              <a:avLst/>
              <a:gdLst/>
              <a:ahLst/>
              <a:cxnLst/>
              <a:rect r="r" b="b" t="t" l="l"/>
              <a:pathLst>
                <a:path h="56261" w="109728">
                  <a:moveTo>
                    <a:pt x="23622" y="0"/>
                  </a:moveTo>
                  <a:lnTo>
                    <a:pt x="8382" y="3937"/>
                  </a:lnTo>
                  <a:lnTo>
                    <a:pt x="1016" y="10668"/>
                  </a:lnTo>
                  <a:lnTo>
                    <a:pt x="0" y="28067"/>
                  </a:lnTo>
                  <a:lnTo>
                    <a:pt x="9271" y="39370"/>
                  </a:lnTo>
                  <a:cubicBezTo>
                    <a:pt x="17145" y="46101"/>
                    <a:pt x="30353" y="51943"/>
                    <a:pt x="53086" y="54991"/>
                  </a:cubicBezTo>
                  <a:lnTo>
                    <a:pt x="63119" y="56007"/>
                  </a:lnTo>
                  <a:lnTo>
                    <a:pt x="71755" y="56261"/>
                  </a:lnTo>
                  <a:cubicBezTo>
                    <a:pt x="88138" y="56261"/>
                    <a:pt x="97155" y="52578"/>
                    <a:pt x="108585" y="41021"/>
                  </a:cubicBezTo>
                  <a:lnTo>
                    <a:pt x="109728" y="22987"/>
                  </a:lnTo>
                  <a:lnTo>
                    <a:pt x="105029" y="17018"/>
                  </a:lnTo>
                  <a:cubicBezTo>
                    <a:pt x="97536" y="10287"/>
                    <a:pt x="81280" y="5842"/>
                    <a:pt x="65659" y="3683"/>
                  </a:cubicBezTo>
                  <a:cubicBezTo>
                    <a:pt x="65659" y="3683"/>
                    <a:pt x="53721" y="1143"/>
                    <a:pt x="37211" y="127"/>
                  </a:cubicBezTo>
                  <a:lnTo>
                    <a:pt x="23622" y="0"/>
                  </a:lnTo>
                  <a:close/>
                </a:path>
              </a:pathLst>
            </a:custGeom>
            <a:blipFill>
              <a:blip r:embed="rId22"/>
              <a:stretch>
                <a:fillRect l="-2905" t="-2776" r="-1990" b="-3634"/>
              </a:stretch>
            </a:blipFill>
          </p:spPr>
        </p:sp>
      </p:grpSp>
      <p:sp>
        <p:nvSpPr>
          <p:cNvPr name="Freeform 24" id="24"/>
          <p:cNvSpPr/>
          <p:nvPr/>
        </p:nvSpPr>
        <p:spPr>
          <a:xfrm flipH="false" flipV="false" rot="0">
            <a:off x="5849807" y="6849968"/>
            <a:ext cx="1005162" cy="1787134"/>
          </a:xfrm>
          <a:custGeom>
            <a:avLst/>
            <a:gdLst/>
            <a:ahLst/>
            <a:cxnLst/>
            <a:rect r="r" b="b" t="t" l="l"/>
            <a:pathLst>
              <a:path h="1787134" w="1005162">
                <a:moveTo>
                  <a:pt x="0" y="0"/>
                </a:moveTo>
                <a:lnTo>
                  <a:pt x="1005162" y="0"/>
                </a:lnTo>
                <a:lnTo>
                  <a:pt x="1005162" y="1787133"/>
                </a:lnTo>
                <a:lnTo>
                  <a:pt x="0" y="178713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5" id="25"/>
          <p:cNvSpPr/>
          <p:nvPr/>
        </p:nvSpPr>
        <p:spPr>
          <a:xfrm flipH="true" flipV="false" rot="0">
            <a:off x="9829540" y="4782225"/>
            <a:ext cx="3777250" cy="4266979"/>
          </a:xfrm>
          <a:custGeom>
            <a:avLst/>
            <a:gdLst/>
            <a:ahLst/>
            <a:cxnLst/>
            <a:rect r="r" b="b" t="t" l="l"/>
            <a:pathLst>
              <a:path h="4266979" w="3777250">
                <a:moveTo>
                  <a:pt x="3777251" y="0"/>
                </a:moveTo>
                <a:lnTo>
                  <a:pt x="0" y="0"/>
                </a:lnTo>
                <a:lnTo>
                  <a:pt x="0" y="4266979"/>
                </a:lnTo>
                <a:lnTo>
                  <a:pt x="3777251" y="4266979"/>
                </a:lnTo>
                <a:lnTo>
                  <a:pt x="3777251" y="0"/>
                </a:lnTo>
                <a:close/>
              </a:path>
            </a:pathLst>
          </a:custGeom>
          <a:blipFill>
            <a:blip r:embed="rId25"/>
            <a:stretch>
              <a:fillRect l="0" t="0" r="-74" b="0"/>
            </a:stretch>
          </a:blipFill>
        </p:spPr>
      </p:sp>
      <p:sp>
        <p:nvSpPr>
          <p:cNvPr name="Freeform 26" id="26"/>
          <p:cNvSpPr/>
          <p:nvPr/>
        </p:nvSpPr>
        <p:spPr>
          <a:xfrm flipH="true" flipV="false" rot="0">
            <a:off x="8872328" y="5622218"/>
            <a:ext cx="2572361" cy="4446372"/>
          </a:xfrm>
          <a:custGeom>
            <a:avLst/>
            <a:gdLst/>
            <a:ahLst/>
            <a:cxnLst/>
            <a:rect r="r" b="b" t="t" l="l"/>
            <a:pathLst>
              <a:path h="4446372" w="2572361">
                <a:moveTo>
                  <a:pt x="2572360" y="0"/>
                </a:moveTo>
                <a:lnTo>
                  <a:pt x="0" y="0"/>
                </a:lnTo>
                <a:lnTo>
                  <a:pt x="0" y="4446372"/>
                </a:lnTo>
                <a:lnTo>
                  <a:pt x="2572360" y="4446372"/>
                </a:lnTo>
                <a:lnTo>
                  <a:pt x="2572360" y="0"/>
                </a:lnTo>
                <a:close/>
              </a:path>
            </a:pathLst>
          </a:custGeom>
          <a:blipFill>
            <a:blip r:embed="rId26"/>
            <a:stretch>
              <a:fillRect l="0" t="0" r="-124" b="0"/>
            </a:stretch>
          </a:blipFill>
        </p:spPr>
      </p:sp>
      <p:sp>
        <p:nvSpPr>
          <p:cNvPr name="Freeform 27" id="27"/>
          <p:cNvSpPr/>
          <p:nvPr/>
        </p:nvSpPr>
        <p:spPr>
          <a:xfrm flipH="false" flipV="false" rot="0">
            <a:off x="6961643" y="4209925"/>
            <a:ext cx="2268034" cy="5855884"/>
          </a:xfrm>
          <a:custGeom>
            <a:avLst/>
            <a:gdLst/>
            <a:ahLst/>
            <a:cxnLst/>
            <a:rect r="r" b="b" t="t" l="l"/>
            <a:pathLst>
              <a:path h="5855884" w="2268034">
                <a:moveTo>
                  <a:pt x="0" y="0"/>
                </a:moveTo>
                <a:lnTo>
                  <a:pt x="2268034" y="0"/>
                </a:lnTo>
                <a:lnTo>
                  <a:pt x="2268034" y="5855884"/>
                </a:lnTo>
                <a:lnTo>
                  <a:pt x="0" y="5855884"/>
                </a:lnTo>
                <a:lnTo>
                  <a:pt x="0" y="0"/>
                </a:lnTo>
                <a:close/>
              </a:path>
            </a:pathLst>
          </a:custGeom>
          <a:blipFill>
            <a:blip r:embed="rId27"/>
            <a:stretch>
              <a:fillRect l="-416005" t="-184901" r="-603768" b="-51860"/>
            </a:stretch>
          </a:blipFill>
        </p:spPr>
      </p:sp>
      <p:sp>
        <p:nvSpPr>
          <p:cNvPr name="Freeform 28" id="28"/>
          <p:cNvSpPr/>
          <p:nvPr/>
        </p:nvSpPr>
        <p:spPr>
          <a:xfrm flipH="false" flipV="false" rot="0">
            <a:off x="13360562" y="5546719"/>
            <a:ext cx="2426412" cy="4382828"/>
          </a:xfrm>
          <a:custGeom>
            <a:avLst/>
            <a:gdLst/>
            <a:ahLst/>
            <a:cxnLst/>
            <a:rect r="r" b="b" t="t" l="l"/>
            <a:pathLst>
              <a:path h="4382828" w="2426412">
                <a:moveTo>
                  <a:pt x="0" y="0"/>
                </a:moveTo>
                <a:lnTo>
                  <a:pt x="2426412" y="0"/>
                </a:lnTo>
                <a:lnTo>
                  <a:pt x="2426412" y="4382829"/>
                </a:lnTo>
                <a:lnTo>
                  <a:pt x="0" y="4382829"/>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TextBox 29" id="29"/>
          <p:cNvSpPr txBox="true"/>
          <p:nvPr/>
        </p:nvSpPr>
        <p:spPr>
          <a:xfrm rot="-526560">
            <a:off x="216455" y="2137872"/>
            <a:ext cx="592624"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M</a:t>
            </a:r>
          </a:p>
        </p:txBody>
      </p:sp>
      <p:sp>
        <p:nvSpPr>
          <p:cNvPr name="TextBox 30" id="30"/>
          <p:cNvSpPr txBox="true"/>
          <p:nvPr/>
        </p:nvSpPr>
        <p:spPr>
          <a:xfrm rot="-427440">
            <a:off x="807146" y="2073504"/>
            <a:ext cx="333059"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a</a:t>
            </a:r>
          </a:p>
        </p:txBody>
      </p:sp>
      <p:sp>
        <p:nvSpPr>
          <p:cNvPr name="TextBox 31" id="31"/>
          <p:cNvSpPr txBox="true"/>
          <p:nvPr/>
        </p:nvSpPr>
        <p:spPr>
          <a:xfrm rot="-374280">
            <a:off x="1140385" y="2044401"/>
            <a:ext cx="163546"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i</a:t>
            </a:r>
          </a:p>
        </p:txBody>
      </p:sp>
      <p:sp>
        <p:nvSpPr>
          <p:cNvPr name="TextBox 32" id="32"/>
          <p:cNvSpPr txBox="true"/>
          <p:nvPr/>
        </p:nvSpPr>
        <p:spPr>
          <a:xfrm rot="-327480">
            <a:off x="1304591" y="2021938"/>
            <a:ext cx="274011"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s</a:t>
            </a:r>
          </a:p>
        </p:txBody>
      </p:sp>
      <p:sp>
        <p:nvSpPr>
          <p:cNvPr name="TextBox 33" id="33"/>
          <p:cNvSpPr txBox="true"/>
          <p:nvPr/>
        </p:nvSpPr>
        <p:spPr>
          <a:xfrm rot="-259500">
            <a:off x="1579560" y="1994687"/>
            <a:ext cx="361088"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o</a:t>
            </a:r>
          </a:p>
        </p:txBody>
      </p:sp>
      <p:sp>
        <p:nvSpPr>
          <p:cNvPr name="TextBox 34" id="34"/>
          <p:cNvSpPr txBox="true"/>
          <p:nvPr/>
        </p:nvSpPr>
        <p:spPr>
          <a:xfrm rot="-181260">
            <a:off x="1942173" y="1971144"/>
            <a:ext cx="369583"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n</a:t>
            </a:r>
          </a:p>
        </p:txBody>
      </p:sp>
      <p:sp>
        <p:nvSpPr>
          <p:cNvPr name="TextBox 35" id="35"/>
          <p:cNvSpPr txBox="true"/>
          <p:nvPr/>
        </p:nvSpPr>
        <p:spPr>
          <a:xfrm rot="-69900">
            <a:off x="2478814" y="1951995"/>
            <a:ext cx="343681"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S</a:t>
            </a:r>
          </a:p>
        </p:txBody>
      </p:sp>
      <p:sp>
        <p:nvSpPr>
          <p:cNvPr name="TextBox 36" id="36"/>
          <p:cNvSpPr txBox="true"/>
          <p:nvPr/>
        </p:nvSpPr>
        <p:spPr>
          <a:xfrm rot="7500">
            <a:off x="2824737" y="1948699"/>
            <a:ext cx="379357"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p</a:t>
            </a:r>
          </a:p>
        </p:txBody>
      </p:sp>
      <p:sp>
        <p:nvSpPr>
          <p:cNvPr name="TextBox 37" id="37"/>
          <p:cNvSpPr txBox="true"/>
          <p:nvPr/>
        </p:nvSpPr>
        <p:spPr>
          <a:xfrm rot="86760">
            <a:off x="3206350" y="1953796"/>
            <a:ext cx="361088"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o</a:t>
            </a:r>
          </a:p>
        </p:txBody>
      </p:sp>
      <p:sp>
        <p:nvSpPr>
          <p:cNvPr name="TextBox 38" id="38"/>
          <p:cNvSpPr txBox="true"/>
          <p:nvPr/>
        </p:nvSpPr>
        <p:spPr>
          <a:xfrm rot="150840">
            <a:off x="3569307" y="1964194"/>
            <a:ext cx="237472"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r</a:t>
            </a:r>
          </a:p>
        </p:txBody>
      </p:sp>
      <p:sp>
        <p:nvSpPr>
          <p:cNvPr name="TextBox 39" id="39"/>
          <p:cNvSpPr txBox="true"/>
          <p:nvPr/>
        </p:nvSpPr>
        <p:spPr>
          <a:xfrm rot="196680">
            <a:off x="3808111" y="1979981"/>
            <a:ext cx="361400" cy="120490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t </a:t>
            </a:r>
          </a:p>
        </p:txBody>
      </p:sp>
      <p:sp>
        <p:nvSpPr>
          <p:cNvPr name="TextBox 40" id="40"/>
          <p:cNvSpPr txBox="true"/>
          <p:nvPr/>
        </p:nvSpPr>
        <p:spPr>
          <a:xfrm rot="288900">
            <a:off x="4163984" y="2005666"/>
            <a:ext cx="343681"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S</a:t>
            </a:r>
          </a:p>
        </p:txBody>
      </p:sp>
      <p:sp>
        <p:nvSpPr>
          <p:cNvPr name="TextBox 41" id="41"/>
          <p:cNvSpPr txBox="true"/>
          <p:nvPr/>
        </p:nvSpPr>
        <p:spPr>
          <a:xfrm rot="361320">
            <a:off x="4509402" y="2037915"/>
            <a:ext cx="333059"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a</a:t>
            </a:r>
          </a:p>
        </p:txBody>
      </p:sp>
      <p:sp>
        <p:nvSpPr>
          <p:cNvPr name="TextBox 42" id="42"/>
          <p:cNvSpPr txBox="true"/>
          <p:nvPr/>
        </p:nvSpPr>
        <p:spPr>
          <a:xfrm rot="436560">
            <a:off x="4842314" y="2078830"/>
            <a:ext cx="369583"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n</a:t>
            </a:r>
          </a:p>
        </p:txBody>
      </p:sp>
      <p:sp>
        <p:nvSpPr>
          <p:cNvPr name="TextBox 43" id="43"/>
          <p:cNvSpPr txBox="true"/>
          <p:nvPr/>
        </p:nvSpPr>
        <p:spPr>
          <a:xfrm rot="496560">
            <a:off x="5211287" y="2116999"/>
            <a:ext cx="190742"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t</a:t>
            </a:r>
          </a:p>
        </p:txBody>
      </p:sp>
      <p:sp>
        <p:nvSpPr>
          <p:cNvPr name="TextBox 44" id="44"/>
          <p:cNvSpPr txBox="true"/>
          <p:nvPr/>
        </p:nvSpPr>
        <p:spPr>
          <a:xfrm rot="553500">
            <a:off x="5400881" y="2157758"/>
            <a:ext cx="341122" cy="1203041"/>
          </a:xfrm>
          <a:prstGeom prst="rect">
            <a:avLst/>
          </a:prstGeom>
        </p:spPr>
        <p:txBody>
          <a:bodyPr anchor="t" rtlCol="false" tIns="0" lIns="0" bIns="0" rIns="0">
            <a:spAutoFit/>
          </a:bodyPr>
          <a:lstStyle/>
          <a:p>
            <a:pPr algn="l">
              <a:lnSpc>
                <a:spcPts val="9590"/>
              </a:lnSpc>
            </a:pPr>
            <a:r>
              <a:rPr lang="en-US" sz="6850">
                <a:solidFill>
                  <a:srgbClr val="FF1616"/>
                </a:solidFill>
                <a:latin typeface="Open Sans Hebrew Condensed Light"/>
              </a:rPr>
              <a:t>é</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sp>
        <p:nvSpPr>
          <p:cNvPr name="Freeform 3" id="3"/>
          <p:cNvSpPr/>
          <p:nvPr/>
        </p:nvSpPr>
        <p:spPr>
          <a:xfrm flipH="false" flipV="false" rot="0">
            <a:off x="0" y="6957346"/>
            <a:ext cx="18288014" cy="6172205"/>
          </a:xfrm>
          <a:custGeom>
            <a:avLst/>
            <a:gdLst/>
            <a:ahLst/>
            <a:cxnLst/>
            <a:rect r="r" b="b" t="t" l="l"/>
            <a:pathLst>
              <a:path h="6172205" w="18288014">
                <a:moveTo>
                  <a:pt x="0" y="0"/>
                </a:moveTo>
                <a:lnTo>
                  <a:pt x="18288014" y="0"/>
                </a:lnTo>
                <a:lnTo>
                  <a:pt x="18288014" y="6172205"/>
                </a:lnTo>
                <a:lnTo>
                  <a:pt x="0" y="6172205"/>
                </a:lnTo>
                <a:lnTo>
                  <a:pt x="0" y="0"/>
                </a:lnTo>
                <a:close/>
              </a:path>
            </a:pathLst>
          </a:custGeom>
          <a:blipFill>
            <a:blip r:embed="rId3">
              <a:alphaModFix amt="51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593200" y="2915450"/>
            <a:ext cx="2398119" cy="2398119"/>
          </a:xfrm>
          <a:custGeom>
            <a:avLst/>
            <a:gdLst/>
            <a:ahLst/>
            <a:cxnLst/>
            <a:rect r="r" b="b" t="t" l="l"/>
            <a:pathLst>
              <a:path h="2398119" w="2398119">
                <a:moveTo>
                  <a:pt x="0" y="0"/>
                </a:moveTo>
                <a:lnTo>
                  <a:pt x="2398119" y="0"/>
                </a:lnTo>
                <a:lnTo>
                  <a:pt x="2398119" y="2398119"/>
                </a:lnTo>
                <a:lnTo>
                  <a:pt x="0" y="23981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944936" y="2915450"/>
            <a:ext cx="2398119" cy="2398119"/>
          </a:xfrm>
          <a:custGeom>
            <a:avLst/>
            <a:gdLst/>
            <a:ahLst/>
            <a:cxnLst/>
            <a:rect r="r" b="b" t="t" l="l"/>
            <a:pathLst>
              <a:path h="2398119" w="2398119">
                <a:moveTo>
                  <a:pt x="0" y="0"/>
                </a:moveTo>
                <a:lnTo>
                  <a:pt x="2398119" y="0"/>
                </a:lnTo>
                <a:lnTo>
                  <a:pt x="2398119" y="2398119"/>
                </a:lnTo>
                <a:lnTo>
                  <a:pt x="0" y="23981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296671" y="2915450"/>
            <a:ext cx="2398119" cy="2398119"/>
          </a:xfrm>
          <a:custGeom>
            <a:avLst/>
            <a:gdLst/>
            <a:ahLst/>
            <a:cxnLst/>
            <a:rect r="r" b="b" t="t" l="l"/>
            <a:pathLst>
              <a:path h="2398119" w="2398119">
                <a:moveTo>
                  <a:pt x="0" y="0"/>
                </a:moveTo>
                <a:lnTo>
                  <a:pt x="2398119" y="0"/>
                </a:lnTo>
                <a:lnTo>
                  <a:pt x="2398119" y="2398119"/>
                </a:lnTo>
                <a:lnTo>
                  <a:pt x="0" y="23981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699612" y="5684758"/>
            <a:ext cx="3919090" cy="534762"/>
          </a:xfrm>
          <a:prstGeom prst="rect">
            <a:avLst/>
          </a:prstGeom>
        </p:spPr>
        <p:txBody>
          <a:bodyPr anchor="t" rtlCol="false" tIns="0" lIns="0" bIns="0" rIns="0">
            <a:spAutoFit/>
          </a:bodyPr>
          <a:lstStyle/>
          <a:p>
            <a:pPr algn="l">
              <a:lnSpc>
                <a:spcPts val="4300"/>
              </a:lnSpc>
            </a:pPr>
            <a:r>
              <a:rPr lang="en-US" sz="3071">
                <a:solidFill>
                  <a:srgbClr val="004199"/>
                </a:solidFill>
                <a:latin typeface="Decalotype Bold"/>
              </a:rPr>
              <a:t>Sédentarité / Pathologies</a:t>
            </a:r>
          </a:p>
        </p:txBody>
      </p:sp>
      <p:sp>
        <p:nvSpPr>
          <p:cNvPr name="TextBox 8" id="8"/>
          <p:cNvSpPr txBox="true"/>
          <p:nvPr/>
        </p:nvSpPr>
        <p:spPr>
          <a:xfrm rot="0">
            <a:off x="7578890" y="5684758"/>
            <a:ext cx="3130048" cy="534762"/>
          </a:xfrm>
          <a:prstGeom prst="rect">
            <a:avLst/>
          </a:prstGeom>
        </p:spPr>
        <p:txBody>
          <a:bodyPr anchor="t" rtlCol="false" tIns="0" lIns="0" bIns="0" rIns="0">
            <a:spAutoFit/>
          </a:bodyPr>
          <a:lstStyle/>
          <a:p>
            <a:pPr algn="l">
              <a:lnSpc>
                <a:spcPts val="4300"/>
              </a:lnSpc>
            </a:pPr>
            <a:r>
              <a:rPr lang="en-US" sz="3071">
                <a:solidFill>
                  <a:srgbClr val="004199"/>
                </a:solidFill>
                <a:latin typeface="Decalotype Bold"/>
              </a:rPr>
              <a:t>Indicateurs de santé</a:t>
            </a:r>
          </a:p>
        </p:txBody>
      </p:sp>
      <p:sp>
        <p:nvSpPr>
          <p:cNvPr name="TextBox 9" id="9"/>
          <p:cNvSpPr txBox="true"/>
          <p:nvPr/>
        </p:nvSpPr>
        <p:spPr>
          <a:xfrm rot="0">
            <a:off x="12171207" y="5684758"/>
            <a:ext cx="4648848" cy="534762"/>
          </a:xfrm>
          <a:prstGeom prst="rect">
            <a:avLst/>
          </a:prstGeom>
        </p:spPr>
        <p:txBody>
          <a:bodyPr anchor="t" rtlCol="false" tIns="0" lIns="0" bIns="0" rIns="0">
            <a:spAutoFit/>
          </a:bodyPr>
          <a:lstStyle/>
          <a:p>
            <a:pPr algn="l">
              <a:lnSpc>
                <a:spcPts val="4300"/>
              </a:lnSpc>
            </a:pPr>
            <a:r>
              <a:rPr lang="en-US" sz="3071">
                <a:solidFill>
                  <a:srgbClr val="004199"/>
                </a:solidFill>
                <a:latin typeface="Decalotype Bold"/>
              </a:rPr>
              <a:t>Indicateurs d'Insertion Sociale</a:t>
            </a:r>
          </a:p>
        </p:txBody>
      </p:sp>
      <p:sp>
        <p:nvSpPr>
          <p:cNvPr name="TextBox 10" id="10"/>
          <p:cNvSpPr txBox="true"/>
          <p:nvPr/>
        </p:nvSpPr>
        <p:spPr>
          <a:xfrm rot="0">
            <a:off x="756085" y="690848"/>
            <a:ext cx="11415122" cy="672262"/>
          </a:xfrm>
          <a:prstGeom prst="rect">
            <a:avLst/>
          </a:prstGeom>
        </p:spPr>
        <p:txBody>
          <a:bodyPr anchor="t" rtlCol="false" tIns="0" lIns="0" bIns="0" rIns="0">
            <a:spAutoFit/>
          </a:bodyPr>
          <a:lstStyle/>
          <a:p>
            <a:pPr algn="l">
              <a:lnSpc>
                <a:spcPts val="5471"/>
              </a:lnSpc>
            </a:pPr>
            <a:r>
              <a:rPr lang="en-US" sz="3907">
                <a:solidFill>
                  <a:srgbClr val="000000"/>
                </a:solidFill>
                <a:latin typeface="Lovelo"/>
              </a:rPr>
              <a:t>Maison Sport-Santé : Pourquoi ce Projet ?</a:t>
            </a:r>
          </a:p>
        </p:txBody>
      </p:sp>
      <p:sp>
        <p:nvSpPr>
          <p:cNvPr name="TextBox 11" id="11"/>
          <p:cNvSpPr txBox="true"/>
          <p:nvPr/>
        </p:nvSpPr>
        <p:spPr>
          <a:xfrm rot="0">
            <a:off x="1801216" y="7347623"/>
            <a:ext cx="1857942" cy="523627"/>
          </a:xfrm>
          <a:prstGeom prst="rect">
            <a:avLst/>
          </a:prstGeom>
        </p:spPr>
        <p:txBody>
          <a:bodyPr anchor="t" rtlCol="false" tIns="0" lIns="0" bIns="0" rIns="0">
            <a:spAutoFit/>
          </a:bodyPr>
          <a:lstStyle/>
          <a:p>
            <a:pPr algn="l">
              <a:lnSpc>
                <a:spcPts val="4213"/>
              </a:lnSpc>
            </a:pPr>
            <a:r>
              <a:rPr lang="en-US" sz="3009">
                <a:solidFill>
                  <a:srgbClr val="E71D7B"/>
                </a:solidFill>
                <a:latin typeface="Raleway Bold"/>
              </a:rPr>
              <a:t>Obésité</a:t>
            </a:r>
          </a:p>
        </p:txBody>
      </p:sp>
      <p:sp>
        <p:nvSpPr>
          <p:cNvPr name="TextBox 12" id="12"/>
          <p:cNvSpPr txBox="true"/>
          <p:nvPr/>
        </p:nvSpPr>
        <p:spPr>
          <a:xfrm rot="0">
            <a:off x="3232722" y="8948214"/>
            <a:ext cx="2205597" cy="523627"/>
          </a:xfrm>
          <a:prstGeom prst="rect">
            <a:avLst/>
          </a:prstGeom>
        </p:spPr>
        <p:txBody>
          <a:bodyPr anchor="t" rtlCol="false" tIns="0" lIns="0" bIns="0" rIns="0">
            <a:spAutoFit/>
          </a:bodyPr>
          <a:lstStyle/>
          <a:p>
            <a:pPr algn="l">
              <a:lnSpc>
                <a:spcPts val="4213"/>
              </a:lnSpc>
            </a:pPr>
            <a:r>
              <a:rPr lang="en-US" sz="3009">
                <a:solidFill>
                  <a:srgbClr val="000000"/>
                </a:solidFill>
                <a:latin typeface="Raleway Bold"/>
              </a:rPr>
              <a:t>Chômage</a:t>
            </a:r>
          </a:p>
        </p:txBody>
      </p:sp>
      <p:sp>
        <p:nvSpPr>
          <p:cNvPr name="TextBox 13" id="13"/>
          <p:cNvSpPr txBox="true"/>
          <p:nvPr/>
        </p:nvSpPr>
        <p:spPr>
          <a:xfrm rot="0">
            <a:off x="6093019" y="7577623"/>
            <a:ext cx="2532395" cy="547122"/>
          </a:xfrm>
          <a:prstGeom prst="rect">
            <a:avLst/>
          </a:prstGeom>
        </p:spPr>
        <p:txBody>
          <a:bodyPr anchor="t" rtlCol="false" tIns="0" lIns="0" bIns="0" rIns="0">
            <a:spAutoFit/>
          </a:bodyPr>
          <a:lstStyle/>
          <a:p>
            <a:pPr algn="l">
              <a:lnSpc>
                <a:spcPts val="4493"/>
              </a:lnSpc>
            </a:pPr>
            <a:r>
              <a:rPr lang="en-US" sz="3209">
                <a:solidFill>
                  <a:srgbClr val="E71D7B"/>
                </a:solidFill>
                <a:latin typeface="Raleway Semi-Bold"/>
              </a:rPr>
              <a:t>Lien social</a:t>
            </a:r>
          </a:p>
        </p:txBody>
      </p:sp>
      <p:sp>
        <p:nvSpPr>
          <p:cNvPr name="TextBox 14" id="14"/>
          <p:cNvSpPr txBox="true"/>
          <p:nvPr/>
        </p:nvSpPr>
        <p:spPr>
          <a:xfrm rot="0">
            <a:off x="9143914" y="8217156"/>
            <a:ext cx="3494051" cy="523627"/>
          </a:xfrm>
          <a:prstGeom prst="rect">
            <a:avLst/>
          </a:prstGeom>
        </p:spPr>
        <p:txBody>
          <a:bodyPr anchor="t" rtlCol="false" tIns="0" lIns="0" bIns="0" rIns="0">
            <a:spAutoFit/>
          </a:bodyPr>
          <a:lstStyle/>
          <a:p>
            <a:pPr algn="l">
              <a:lnSpc>
                <a:spcPts val="4213"/>
              </a:lnSpc>
            </a:pPr>
            <a:r>
              <a:rPr lang="en-US" sz="3009">
                <a:solidFill>
                  <a:srgbClr val="E71D7B"/>
                </a:solidFill>
                <a:latin typeface="Raleway Bold"/>
              </a:rPr>
              <a:t>Vivre ensemble</a:t>
            </a:r>
          </a:p>
        </p:txBody>
      </p:sp>
      <p:sp>
        <p:nvSpPr>
          <p:cNvPr name="TextBox 15" id="15"/>
          <p:cNvSpPr txBox="true"/>
          <p:nvPr/>
        </p:nvSpPr>
        <p:spPr>
          <a:xfrm rot="0">
            <a:off x="11978069" y="7322053"/>
            <a:ext cx="2517562" cy="523627"/>
          </a:xfrm>
          <a:prstGeom prst="rect">
            <a:avLst/>
          </a:prstGeom>
        </p:spPr>
        <p:txBody>
          <a:bodyPr anchor="t" rtlCol="false" tIns="0" lIns="0" bIns="0" rIns="0">
            <a:spAutoFit/>
          </a:bodyPr>
          <a:lstStyle/>
          <a:p>
            <a:pPr algn="l">
              <a:lnSpc>
                <a:spcPts val="4213"/>
              </a:lnSpc>
            </a:pPr>
            <a:r>
              <a:rPr lang="en-US" sz="3009">
                <a:solidFill>
                  <a:srgbClr val="000000"/>
                </a:solidFill>
                <a:latin typeface="Raleway Bold"/>
              </a:rPr>
              <a:t>Vulnérabilité</a:t>
            </a:r>
          </a:p>
        </p:txBody>
      </p:sp>
      <p:sp>
        <p:nvSpPr>
          <p:cNvPr name="TextBox 16" id="16"/>
          <p:cNvSpPr txBox="true"/>
          <p:nvPr/>
        </p:nvSpPr>
        <p:spPr>
          <a:xfrm rot="0">
            <a:off x="11950597" y="9191625"/>
            <a:ext cx="3744193" cy="523627"/>
          </a:xfrm>
          <a:prstGeom prst="rect">
            <a:avLst/>
          </a:prstGeom>
        </p:spPr>
        <p:txBody>
          <a:bodyPr anchor="t" rtlCol="false" tIns="0" lIns="0" bIns="0" rIns="0">
            <a:spAutoFit/>
          </a:bodyPr>
          <a:lstStyle/>
          <a:p>
            <a:pPr algn="l">
              <a:lnSpc>
                <a:spcPts val="4213"/>
              </a:lnSpc>
            </a:pPr>
            <a:r>
              <a:rPr lang="en-US" sz="3009">
                <a:solidFill>
                  <a:srgbClr val="000000"/>
                </a:solidFill>
                <a:latin typeface="Raleway Bold"/>
              </a:rPr>
              <a:t>Perte de confiance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0"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6722745" y="828675"/>
            <a:ext cx="4842510" cy="1236744"/>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oppins Bold"/>
              </a:rPr>
              <a:t>Sommaire </a:t>
            </a:r>
          </a:p>
        </p:txBody>
      </p:sp>
      <p:sp>
        <p:nvSpPr>
          <p:cNvPr name="TextBox 7" id="7"/>
          <p:cNvSpPr txBox="true"/>
          <p:nvPr/>
        </p:nvSpPr>
        <p:spPr>
          <a:xfrm rot="0">
            <a:off x="354449" y="2401620"/>
            <a:ext cx="17933551" cy="6028453"/>
          </a:xfrm>
          <a:prstGeom prst="rect">
            <a:avLst/>
          </a:prstGeom>
        </p:spPr>
        <p:txBody>
          <a:bodyPr anchor="t" rtlCol="false" tIns="0" lIns="0" bIns="0" rIns="0">
            <a:spAutoFit/>
          </a:bodyPr>
          <a:lstStyle/>
          <a:p>
            <a:pPr marL="1059924" indent="-529962" lvl="1">
              <a:lnSpc>
                <a:spcPts val="6873"/>
              </a:lnSpc>
              <a:buFont typeface="Arial"/>
              <a:buChar char="•"/>
            </a:pPr>
            <a:r>
              <a:rPr lang="en-US" sz="4909">
                <a:solidFill>
                  <a:srgbClr val="004199"/>
                </a:solidFill>
                <a:latin typeface="Proxima Nova"/>
              </a:rPr>
              <a:t>Tour de table</a:t>
            </a:r>
          </a:p>
          <a:p>
            <a:pPr marL="1059924" indent="-529962" lvl="1">
              <a:lnSpc>
                <a:spcPts val="6873"/>
              </a:lnSpc>
              <a:buFont typeface="Arial"/>
              <a:buChar char="•"/>
            </a:pPr>
            <a:r>
              <a:rPr lang="en-US" sz="4909">
                <a:solidFill>
                  <a:srgbClr val="004199"/>
                </a:solidFill>
                <a:latin typeface="Proxima Nova"/>
              </a:rPr>
              <a:t>Retour sur l’atelier de 2022</a:t>
            </a:r>
          </a:p>
          <a:p>
            <a:pPr marL="1059924" indent="-529962" lvl="1">
              <a:lnSpc>
                <a:spcPts val="6873"/>
              </a:lnSpc>
              <a:buFont typeface="Arial"/>
              <a:buChar char="•"/>
            </a:pPr>
            <a:r>
              <a:rPr lang="en-US" sz="4909">
                <a:solidFill>
                  <a:srgbClr val="004199"/>
                </a:solidFill>
                <a:latin typeface="Proxima Nova"/>
              </a:rPr>
              <a:t>Activité physique adaptée, acteurs du sport santé ? </a:t>
            </a:r>
          </a:p>
          <a:p>
            <a:pPr marL="1059924" indent="-529962" lvl="1">
              <a:lnSpc>
                <a:spcPts val="6873"/>
              </a:lnSpc>
              <a:buFont typeface="Arial"/>
              <a:buChar char="•"/>
            </a:pPr>
            <a:r>
              <a:rPr lang="en-US" sz="4909">
                <a:solidFill>
                  <a:srgbClr val="004199"/>
                </a:solidFill>
                <a:latin typeface="Proxima Nova"/>
              </a:rPr>
              <a:t>Présentation du projet MSP en Mouvement de la FEMAS HDF </a:t>
            </a:r>
          </a:p>
          <a:p>
            <a:pPr marL="1059924" indent="-529962" lvl="1">
              <a:lnSpc>
                <a:spcPts val="6873"/>
              </a:lnSpc>
              <a:buFont typeface="Arial"/>
              <a:buChar char="•"/>
            </a:pPr>
            <a:r>
              <a:rPr lang="en-US" sz="4909">
                <a:solidFill>
                  <a:srgbClr val="004199"/>
                </a:solidFill>
                <a:latin typeface="Proxima Nova"/>
              </a:rPr>
              <a:t>Présentation UFOLEP 62 </a:t>
            </a:r>
          </a:p>
          <a:p>
            <a:pPr marL="1059924" indent="-529962" lvl="1">
              <a:lnSpc>
                <a:spcPts val="6873"/>
              </a:lnSpc>
              <a:buFont typeface="Arial"/>
              <a:buChar char="•"/>
            </a:pPr>
            <a:r>
              <a:rPr lang="en-US" sz="4909">
                <a:solidFill>
                  <a:srgbClr val="004199"/>
                </a:solidFill>
                <a:latin typeface="Proxima Nova"/>
              </a:rPr>
              <a:t>Présentation tennis santé </a:t>
            </a:r>
          </a:p>
          <a:p>
            <a:pPr marL="1059924" indent="-529962" lvl="1">
              <a:lnSpc>
                <a:spcPts val="6873"/>
              </a:lnSpc>
              <a:spcBef>
                <a:spcPct val="0"/>
              </a:spcBef>
              <a:buFont typeface="Arial"/>
              <a:buChar char="•"/>
            </a:pPr>
            <a:r>
              <a:rPr lang="en-US" sz="4909">
                <a:solidFill>
                  <a:srgbClr val="004199"/>
                </a:solidFill>
                <a:latin typeface="Proxima Nova"/>
              </a:rPr>
              <a:t>Questions et échanges </a:t>
            </a:r>
          </a:p>
        </p:txBody>
      </p:sp>
      <p:sp>
        <p:nvSpPr>
          <p:cNvPr name="Freeform 8" id="8"/>
          <p:cNvSpPr/>
          <p:nvPr/>
        </p:nvSpPr>
        <p:spPr>
          <a:xfrm flipH="false" flipV="false" rot="0">
            <a:off x="14298038" y="7829862"/>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5276500" y="981075"/>
            <a:ext cx="3011500" cy="47625"/>
          </a:xfrm>
          <a:custGeom>
            <a:avLst/>
            <a:gdLst/>
            <a:ahLst/>
            <a:cxnLst/>
            <a:rect r="r" b="b" t="t" l="l"/>
            <a:pathLst>
              <a:path h="47625" w="3011500">
                <a:moveTo>
                  <a:pt x="0" y="0"/>
                </a:moveTo>
                <a:lnTo>
                  <a:pt x="3011500" y="0"/>
                </a:lnTo>
                <a:lnTo>
                  <a:pt x="3011500"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1013815" y="2816457"/>
            <a:ext cx="8525418" cy="8404231"/>
            <a:chOff x="0" y="0"/>
            <a:chExt cx="8525421" cy="8404225"/>
          </a:xfrm>
        </p:grpSpPr>
        <p:sp>
          <p:nvSpPr>
            <p:cNvPr name="Freeform 5" id="5"/>
            <p:cNvSpPr/>
            <p:nvPr/>
          </p:nvSpPr>
          <p:spPr>
            <a:xfrm flipH="false" flipV="false" rot="0">
              <a:off x="4849622" y="875538"/>
              <a:ext cx="2424557" cy="5363083"/>
            </a:xfrm>
            <a:custGeom>
              <a:avLst/>
              <a:gdLst/>
              <a:ahLst/>
              <a:cxnLst/>
              <a:rect r="r" b="b" t="t" l="l"/>
              <a:pathLst>
                <a:path h="5363083" w="2424557">
                  <a:moveTo>
                    <a:pt x="2424557" y="0"/>
                  </a:moveTo>
                  <a:lnTo>
                    <a:pt x="0" y="5363083"/>
                  </a:lnTo>
                  <a:lnTo>
                    <a:pt x="2424557" y="5363083"/>
                  </a:lnTo>
                  <a:lnTo>
                    <a:pt x="2424557" y="0"/>
                  </a:lnTo>
                  <a:close/>
                </a:path>
              </a:pathLst>
            </a:custGeom>
            <a:solidFill>
              <a:srgbClr val="FDC830"/>
            </a:solidFill>
          </p:spPr>
        </p:sp>
        <p:sp>
          <p:nvSpPr>
            <p:cNvPr name="Freeform 6" id="6"/>
            <p:cNvSpPr/>
            <p:nvPr/>
          </p:nvSpPr>
          <p:spPr>
            <a:xfrm flipH="false" flipV="false" rot="0">
              <a:off x="2093087" y="5249164"/>
              <a:ext cx="5181092" cy="2221357"/>
            </a:xfrm>
            <a:custGeom>
              <a:avLst/>
              <a:gdLst/>
              <a:ahLst/>
              <a:cxnLst/>
              <a:rect r="r" b="b" t="t" l="l"/>
              <a:pathLst>
                <a:path h="2221357" w="5181092">
                  <a:moveTo>
                    <a:pt x="5181092" y="0"/>
                  </a:moveTo>
                  <a:lnTo>
                    <a:pt x="0" y="2221357"/>
                  </a:lnTo>
                  <a:lnTo>
                    <a:pt x="5181092" y="2221357"/>
                  </a:lnTo>
                  <a:lnTo>
                    <a:pt x="5181092" y="0"/>
                  </a:lnTo>
                  <a:close/>
                </a:path>
              </a:pathLst>
            </a:custGeom>
            <a:solidFill>
              <a:srgbClr val="FF1616"/>
            </a:solidFill>
          </p:spPr>
        </p:sp>
      </p:grpSp>
      <p:grpSp>
        <p:nvGrpSpPr>
          <p:cNvPr name="Group 7" id="7"/>
          <p:cNvGrpSpPr>
            <a:grpSpLocks noChangeAspect="true"/>
          </p:cNvGrpSpPr>
          <p:nvPr/>
        </p:nvGrpSpPr>
        <p:grpSpPr>
          <a:xfrm rot="0">
            <a:off x="12968497" y="5063442"/>
            <a:ext cx="4992233" cy="4990509"/>
            <a:chOff x="0" y="0"/>
            <a:chExt cx="6656311" cy="6654013"/>
          </a:xfrm>
        </p:grpSpPr>
        <p:sp>
          <p:nvSpPr>
            <p:cNvPr name="Freeform 8" id="8"/>
            <p:cNvSpPr/>
            <p:nvPr/>
          </p:nvSpPr>
          <p:spPr>
            <a:xfrm flipH="false" flipV="false" rot="0">
              <a:off x="0" y="0"/>
              <a:ext cx="6656324" cy="6653910"/>
            </a:xfrm>
            <a:custGeom>
              <a:avLst/>
              <a:gdLst/>
              <a:ahLst/>
              <a:cxnLst/>
              <a:rect r="r" b="b" t="t" l="l"/>
              <a:pathLst>
                <a:path h="6653910" w="6656324">
                  <a:moveTo>
                    <a:pt x="3325876" y="0"/>
                  </a:moveTo>
                  <a:cubicBezTo>
                    <a:pt x="3217672" y="0"/>
                    <a:pt x="3109722" y="5334"/>
                    <a:pt x="3002026" y="15875"/>
                  </a:cubicBezTo>
                  <a:cubicBezTo>
                    <a:pt x="2893568" y="26543"/>
                    <a:pt x="2785872" y="42418"/>
                    <a:pt x="2678938" y="63754"/>
                  </a:cubicBezTo>
                  <a:cubicBezTo>
                    <a:pt x="2572004" y="85090"/>
                    <a:pt x="2466467" y="111379"/>
                    <a:pt x="2362073" y="143002"/>
                  </a:cubicBezTo>
                  <a:cubicBezTo>
                    <a:pt x="2257679" y="174625"/>
                    <a:pt x="2155317" y="211201"/>
                    <a:pt x="2054606" y="252984"/>
                  </a:cubicBezTo>
                  <a:cubicBezTo>
                    <a:pt x="1953895" y="294767"/>
                    <a:pt x="1855470" y="341122"/>
                    <a:pt x="1759331" y="392557"/>
                  </a:cubicBezTo>
                  <a:cubicBezTo>
                    <a:pt x="1663192" y="443992"/>
                    <a:pt x="1569847" y="499872"/>
                    <a:pt x="1479169" y="560324"/>
                  </a:cubicBezTo>
                  <a:cubicBezTo>
                    <a:pt x="1388491" y="620776"/>
                    <a:pt x="1301115" y="685673"/>
                    <a:pt x="1216787" y="754761"/>
                  </a:cubicBezTo>
                  <a:cubicBezTo>
                    <a:pt x="1132459" y="823849"/>
                    <a:pt x="1051941" y="897001"/>
                    <a:pt x="974852" y="974090"/>
                  </a:cubicBezTo>
                  <a:cubicBezTo>
                    <a:pt x="897763" y="1051179"/>
                    <a:pt x="824611" y="1131697"/>
                    <a:pt x="755523" y="1216025"/>
                  </a:cubicBezTo>
                  <a:cubicBezTo>
                    <a:pt x="686435" y="1300353"/>
                    <a:pt x="621538" y="1387602"/>
                    <a:pt x="560959" y="1478280"/>
                  </a:cubicBezTo>
                  <a:cubicBezTo>
                    <a:pt x="500380" y="1568958"/>
                    <a:pt x="444373" y="1662303"/>
                    <a:pt x="393065" y="1758315"/>
                  </a:cubicBezTo>
                  <a:cubicBezTo>
                    <a:pt x="341757" y="1854327"/>
                    <a:pt x="295148" y="1952879"/>
                    <a:pt x="253365" y="2053463"/>
                  </a:cubicBezTo>
                  <a:cubicBezTo>
                    <a:pt x="211582" y="2154047"/>
                    <a:pt x="175006" y="2256663"/>
                    <a:pt x="143383" y="2360930"/>
                  </a:cubicBezTo>
                  <a:cubicBezTo>
                    <a:pt x="111760" y="2465197"/>
                    <a:pt x="85344" y="2570861"/>
                    <a:pt x="64008" y="2677668"/>
                  </a:cubicBezTo>
                  <a:cubicBezTo>
                    <a:pt x="42672" y="2784475"/>
                    <a:pt x="26797" y="2892298"/>
                    <a:pt x="16129" y="3000756"/>
                  </a:cubicBezTo>
                  <a:cubicBezTo>
                    <a:pt x="5461" y="3109214"/>
                    <a:pt x="0" y="3218053"/>
                    <a:pt x="0" y="3327019"/>
                  </a:cubicBezTo>
                  <a:cubicBezTo>
                    <a:pt x="0" y="3435985"/>
                    <a:pt x="5334" y="3544697"/>
                    <a:pt x="16002" y="3653155"/>
                  </a:cubicBezTo>
                  <a:cubicBezTo>
                    <a:pt x="26670" y="3761613"/>
                    <a:pt x="42672" y="3869309"/>
                    <a:pt x="63881" y="3976243"/>
                  </a:cubicBezTo>
                  <a:cubicBezTo>
                    <a:pt x="85090" y="4083177"/>
                    <a:pt x="111633" y="4188714"/>
                    <a:pt x="143256" y="4292981"/>
                  </a:cubicBezTo>
                  <a:cubicBezTo>
                    <a:pt x="174879" y="4397248"/>
                    <a:pt x="211582" y="4499737"/>
                    <a:pt x="253238" y="4600448"/>
                  </a:cubicBezTo>
                  <a:cubicBezTo>
                    <a:pt x="294894" y="4701159"/>
                    <a:pt x="341503" y="4799584"/>
                    <a:pt x="392938" y="4895596"/>
                  </a:cubicBezTo>
                  <a:cubicBezTo>
                    <a:pt x="444373" y="4991608"/>
                    <a:pt x="500253" y="5085080"/>
                    <a:pt x="560832" y="5175631"/>
                  </a:cubicBezTo>
                  <a:cubicBezTo>
                    <a:pt x="621411" y="5266181"/>
                    <a:pt x="686308" y="5353684"/>
                    <a:pt x="755396" y="5437886"/>
                  </a:cubicBezTo>
                  <a:cubicBezTo>
                    <a:pt x="824484" y="5522087"/>
                    <a:pt x="897636" y="5602732"/>
                    <a:pt x="974725" y="5679820"/>
                  </a:cubicBezTo>
                  <a:cubicBezTo>
                    <a:pt x="1051814" y="5756909"/>
                    <a:pt x="1132459" y="5829934"/>
                    <a:pt x="1216787" y="5899149"/>
                  </a:cubicBezTo>
                  <a:cubicBezTo>
                    <a:pt x="1301115" y="5968364"/>
                    <a:pt x="1388491" y="6033134"/>
                    <a:pt x="1479169" y="6093586"/>
                  </a:cubicBezTo>
                  <a:cubicBezTo>
                    <a:pt x="1569847" y="6154038"/>
                    <a:pt x="1663192" y="6210045"/>
                    <a:pt x="1759331" y="6261353"/>
                  </a:cubicBezTo>
                  <a:cubicBezTo>
                    <a:pt x="1855470" y="6312661"/>
                    <a:pt x="1953895" y="6359270"/>
                    <a:pt x="2054606" y="6400926"/>
                  </a:cubicBezTo>
                  <a:cubicBezTo>
                    <a:pt x="2155317" y="6442582"/>
                    <a:pt x="2257806" y="6479285"/>
                    <a:pt x="2362073" y="6510908"/>
                  </a:cubicBezTo>
                  <a:cubicBezTo>
                    <a:pt x="2466340" y="6542531"/>
                    <a:pt x="2572004" y="6568947"/>
                    <a:pt x="2678938" y="6590156"/>
                  </a:cubicBezTo>
                  <a:cubicBezTo>
                    <a:pt x="2785872" y="6611365"/>
                    <a:pt x="2893568" y="6627367"/>
                    <a:pt x="3002026" y="6638035"/>
                  </a:cubicBezTo>
                  <a:cubicBezTo>
                    <a:pt x="3110103" y="6648703"/>
                    <a:pt x="3218434" y="6653910"/>
                    <a:pt x="3327400" y="6653910"/>
                  </a:cubicBezTo>
                  <a:lnTo>
                    <a:pt x="3329305" y="6653910"/>
                  </a:lnTo>
                  <a:cubicBezTo>
                    <a:pt x="3437890" y="6653910"/>
                    <a:pt x="3546221" y="6648576"/>
                    <a:pt x="3654298" y="6638035"/>
                  </a:cubicBezTo>
                  <a:cubicBezTo>
                    <a:pt x="3762756" y="6627367"/>
                    <a:pt x="3870452" y="6611492"/>
                    <a:pt x="3977386" y="6590156"/>
                  </a:cubicBezTo>
                  <a:cubicBezTo>
                    <a:pt x="4084320" y="6568820"/>
                    <a:pt x="4189857" y="6542531"/>
                    <a:pt x="4294251" y="6510908"/>
                  </a:cubicBezTo>
                  <a:cubicBezTo>
                    <a:pt x="4398645" y="6479285"/>
                    <a:pt x="4501007" y="6442709"/>
                    <a:pt x="4601718" y="6400926"/>
                  </a:cubicBezTo>
                  <a:cubicBezTo>
                    <a:pt x="4702429" y="6359143"/>
                    <a:pt x="4800854" y="6312788"/>
                    <a:pt x="4896993" y="6261353"/>
                  </a:cubicBezTo>
                  <a:cubicBezTo>
                    <a:pt x="4993132" y="6209918"/>
                    <a:pt x="5086477" y="6154038"/>
                    <a:pt x="5177155" y="6093586"/>
                  </a:cubicBezTo>
                  <a:cubicBezTo>
                    <a:pt x="5267833" y="6033134"/>
                    <a:pt x="5355209" y="5968237"/>
                    <a:pt x="5439537" y="5899149"/>
                  </a:cubicBezTo>
                  <a:cubicBezTo>
                    <a:pt x="5523865" y="5830061"/>
                    <a:pt x="5604510" y="5756909"/>
                    <a:pt x="5681599" y="5679820"/>
                  </a:cubicBezTo>
                  <a:cubicBezTo>
                    <a:pt x="5758688" y="5602732"/>
                    <a:pt x="5831840" y="5522086"/>
                    <a:pt x="5900928" y="5437886"/>
                  </a:cubicBezTo>
                  <a:cubicBezTo>
                    <a:pt x="5970016" y="5353685"/>
                    <a:pt x="6034913" y="5266182"/>
                    <a:pt x="6095492" y="5175631"/>
                  </a:cubicBezTo>
                  <a:cubicBezTo>
                    <a:pt x="6156071" y="5085080"/>
                    <a:pt x="6212078" y="4991608"/>
                    <a:pt x="6263386" y="4895596"/>
                  </a:cubicBezTo>
                  <a:cubicBezTo>
                    <a:pt x="6314694" y="4799584"/>
                    <a:pt x="6361303" y="4701032"/>
                    <a:pt x="6403086" y="4600448"/>
                  </a:cubicBezTo>
                  <a:cubicBezTo>
                    <a:pt x="6444869" y="4499864"/>
                    <a:pt x="6481445" y="4397248"/>
                    <a:pt x="6513068" y="4292981"/>
                  </a:cubicBezTo>
                  <a:cubicBezTo>
                    <a:pt x="6544690" y="4188714"/>
                    <a:pt x="6571107" y="4083050"/>
                    <a:pt x="6592443" y="3976243"/>
                  </a:cubicBezTo>
                  <a:cubicBezTo>
                    <a:pt x="6613778" y="3869436"/>
                    <a:pt x="6629653" y="3761613"/>
                    <a:pt x="6640322" y="3653155"/>
                  </a:cubicBezTo>
                  <a:cubicBezTo>
                    <a:pt x="6650990" y="3544697"/>
                    <a:pt x="6656324" y="3435985"/>
                    <a:pt x="6656324" y="3327019"/>
                  </a:cubicBezTo>
                  <a:cubicBezTo>
                    <a:pt x="6656324" y="3218053"/>
                    <a:pt x="6650990" y="3109341"/>
                    <a:pt x="6640322" y="3000883"/>
                  </a:cubicBezTo>
                  <a:cubicBezTo>
                    <a:pt x="6629653" y="2892425"/>
                    <a:pt x="6613652" y="2784729"/>
                    <a:pt x="6592443" y="2677795"/>
                  </a:cubicBezTo>
                  <a:cubicBezTo>
                    <a:pt x="6571233" y="2570861"/>
                    <a:pt x="6544690" y="2465324"/>
                    <a:pt x="6513068" y="2361057"/>
                  </a:cubicBezTo>
                  <a:cubicBezTo>
                    <a:pt x="6481445" y="2256790"/>
                    <a:pt x="6444742" y="2154301"/>
                    <a:pt x="6403086" y="2053590"/>
                  </a:cubicBezTo>
                  <a:cubicBezTo>
                    <a:pt x="6361430" y="1952879"/>
                    <a:pt x="6314820" y="1854454"/>
                    <a:pt x="6263386" y="1758442"/>
                  </a:cubicBezTo>
                  <a:cubicBezTo>
                    <a:pt x="6211951" y="1662430"/>
                    <a:pt x="6156070" y="1568958"/>
                    <a:pt x="6095492" y="1478407"/>
                  </a:cubicBezTo>
                  <a:cubicBezTo>
                    <a:pt x="6034913" y="1387856"/>
                    <a:pt x="5970015" y="1300353"/>
                    <a:pt x="5900927" y="1216152"/>
                  </a:cubicBezTo>
                  <a:cubicBezTo>
                    <a:pt x="5831839" y="1131951"/>
                    <a:pt x="5758687" y="1051306"/>
                    <a:pt x="5681599" y="974217"/>
                  </a:cubicBezTo>
                  <a:cubicBezTo>
                    <a:pt x="5604510" y="897128"/>
                    <a:pt x="5523864" y="824103"/>
                    <a:pt x="5439537" y="755015"/>
                  </a:cubicBezTo>
                  <a:cubicBezTo>
                    <a:pt x="5355209" y="685927"/>
                    <a:pt x="5267833" y="621030"/>
                    <a:pt x="5177155" y="560578"/>
                  </a:cubicBezTo>
                  <a:cubicBezTo>
                    <a:pt x="5086476" y="500126"/>
                    <a:pt x="4993132" y="444119"/>
                    <a:pt x="4896993" y="392811"/>
                  </a:cubicBezTo>
                  <a:cubicBezTo>
                    <a:pt x="4800853" y="341503"/>
                    <a:pt x="4702428" y="294894"/>
                    <a:pt x="4601718" y="253238"/>
                  </a:cubicBezTo>
                  <a:cubicBezTo>
                    <a:pt x="4501007" y="211582"/>
                    <a:pt x="4398518" y="174879"/>
                    <a:pt x="4294251" y="143256"/>
                  </a:cubicBezTo>
                  <a:cubicBezTo>
                    <a:pt x="4189984" y="111633"/>
                    <a:pt x="4084320" y="85217"/>
                    <a:pt x="3977386" y="64008"/>
                  </a:cubicBezTo>
                  <a:cubicBezTo>
                    <a:pt x="3870451" y="42799"/>
                    <a:pt x="3762756" y="26797"/>
                    <a:pt x="3654297" y="16129"/>
                  </a:cubicBezTo>
                  <a:cubicBezTo>
                    <a:pt x="3546602" y="5334"/>
                    <a:pt x="3438652" y="0"/>
                    <a:pt x="3330067" y="0"/>
                  </a:cubicBezTo>
                  <a:close/>
                </a:path>
              </a:pathLst>
            </a:custGeom>
            <a:blipFill>
              <a:blip r:embed="rId5"/>
              <a:stretch>
                <a:fillRect l="-38858" t="0" r="-38921" b="-24"/>
              </a:stretch>
            </a:blipFill>
          </p:spPr>
        </p:sp>
      </p:grpSp>
      <p:sp>
        <p:nvSpPr>
          <p:cNvPr name="Freeform 9" id="9"/>
          <p:cNvSpPr/>
          <p:nvPr/>
        </p:nvSpPr>
        <p:spPr>
          <a:xfrm flipH="false" flipV="false" rot="0">
            <a:off x="1404947" y="3504200"/>
            <a:ext cx="754085" cy="586854"/>
          </a:xfrm>
          <a:custGeom>
            <a:avLst/>
            <a:gdLst/>
            <a:ahLst/>
            <a:cxnLst/>
            <a:rect r="r" b="b" t="t" l="l"/>
            <a:pathLst>
              <a:path h="586854" w="754085">
                <a:moveTo>
                  <a:pt x="0" y="0"/>
                </a:moveTo>
                <a:lnTo>
                  <a:pt x="754085" y="0"/>
                </a:lnTo>
                <a:lnTo>
                  <a:pt x="754085" y="586854"/>
                </a:lnTo>
                <a:lnTo>
                  <a:pt x="0" y="5868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2037474" y="4894793"/>
            <a:ext cx="754085" cy="586854"/>
          </a:xfrm>
          <a:custGeom>
            <a:avLst/>
            <a:gdLst/>
            <a:ahLst/>
            <a:cxnLst/>
            <a:rect r="r" b="b" t="t" l="l"/>
            <a:pathLst>
              <a:path h="586854" w="754085">
                <a:moveTo>
                  <a:pt x="0" y="0"/>
                </a:moveTo>
                <a:lnTo>
                  <a:pt x="754084" y="0"/>
                </a:lnTo>
                <a:lnTo>
                  <a:pt x="754084" y="586854"/>
                </a:lnTo>
                <a:lnTo>
                  <a:pt x="0" y="586854"/>
                </a:lnTo>
                <a:lnTo>
                  <a:pt x="0" y="0"/>
                </a:lnTo>
                <a:close/>
              </a:path>
            </a:pathLst>
          </a:custGeom>
          <a:blipFill>
            <a:blip r:embed="rId6">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3110779" y="6179630"/>
            <a:ext cx="754085" cy="586854"/>
          </a:xfrm>
          <a:custGeom>
            <a:avLst/>
            <a:gdLst/>
            <a:ahLst/>
            <a:cxnLst/>
            <a:rect r="r" b="b" t="t" l="l"/>
            <a:pathLst>
              <a:path h="586854" w="754085">
                <a:moveTo>
                  <a:pt x="0" y="0"/>
                </a:moveTo>
                <a:lnTo>
                  <a:pt x="754085" y="0"/>
                </a:lnTo>
                <a:lnTo>
                  <a:pt x="754085" y="586854"/>
                </a:lnTo>
                <a:lnTo>
                  <a:pt x="0" y="586854"/>
                </a:lnTo>
                <a:lnTo>
                  <a:pt x="0" y="0"/>
                </a:lnTo>
                <a:close/>
              </a:path>
            </a:pathLst>
          </a:custGeom>
          <a:blipFill>
            <a:blip r:embed="rId6">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4278230" y="8046653"/>
            <a:ext cx="754085" cy="586854"/>
          </a:xfrm>
          <a:custGeom>
            <a:avLst/>
            <a:gdLst/>
            <a:ahLst/>
            <a:cxnLst/>
            <a:rect r="r" b="b" t="t" l="l"/>
            <a:pathLst>
              <a:path h="586854" w="754085">
                <a:moveTo>
                  <a:pt x="0" y="0"/>
                </a:moveTo>
                <a:lnTo>
                  <a:pt x="754085" y="0"/>
                </a:lnTo>
                <a:lnTo>
                  <a:pt x="754085" y="586855"/>
                </a:lnTo>
                <a:lnTo>
                  <a:pt x="0" y="586855"/>
                </a:lnTo>
                <a:lnTo>
                  <a:pt x="0" y="0"/>
                </a:lnTo>
                <a:close/>
              </a:path>
            </a:pathLst>
          </a:custGeom>
          <a:blipFill>
            <a:blip r:embed="rId6">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7004904" y="4764767"/>
            <a:ext cx="938908" cy="764162"/>
          </a:xfrm>
          <a:custGeom>
            <a:avLst/>
            <a:gdLst/>
            <a:ahLst/>
            <a:cxnLst/>
            <a:rect r="r" b="b" t="t" l="l"/>
            <a:pathLst>
              <a:path h="764162" w="938908">
                <a:moveTo>
                  <a:pt x="0" y="0"/>
                </a:moveTo>
                <a:lnTo>
                  <a:pt x="938908" y="0"/>
                </a:lnTo>
                <a:lnTo>
                  <a:pt x="938908" y="764162"/>
                </a:lnTo>
                <a:lnTo>
                  <a:pt x="0" y="76416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6454454" y="2516886"/>
            <a:ext cx="973636" cy="1647768"/>
          </a:xfrm>
          <a:custGeom>
            <a:avLst/>
            <a:gdLst/>
            <a:ahLst/>
            <a:cxnLst/>
            <a:rect r="r" b="b" t="t" l="l"/>
            <a:pathLst>
              <a:path h="1647768" w="973636">
                <a:moveTo>
                  <a:pt x="0" y="0"/>
                </a:moveTo>
                <a:lnTo>
                  <a:pt x="973636" y="0"/>
                </a:lnTo>
                <a:lnTo>
                  <a:pt x="973636" y="1647768"/>
                </a:lnTo>
                <a:lnTo>
                  <a:pt x="0" y="164776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false" flipV="false" rot="0">
            <a:off x="8149571" y="5885288"/>
            <a:ext cx="647129" cy="1026709"/>
          </a:xfrm>
          <a:custGeom>
            <a:avLst/>
            <a:gdLst/>
            <a:ahLst/>
            <a:cxnLst/>
            <a:rect r="r" b="b" t="t" l="l"/>
            <a:pathLst>
              <a:path h="1026709" w="647129">
                <a:moveTo>
                  <a:pt x="0" y="0"/>
                </a:moveTo>
                <a:lnTo>
                  <a:pt x="647128" y="0"/>
                </a:lnTo>
                <a:lnTo>
                  <a:pt x="647128" y="1026709"/>
                </a:lnTo>
                <a:lnTo>
                  <a:pt x="0" y="102670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6" id="16"/>
          <p:cNvGrpSpPr>
            <a:grpSpLocks noChangeAspect="true"/>
          </p:cNvGrpSpPr>
          <p:nvPr/>
        </p:nvGrpSpPr>
        <p:grpSpPr>
          <a:xfrm rot="0">
            <a:off x="9005402" y="7653661"/>
            <a:ext cx="912085" cy="1004707"/>
            <a:chOff x="0" y="0"/>
            <a:chExt cx="912089" cy="1004710"/>
          </a:xfrm>
        </p:grpSpPr>
        <p:sp>
          <p:nvSpPr>
            <p:cNvPr name="Freeform 17" id="17"/>
            <p:cNvSpPr/>
            <p:nvPr/>
          </p:nvSpPr>
          <p:spPr>
            <a:xfrm flipH="false" flipV="false" rot="0">
              <a:off x="58674" y="63500"/>
              <a:ext cx="793369" cy="877697"/>
            </a:xfrm>
            <a:custGeom>
              <a:avLst/>
              <a:gdLst/>
              <a:ahLst/>
              <a:cxnLst/>
              <a:rect r="r" b="b" t="t" l="l"/>
              <a:pathLst>
                <a:path h="877697" w="793369">
                  <a:moveTo>
                    <a:pt x="562483" y="0"/>
                  </a:moveTo>
                  <a:cubicBezTo>
                    <a:pt x="558546" y="0"/>
                    <a:pt x="554609" y="508"/>
                    <a:pt x="550672" y="1651"/>
                  </a:cubicBezTo>
                  <a:lnTo>
                    <a:pt x="35687" y="149225"/>
                  </a:lnTo>
                  <a:cubicBezTo>
                    <a:pt x="13081" y="155702"/>
                    <a:pt x="0" y="179324"/>
                    <a:pt x="6477" y="201930"/>
                  </a:cubicBezTo>
                  <a:lnTo>
                    <a:pt x="191262" y="846836"/>
                  </a:lnTo>
                  <a:cubicBezTo>
                    <a:pt x="196469" y="864870"/>
                    <a:pt x="212471" y="876808"/>
                    <a:pt x="230251" y="877697"/>
                  </a:cubicBezTo>
                  <a:lnTo>
                    <a:pt x="771525" y="722503"/>
                  </a:lnTo>
                  <a:lnTo>
                    <a:pt x="771525" y="722503"/>
                  </a:lnTo>
                  <a:cubicBezTo>
                    <a:pt x="786130" y="712343"/>
                    <a:pt x="793369" y="693801"/>
                    <a:pt x="788162" y="675767"/>
                  </a:cubicBezTo>
                  <a:lnTo>
                    <a:pt x="603504" y="30988"/>
                  </a:lnTo>
                  <a:cubicBezTo>
                    <a:pt x="598043" y="12192"/>
                    <a:pt x="581025" y="0"/>
                    <a:pt x="562483" y="0"/>
                  </a:cubicBezTo>
                  <a:close/>
                </a:path>
              </a:pathLst>
            </a:custGeom>
            <a:solidFill>
              <a:srgbClr val="F58A22"/>
            </a:solidFill>
          </p:spPr>
        </p:sp>
        <p:sp>
          <p:nvSpPr>
            <p:cNvPr name="Freeform 18" id="18"/>
            <p:cNvSpPr/>
            <p:nvPr/>
          </p:nvSpPr>
          <p:spPr>
            <a:xfrm flipH="false" flipV="false" rot="0">
              <a:off x="132207" y="148971"/>
              <a:ext cx="647700" cy="727075"/>
            </a:xfrm>
            <a:custGeom>
              <a:avLst/>
              <a:gdLst/>
              <a:ahLst/>
              <a:cxnLst/>
              <a:rect r="r" b="b" t="t" l="l"/>
              <a:pathLst>
                <a:path h="727075" w="647700">
                  <a:moveTo>
                    <a:pt x="401320" y="0"/>
                  </a:moveTo>
                  <a:lnTo>
                    <a:pt x="0" y="115062"/>
                  </a:lnTo>
                  <a:lnTo>
                    <a:pt x="175387" y="727075"/>
                  </a:lnTo>
                  <a:lnTo>
                    <a:pt x="647700" y="591693"/>
                  </a:lnTo>
                  <a:lnTo>
                    <a:pt x="492379" y="50038"/>
                  </a:lnTo>
                  <a:lnTo>
                    <a:pt x="401320" y="0"/>
                  </a:lnTo>
                  <a:close/>
                </a:path>
              </a:pathLst>
            </a:custGeom>
            <a:solidFill>
              <a:srgbClr val="FFFFFF"/>
            </a:solidFill>
          </p:spPr>
        </p:sp>
        <p:sp>
          <p:nvSpPr>
            <p:cNvPr name="Freeform 19" id="19"/>
            <p:cNvSpPr/>
            <p:nvPr/>
          </p:nvSpPr>
          <p:spPr>
            <a:xfrm flipH="false" flipV="false" rot="0">
              <a:off x="359156" y="278892"/>
              <a:ext cx="91821" cy="91948"/>
            </a:xfrm>
            <a:custGeom>
              <a:avLst/>
              <a:gdLst/>
              <a:ahLst/>
              <a:cxnLst/>
              <a:rect r="r" b="b" t="t" l="l"/>
              <a:pathLst>
                <a:path h="91948" w="91821">
                  <a:moveTo>
                    <a:pt x="82423" y="17653"/>
                  </a:moveTo>
                  <a:lnTo>
                    <a:pt x="57658" y="24765"/>
                  </a:lnTo>
                  <a:lnTo>
                    <a:pt x="50546" y="0"/>
                  </a:lnTo>
                  <a:lnTo>
                    <a:pt x="17653" y="9398"/>
                  </a:lnTo>
                  <a:lnTo>
                    <a:pt x="24765" y="34163"/>
                  </a:lnTo>
                  <a:lnTo>
                    <a:pt x="0" y="41275"/>
                  </a:lnTo>
                  <a:lnTo>
                    <a:pt x="9398" y="74295"/>
                  </a:lnTo>
                  <a:lnTo>
                    <a:pt x="34163" y="67183"/>
                  </a:lnTo>
                  <a:lnTo>
                    <a:pt x="41275" y="91948"/>
                  </a:lnTo>
                  <a:lnTo>
                    <a:pt x="74168" y="82550"/>
                  </a:lnTo>
                  <a:lnTo>
                    <a:pt x="67056" y="57785"/>
                  </a:lnTo>
                  <a:lnTo>
                    <a:pt x="91821" y="50673"/>
                  </a:lnTo>
                  <a:lnTo>
                    <a:pt x="82423" y="17653"/>
                  </a:lnTo>
                </a:path>
              </a:pathLst>
            </a:custGeom>
            <a:solidFill>
              <a:srgbClr val="8AA2D4"/>
            </a:solidFill>
          </p:spPr>
        </p:sp>
        <p:sp>
          <p:nvSpPr>
            <p:cNvPr name="Freeform 20" id="20"/>
            <p:cNvSpPr/>
            <p:nvPr/>
          </p:nvSpPr>
          <p:spPr>
            <a:xfrm flipH="false" flipV="false" rot="0">
              <a:off x="263652" y="386461"/>
              <a:ext cx="350647" cy="113157"/>
            </a:xfrm>
            <a:custGeom>
              <a:avLst/>
              <a:gdLst/>
              <a:ahLst/>
              <a:cxnLst/>
              <a:rect r="r" b="b" t="t" l="l"/>
              <a:pathLst>
                <a:path h="113157" w="350647">
                  <a:moveTo>
                    <a:pt x="5207" y="97409"/>
                  </a:moveTo>
                  <a:lnTo>
                    <a:pt x="341249" y="1143"/>
                  </a:lnTo>
                  <a:cubicBezTo>
                    <a:pt x="345313" y="0"/>
                    <a:pt x="349504" y="2286"/>
                    <a:pt x="350647" y="6350"/>
                  </a:cubicBezTo>
                  <a:lnTo>
                    <a:pt x="349504" y="14605"/>
                  </a:lnTo>
                  <a:lnTo>
                    <a:pt x="9398" y="112014"/>
                  </a:lnTo>
                  <a:cubicBezTo>
                    <a:pt x="5334" y="113157"/>
                    <a:pt x="1143" y="110871"/>
                    <a:pt x="0" y="106807"/>
                  </a:cubicBezTo>
                  <a:lnTo>
                    <a:pt x="1143" y="98552"/>
                  </a:lnTo>
                  <a:close/>
                </a:path>
              </a:pathLst>
            </a:custGeom>
            <a:solidFill>
              <a:srgbClr val="656263"/>
            </a:solidFill>
          </p:spPr>
        </p:sp>
        <p:sp>
          <p:nvSpPr>
            <p:cNvPr name="Freeform 21" id="21"/>
            <p:cNvSpPr/>
            <p:nvPr/>
          </p:nvSpPr>
          <p:spPr>
            <a:xfrm flipH="false" flipV="false" rot="0">
              <a:off x="284607" y="459486"/>
              <a:ext cx="350647" cy="113157"/>
            </a:xfrm>
            <a:custGeom>
              <a:avLst/>
              <a:gdLst/>
              <a:ahLst/>
              <a:cxnLst/>
              <a:rect r="r" b="b" t="t" l="l"/>
              <a:pathLst>
                <a:path h="113157" w="350647">
                  <a:moveTo>
                    <a:pt x="5207" y="97409"/>
                  </a:moveTo>
                  <a:lnTo>
                    <a:pt x="341249" y="1143"/>
                  </a:lnTo>
                  <a:cubicBezTo>
                    <a:pt x="345313" y="0"/>
                    <a:pt x="349504" y="2286"/>
                    <a:pt x="350647" y="6350"/>
                  </a:cubicBezTo>
                  <a:lnTo>
                    <a:pt x="349504" y="14605"/>
                  </a:lnTo>
                  <a:lnTo>
                    <a:pt x="9398" y="112014"/>
                  </a:lnTo>
                  <a:cubicBezTo>
                    <a:pt x="5334" y="113157"/>
                    <a:pt x="1143" y="110871"/>
                    <a:pt x="0" y="106807"/>
                  </a:cubicBezTo>
                  <a:lnTo>
                    <a:pt x="1143" y="98552"/>
                  </a:lnTo>
                  <a:close/>
                </a:path>
              </a:pathLst>
            </a:custGeom>
            <a:solidFill>
              <a:srgbClr val="656263"/>
            </a:solidFill>
          </p:spPr>
        </p:sp>
        <p:sp>
          <p:nvSpPr>
            <p:cNvPr name="Freeform 22" id="22"/>
            <p:cNvSpPr/>
            <p:nvPr/>
          </p:nvSpPr>
          <p:spPr>
            <a:xfrm flipH="false" flipV="false" rot="0">
              <a:off x="305562" y="532638"/>
              <a:ext cx="350647" cy="113157"/>
            </a:xfrm>
            <a:custGeom>
              <a:avLst/>
              <a:gdLst/>
              <a:ahLst/>
              <a:cxnLst/>
              <a:rect r="r" b="b" t="t" l="l"/>
              <a:pathLst>
                <a:path h="113157" w="350647">
                  <a:moveTo>
                    <a:pt x="5207" y="97409"/>
                  </a:moveTo>
                  <a:lnTo>
                    <a:pt x="341249" y="1143"/>
                  </a:lnTo>
                  <a:cubicBezTo>
                    <a:pt x="345313" y="0"/>
                    <a:pt x="349504" y="2286"/>
                    <a:pt x="350647" y="6350"/>
                  </a:cubicBezTo>
                  <a:lnTo>
                    <a:pt x="349504" y="14605"/>
                  </a:lnTo>
                  <a:lnTo>
                    <a:pt x="9398" y="112014"/>
                  </a:lnTo>
                  <a:cubicBezTo>
                    <a:pt x="5334" y="113157"/>
                    <a:pt x="1143" y="110871"/>
                    <a:pt x="0" y="106807"/>
                  </a:cubicBezTo>
                  <a:lnTo>
                    <a:pt x="1143" y="98552"/>
                  </a:lnTo>
                  <a:close/>
                </a:path>
              </a:pathLst>
            </a:custGeom>
            <a:solidFill>
              <a:srgbClr val="656263"/>
            </a:solidFill>
          </p:spPr>
        </p:sp>
        <p:sp>
          <p:nvSpPr>
            <p:cNvPr name="Freeform 23" id="23"/>
            <p:cNvSpPr/>
            <p:nvPr/>
          </p:nvSpPr>
          <p:spPr>
            <a:xfrm flipH="false" flipV="false" rot="0">
              <a:off x="326517" y="605663"/>
              <a:ext cx="350647" cy="113284"/>
            </a:xfrm>
            <a:custGeom>
              <a:avLst/>
              <a:gdLst/>
              <a:ahLst/>
              <a:cxnLst/>
              <a:rect r="r" b="b" t="t" l="l"/>
              <a:pathLst>
                <a:path h="113284" w="350647">
                  <a:moveTo>
                    <a:pt x="5207" y="97409"/>
                  </a:moveTo>
                  <a:lnTo>
                    <a:pt x="341249" y="1143"/>
                  </a:lnTo>
                  <a:cubicBezTo>
                    <a:pt x="345313" y="0"/>
                    <a:pt x="349504" y="2286"/>
                    <a:pt x="350647" y="6350"/>
                  </a:cubicBezTo>
                  <a:lnTo>
                    <a:pt x="349504" y="14605"/>
                  </a:lnTo>
                  <a:lnTo>
                    <a:pt x="9398" y="112141"/>
                  </a:lnTo>
                  <a:cubicBezTo>
                    <a:pt x="5334" y="113284"/>
                    <a:pt x="1143" y="110998"/>
                    <a:pt x="0" y="106934"/>
                  </a:cubicBezTo>
                  <a:lnTo>
                    <a:pt x="1143" y="98679"/>
                  </a:lnTo>
                  <a:close/>
                </a:path>
              </a:pathLst>
            </a:custGeom>
            <a:solidFill>
              <a:srgbClr val="656263"/>
            </a:solidFill>
          </p:spPr>
        </p:sp>
        <p:sp>
          <p:nvSpPr>
            <p:cNvPr name="Freeform 24" id="24"/>
            <p:cNvSpPr/>
            <p:nvPr/>
          </p:nvSpPr>
          <p:spPr>
            <a:xfrm flipH="false" flipV="false" rot="0">
              <a:off x="347472" y="678815"/>
              <a:ext cx="350647" cy="113157"/>
            </a:xfrm>
            <a:custGeom>
              <a:avLst/>
              <a:gdLst/>
              <a:ahLst/>
              <a:cxnLst/>
              <a:rect r="r" b="b" t="t" l="l"/>
              <a:pathLst>
                <a:path h="113157" w="350647">
                  <a:moveTo>
                    <a:pt x="5207" y="97409"/>
                  </a:moveTo>
                  <a:lnTo>
                    <a:pt x="341249" y="1143"/>
                  </a:lnTo>
                  <a:cubicBezTo>
                    <a:pt x="345313" y="0"/>
                    <a:pt x="349504" y="2286"/>
                    <a:pt x="350647" y="6350"/>
                  </a:cubicBezTo>
                  <a:lnTo>
                    <a:pt x="349504" y="14605"/>
                  </a:lnTo>
                  <a:lnTo>
                    <a:pt x="9398" y="112014"/>
                  </a:lnTo>
                  <a:cubicBezTo>
                    <a:pt x="5334" y="113157"/>
                    <a:pt x="1143" y="110871"/>
                    <a:pt x="0" y="106807"/>
                  </a:cubicBezTo>
                  <a:lnTo>
                    <a:pt x="1143" y="98552"/>
                  </a:lnTo>
                  <a:close/>
                </a:path>
              </a:pathLst>
            </a:custGeom>
            <a:solidFill>
              <a:srgbClr val="656263"/>
            </a:solidFill>
          </p:spPr>
        </p:sp>
        <p:sp>
          <p:nvSpPr>
            <p:cNvPr name="Freeform 25" id="25"/>
            <p:cNvSpPr/>
            <p:nvPr/>
          </p:nvSpPr>
          <p:spPr>
            <a:xfrm flipH="false" flipV="false" rot="0">
              <a:off x="311277" y="228981"/>
              <a:ext cx="186055" cy="186055"/>
            </a:xfrm>
            <a:custGeom>
              <a:avLst/>
              <a:gdLst/>
              <a:ahLst/>
              <a:cxnLst/>
              <a:rect r="r" b="b" t="t" l="l"/>
              <a:pathLst>
                <a:path h="186055" w="186055">
                  <a:moveTo>
                    <a:pt x="173355" y="70104"/>
                  </a:moveTo>
                  <a:cubicBezTo>
                    <a:pt x="186055" y="114427"/>
                    <a:pt x="160401" y="160655"/>
                    <a:pt x="116078" y="173355"/>
                  </a:cubicBezTo>
                  <a:lnTo>
                    <a:pt x="114046" y="166116"/>
                  </a:lnTo>
                  <a:lnTo>
                    <a:pt x="116078" y="173355"/>
                  </a:lnTo>
                  <a:cubicBezTo>
                    <a:pt x="71755" y="186055"/>
                    <a:pt x="25400" y="160401"/>
                    <a:pt x="12700" y="116078"/>
                  </a:cubicBezTo>
                  <a:lnTo>
                    <a:pt x="12700" y="116078"/>
                  </a:lnTo>
                  <a:cubicBezTo>
                    <a:pt x="0" y="71755"/>
                    <a:pt x="25654" y="25400"/>
                    <a:pt x="69977" y="12700"/>
                  </a:cubicBezTo>
                  <a:lnTo>
                    <a:pt x="72009" y="19939"/>
                  </a:lnTo>
                  <a:lnTo>
                    <a:pt x="69977" y="12700"/>
                  </a:lnTo>
                  <a:cubicBezTo>
                    <a:pt x="114300" y="0"/>
                    <a:pt x="160655" y="25654"/>
                    <a:pt x="173355" y="69977"/>
                  </a:cubicBezTo>
                  <a:lnTo>
                    <a:pt x="166116" y="72009"/>
                  </a:lnTo>
                  <a:lnTo>
                    <a:pt x="173355" y="69977"/>
                  </a:lnTo>
                  <a:moveTo>
                    <a:pt x="158750" y="74168"/>
                  </a:moveTo>
                  <a:lnTo>
                    <a:pt x="158750" y="74168"/>
                  </a:lnTo>
                  <a:cubicBezTo>
                    <a:pt x="148336" y="37846"/>
                    <a:pt x="110490" y="16891"/>
                    <a:pt x="74168" y="27305"/>
                  </a:cubicBezTo>
                  <a:cubicBezTo>
                    <a:pt x="37846" y="37719"/>
                    <a:pt x="16891" y="75565"/>
                    <a:pt x="27305" y="111887"/>
                  </a:cubicBezTo>
                  <a:lnTo>
                    <a:pt x="20066" y="113919"/>
                  </a:lnTo>
                  <a:lnTo>
                    <a:pt x="27305" y="111887"/>
                  </a:lnTo>
                  <a:cubicBezTo>
                    <a:pt x="37719" y="148082"/>
                    <a:pt x="75565" y="169164"/>
                    <a:pt x="111887" y="158750"/>
                  </a:cubicBezTo>
                  <a:cubicBezTo>
                    <a:pt x="148209" y="148336"/>
                    <a:pt x="169164" y="110490"/>
                    <a:pt x="158750" y="74295"/>
                  </a:cubicBezTo>
                  <a:close/>
                </a:path>
              </a:pathLst>
            </a:custGeom>
            <a:solidFill>
              <a:srgbClr val="8ACAEF"/>
            </a:solidFill>
          </p:spPr>
        </p:sp>
        <p:sp>
          <p:nvSpPr>
            <p:cNvPr name="Freeform 26" id="26"/>
            <p:cNvSpPr/>
            <p:nvPr/>
          </p:nvSpPr>
          <p:spPr>
            <a:xfrm flipH="false" flipV="false" rot="0">
              <a:off x="533527" y="148971"/>
              <a:ext cx="91186" cy="72390"/>
            </a:xfrm>
            <a:custGeom>
              <a:avLst/>
              <a:gdLst/>
              <a:ahLst/>
              <a:cxnLst/>
              <a:rect r="r" b="b" t="t" l="l"/>
              <a:pathLst>
                <a:path h="72390" w="91186">
                  <a:moveTo>
                    <a:pt x="19050" y="72390"/>
                  </a:moveTo>
                  <a:lnTo>
                    <a:pt x="91186" y="50038"/>
                  </a:lnTo>
                  <a:lnTo>
                    <a:pt x="0" y="0"/>
                  </a:lnTo>
                  <a:lnTo>
                    <a:pt x="19050" y="72390"/>
                  </a:lnTo>
                  <a:close/>
                </a:path>
              </a:pathLst>
            </a:custGeom>
            <a:solidFill>
              <a:srgbClr val="8AA2D4"/>
            </a:solidFill>
          </p:spPr>
        </p:sp>
        <p:sp>
          <p:nvSpPr>
            <p:cNvPr name="Freeform 27" id="27"/>
            <p:cNvSpPr/>
            <p:nvPr/>
          </p:nvSpPr>
          <p:spPr>
            <a:xfrm flipH="false" flipV="false" rot="0">
              <a:off x="217424" y="74168"/>
              <a:ext cx="281178" cy="172593"/>
            </a:xfrm>
            <a:custGeom>
              <a:avLst/>
              <a:gdLst/>
              <a:ahLst/>
              <a:cxnLst/>
              <a:rect r="r" b="b" t="t" l="l"/>
              <a:pathLst>
                <a:path h="172593" w="281178">
                  <a:moveTo>
                    <a:pt x="231521" y="0"/>
                  </a:moveTo>
                  <a:cubicBezTo>
                    <a:pt x="229235" y="0"/>
                    <a:pt x="226949" y="254"/>
                    <a:pt x="224536" y="762"/>
                  </a:cubicBezTo>
                  <a:lnTo>
                    <a:pt x="24003" y="58293"/>
                  </a:lnTo>
                  <a:cubicBezTo>
                    <a:pt x="8763" y="63500"/>
                    <a:pt x="0" y="79883"/>
                    <a:pt x="4572" y="95631"/>
                  </a:cubicBezTo>
                  <a:lnTo>
                    <a:pt x="20320" y="150495"/>
                  </a:lnTo>
                  <a:cubicBezTo>
                    <a:pt x="24130" y="163830"/>
                    <a:pt x="36449" y="172593"/>
                    <a:pt x="49657" y="172593"/>
                  </a:cubicBezTo>
                  <a:cubicBezTo>
                    <a:pt x="52451" y="172593"/>
                    <a:pt x="55245" y="172212"/>
                    <a:pt x="58039" y="171450"/>
                  </a:cubicBezTo>
                  <a:lnTo>
                    <a:pt x="255651" y="114808"/>
                  </a:lnTo>
                  <a:cubicBezTo>
                    <a:pt x="271907" y="110109"/>
                    <a:pt x="281178" y="93218"/>
                    <a:pt x="276606" y="77089"/>
                  </a:cubicBezTo>
                  <a:lnTo>
                    <a:pt x="260858" y="22098"/>
                  </a:lnTo>
                  <a:cubicBezTo>
                    <a:pt x="257048" y="8763"/>
                    <a:pt x="244856" y="0"/>
                    <a:pt x="231521" y="0"/>
                  </a:cubicBezTo>
                  <a:close/>
                </a:path>
              </a:pathLst>
            </a:custGeom>
            <a:solidFill>
              <a:srgbClr val="565487"/>
            </a:solidFill>
          </p:spPr>
        </p:sp>
      </p:grpSp>
      <p:sp>
        <p:nvSpPr>
          <p:cNvPr name="Freeform 28" id="28"/>
          <p:cNvSpPr/>
          <p:nvPr/>
        </p:nvSpPr>
        <p:spPr>
          <a:xfrm flipH="false" flipV="false" rot="0">
            <a:off x="12923025" y="5017084"/>
            <a:ext cx="5083169" cy="5083159"/>
          </a:xfrm>
          <a:custGeom>
            <a:avLst/>
            <a:gdLst/>
            <a:ahLst/>
            <a:cxnLst/>
            <a:rect r="r" b="b" t="t" l="l"/>
            <a:pathLst>
              <a:path h="5083159" w="5083169">
                <a:moveTo>
                  <a:pt x="0" y="0"/>
                </a:moveTo>
                <a:lnTo>
                  <a:pt x="5083168" y="0"/>
                </a:lnTo>
                <a:lnTo>
                  <a:pt x="5083168" y="5083159"/>
                </a:lnTo>
                <a:lnTo>
                  <a:pt x="0" y="508315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9" id="29"/>
          <p:cNvSpPr txBox="true"/>
          <p:nvPr/>
        </p:nvSpPr>
        <p:spPr>
          <a:xfrm rot="0">
            <a:off x="9868062" y="1831591"/>
            <a:ext cx="6142587" cy="1214866"/>
          </a:xfrm>
          <a:prstGeom prst="rect">
            <a:avLst/>
          </a:prstGeom>
        </p:spPr>
        <p:txBody>
          <a:bodyPr anchor="t" rtlCol="false" tIns="0" lIns="0" bIns="0" rIns="0">
            <a:spAutoFit/>
          </a:bodyPr>
          <a:lstStyle/>
          <a:p>
            <a:pPr algn="l">
              <a:lnSpc>
                <a:spcPts val="9611"/>
              </a:lnSpc>
            </a:pPr>
            <a:r>
              <a:rPr lang="en-US" sz="6865">
                <a:solidFill>
                  <a:srgbClr val="FF1616"/>
                </a:solidFill>
                <a:latin typeface="Open Sans Bold"/>
                <a:ea typeface="Open Sans Bold"/>
              </a:rPr>
              <a:t>L'ACTEUR N°1 </a:t>
            </a:r>
          </a:p>
        </p:txBody>
      </p:sp>
      <p:sp>
        <p:nvSpPr>
          <p:cNvPr name="TextBox 30" id="30"/>
          <p:cNvSpPr txBox="true"/>
          <p:nvPr/>
        </p:nvSpPr>
        <p:spPr>
          <a:xfrm rot="0">
            <a:off x="9868062" y="2944006"/>
            <a:ext cx="6052004" cy="1231954"/>
          </a:xfrm>
          <a:prstGeom prst="rect">
            <a:avLst/>
          </a:prstGeom>
        </p:spPr>
        <p:txBody>
          <a:bodyPr anchor="t" rtlCol="false" tIns="0" lIns="0" bIns="0" rIns="0">
            <a:spAutoFit/>
          </a:bodyPr>
          <a:lstStyle/>
          <a:p>
            <a:pPr algn="l">
              <a:lnSpc>
                <a:spcPts val="5813"/>
              </a:lnSpc>
            </a:pPr>
            <a:r>
              <a:rPr lang="en-US" sz="5489">
                <a:solidFill>
                  <a:srgbClr val="FF1616"/>
                </a:solidFill>
                <a:latin typeface="Open Sans Bold"/>
              </a:rPr>
              <a:t>DU SPORT SANTÉ </a:t>
            </a:r>
          </a:p>
          <a:p>
            <a:pPr algn="l">
              <a:lnSpc>
                <a:spcPts val="3940"/>
              </a:lnSpc>
            </a:pPr>
            <a:r>
              <a:rPr lang="en-US" sz="3720">
                <a:solidFill>
                  <a:srgbClr val="FF1616"/>
                </a:solidFill>
                <a:latin typeface="Open Sans Bold"/>
              </a:rPr>
              <a:t>DANS LE DÉPARTEMENT ! </a:t>
            </a:r>
          </a:p>
        </p:txBody>
      </p:sp>
      <p:sp>
        <p:nvSpPr>
          <p:cNvPr name="TextBox 31" id="31"/>
          <p:cNvSpPr txBox="true"/>
          <p:nvPr/>
        </p:nvSpPr>
        <p:spPr>
          <a:xfrm rot="0">
            <a:off x="2527706" y="2926147"/>
            <a:ext cx="4247807" cy="2538879"/>
          </a:xfrm>
          <a:prstGeom prst="rect">
            <a:avLst/>
          </a:prstGeom>
        </p:spPr>
        <p:txBody>
          <a:bodyPr anchor="t" rtlCol="false" tIns="0" lIns="0" bIns="0" rIns="0">
            <a:spAutoFit/>
          </a:bodyPr>
          <a:lstStyle/>
          <a:p>
            <a:pPr algn="l">
              <a:lnSpc>
                <a:spcPts val="10319"/>
              </a:lnSpc>
            </a:pPr>
            <a:r>
              <a:rPr lang="en-US" sz="4127">
                <a:solidFill>
                  <a:srgbClr val="FF1616"/>
                </a:solidFill>
                <a:latin typeface="Open Sauce Semi-Bold"/>
              </a:rPr>
              <a:t>Vous Accueillir</a:t>
            </a:r>
          </a:p>
          <a:p>
            <a:pPr algn="r">
              <a:lnSpc>
                <a:spcPts val="10319"/>
              </a:lnSpc>
            </a:pPr>
            <a:r>
              <a:rPr lang="en-US" sz="4127">
                <a:solidFill>
                  <a:srgbClr val="FF1616"/>
                </a:solidFill>
                <a:latin typeface="Open Sauce Semi-Bold"/>
              </a:rPr>
              <a:t>Vous Informer</a:t>
            </a:r>
          </a:p>
        </p:txBody>
      </p:sp>
      <p:sp>
        <p:nvSpPr>
          <p:cNvPr name="TextBox 32" id="32"/>
          <p:cNvSpPr txBox="true"/>
          <p:nvPr/>
        </p:nvSpPr>
        <p:spPr>
          <a:xfrm rot="0">
            <a:off x="3867502" y="6081884"/>
            <a:ext cx="3991099" cy="710070"/>
          </a:xfrm>
          <a:prstGeom prst="rect">
            <a:avLst/>
          </a:prstGeom>
        </p:spPr>
        <p:txBody>
          <a:bodyPr anchor="t" rtlCol="false" tIns="0" lIns="0" bIns="0" rIns="0">
            <a:spAutoFit/>
          </a:bodyPr>
          <a:lstStyle/>
          <a:p>
            <a:pPr algn="l">
              <a:lnSpc>
                <a:spcPts val="5778"/>
              </a:lnSpc>
            </a:pPr>
            <a:r>
              <a:rPr lang="en-US" sz="4127">
                <a:solidFill>
                  <a:srgbClr val="FF1616"/>
                </a:solidFill>
                <a:latin typeface="Open Sauce Semi-Bold"/>
              </a:rPr>
              <a:t> Vous Proposer</a:t>
            </a:r>
          </a:p>
        </p:txBody>
      </p:sp>
      <p:sp>
        <p:nvSpPr>
          <p:cNvPr name="TextBox 33" id="33"/>
          <p:cNvSpPr txBox="true"/>
          <p:nvPr/>
        </p:nvSpPr>
        <p:spPr>
          <a:xfrm rot="0">
            <a:off x="5164150" y="7845904"/>
            <a:ext cx="3592659" cy="710070"/>
          </a:xfrm>
          <a:prstGeom prst="rect">
            <a:avLst/>
          </a:prstGeom>
        </p:spPr>
        <p:txBody>
          <a:bodyPr anchor="t" rtlCol="false" tIns="0" lIns="0" bIns="0" rIns="0">
            <a:spAutoFit/>
          </a:bodyPr>
          <a:lstStyle/>
          <a:p>
            <a:pPr algn="l">
              <a:lnSpc>
                <a:spcPts val="5778"/>
              </a:lnSpc>
            </a:pPr>
            <a:r>
              <a:rPr lang="en-US" sz="4127">
                <a:solidFill>
                  <a:srgbClr val="FF1616"/>
                </a:solidFill>
                <a:latin typeface="Open Sauce Semi-Bold"/>
              </a:rPr>
              <a:t>Vous Orienter</a:t>
            </a:r>
          </a:p>
        </p:txBody>
      </p:sp>
      <p:sp>
        <p:nvSpPr>
          <p:cNvPr name="TextBox 34" id="34"/>
          <p:cNvSpPr txBox="true"/>
          <p:nvPr/>
        </p:nvSpPr>
        <p:spPr>
          <a:xfrm rot="0">
            <a:off x="3867502" y="6793154"/>
            <a:ext cx="6283719" cy="481079"/>
          </a:xfrm>
          <a:prstGeom prst="rect">
            <a:avLst/>
          </a:prstGeom>
        </p:spPr>
        <p:txBody>
          <a:bodyPr anchor="t" rtlCol="false" tIns="0" lIns="0" bIns="0" rIns="0">
            <a:spAutoFit/>
          </a:bodyPr>
          <a:lstStyle/>
          <a:p>
            <a:pPr algn="l">
              <a:lnSpc>
                <a:spcPts val="3864"/>
              </a:lnSpc>
            </a:pPr>
            <a:r>
              <a:rPr lang="en-US" sz="2760">
                <a:solidFill>
                  <a:srgbClr val="FF1616"/>
                </a:solidFill>
                <a:latin typeface="Open Sauce Semi-Bold"/>
              </a:rPr>
              <a:t> des activités physiques adaptées</a:t>
            </a:r>
          </a:p>
        </p:txBody>
      </p:sp>
      <p:sp>
        <p:nvSpPr>
          <p:cNvPr name="TextBox 35" id="35"/>
          <p:cNvSpPr txBox="true"/>
          <p:nvPr/>
        </p:nvSpPr>
        <p:spPr>
          <a:xfrm rot="0">
            <a:off x="5164150" y="8557174"/>
            <a:ext cx="5645182" cy="481079"/>
          </a:xfrm>
          <a:prstGeom prst="rect">
            <a:avLst/>
          </a:prstGeom>
        </p:spPr>
        <p:txBody>
          <a:bodyPr anchor="t" rtlCol="false" tIns="0" lIns="0" bIns="0" rIns="0">
            <a:spAutoFit/>
          </a:bodyPr>
          <a:lstStyle/>
          <a:p>
            <a:pPr algn="l">
              <a:lnSpc>
                <a:spcPts val="3864"/>
              </a:lnSpc>
            </a:pPr>
            <a:r>
              <a:rPr lang="en-US" sz="2760">
                <a:solidFill>
                  <a:srgbClr val="FF1616"/>
                </a:solidFill>
                <a:latin typeface="Open Sauce Semi-Bold"/>
              </a:rPr>
              <a:t> vers les associations sportives</a:t>
            </a:r>
          </a:p>
        </p:txBody>
      </p:sp>
      <p:sp>
        <p:nvSpPr>
          <p:cNvPr name="TextBox 36" id="36"/>
          <p:cNvSpPr txBox="true"/>
          <p:nvPr/>
        </p:nvSpPr>
        <p:spPr>
          <a:xfrm rot="0">
            <a:off x="447723" y="652748"/>
            <a:ext cx="14664128"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Un projet structurant de territoire </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grpSp>
        <p:nvGrpSpPr>
          <p:cNvPr name="Group 3" id="3"/>
          <p:cNvGrpSpPr>
            <a:grpSpLocks noChangeAspect="true"/>
          </p:cNvGrpSpPr>
          <p:nvPr/>
        </p:nvGrpSpPr>
        <p:grpSpPr>
          <a:xfrm rot="0">
            <a:off x="14728203" y="4111723"/>
            <a:ext cx="3587791" cy="6175143"/>
            <a:chOff x="0" y="0"/>
            <a:chExt cx="3587788" cy="6175146"/>
          </a:xfrm>
        </p:grpSpPr>
        <p:sp>
          <p:nvSpPr>
            <p:cNvPr name="Freeform 4" id="4"/>
            <p:cNvSpPr/>
            <p:nvPr/>
          </p:nvSpPr>
          <p:spPr>
            <a:xfrm flipH="false" flipV="false" rot="0">
              <a:off x="0" y="48133"/>
              <a:ext cx="3559810" cy="6126988"/>
            </a:xfrm>
            <a:custGeom>
              <a:avLst/>
              <a:gdLst/>
              <a:ahLst/>
              <a:cxnLst/>
              <a:rect r="r" b="b" t="t" l="l"/>
              <a:pathLst>
                <a:path h="6126988" w="3559810">
                  <a:moveTo>
                    <a:pt x="3559810" y="0"/>
                  </a:moveTo>
                  <a:lnTo>
                    <a:pt x="0" y="6126988"/>
                  </a:lnTo>
                  <a:lnTo>
                    <a:pt x="3559810" y="6126988"/>
                  </a:lnTo>
                  <a:lnTo>
                    <a:pt x="3559810" y="0"/>
                  </a:lnTo>
                  <a:close/>
                </a:path>
              </a:pathLst>
            </a:custGeom>
            <a:solidFill>
              <a:srgbClr val="FDC830"/>
            </a:solidFill>
          </p:spPr>
        </p:sp>
      </p:grpSp>
      <p:sp>
        <p:nvSpPr>
          <p:cNvPr name="Freeform 5" id="5"/>
          <p:cNvSpPr/>
          <p:nvPr/>
        </p:nvSpPr>
        <p:spPr>
          <a:xfrm flipH="false" flipV="false" rot="0">
            <a:off x="15404192" y="747179"/>
            <a:ext cx="2883808" cy="47625"/>
          </a:xfrm>
          <a:custGeom>
            <a:avLst/>
            <a:gdLst/>
            <a:ahLst/>
            <a:cxnLst/>
            <a:rect r="r" b="b" t="t" l="l"/>
            <a:pathLst>
              <a:path h="47625" w="2883808">
                <a:moveTo>
                  <a:pt x="0" y="0"/>
                </a:moveTo>
                <a:lnTo>
                  <a:pt x="2883808" y="0"/>
                </a:lnTo>
                <a:lnTo>
                  <a:pt x="2883808"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2747858" y="3065707"/>
            <a:ext cx="10515600" cy="7221293"/>
          </a:xfrm>
          <a:custGeom>
            <a:avLst/>
            <a:gdLst/>
            <a:ahLst/>
            <a:cxnLst/>
            <a:rect r="r" b="b" t="t" l="l"/>
            <a:pathLst>
              <a:path h="7221293" w="10515600">
                <a:moveTo>
                  <a:pt x="0" y="0"/>
                </a:moveTo>
                <a:lnTo>
                  <a:pt x="10515600" y="0"/>
                </a:lnTo>
                <a:lnTo>
                  <a:pt x="10515600" y="7221293"/>
                </a:lnTo>
                <a:lnTo>
                  <a:pt x="0" y="7221293"/>
                </a:lnTo>
                <a:lnTo>
                  <a:pt x="0" y="0"/>
                </a:lnTo>
                <a:close/>
              </a:path>
            </a:pathLst>
          </a:custGeom>
          <a:blipFill>
            <a:blip r:embed="rId5"/>
            <a:stretch>
              <a:fillRect l="0" t="0" r="0" b="-2883"/>
            </a:stretch>
          </a:blipFill>
        </p:spPr>
      </p:sp>
      <p:grpSp>
        <p:nvGrpSpPr>
          <p:cNvPr name="Group 7" id="7"/>
          <p:cNvGrpSpPr>
            <a:grpSpLocks noChangeAspect="true"/>
          </p:cNvGrpSpPr>
          <p:nvPr/>
        </p:nvGrpSpPr>
        <p:grpSpPr>
          <a:xfrm rot="0">
            <a:off x="-712413" y="7458037"/>
            <a:ext cx="6175143" cy="3587791"/>
            <a:chOff x="0" y="0"/>
            <a:chExt cx="6175146" cy="3587788"/>
          </a:xfrm>
        </p:grpSpPr>
        <p:sp>
          <p:nvSpPr>
            <p:cNvPr name="Freeform 8" id="8"/>
            <p:cNvSpPr/>
            <p:nvPr/>
          </p:nvSpPr>
          <p:spPr>
            <a:xfrm flipH="false" flipV="false" rot="0">
              <a:off x="712470" y="413893"/>
              <a:ext cx="4156710" cy="2415032"/>
            </a:xfrm>
            <a:custGeom>
              <a:avLst/>
              <a:gdLst/>
              <a:ahLst/>
              <a:cxnLst/>
              <a:rect r="r" b="b" t="t" l="l"/>
              <a:pathLst>
                <a:path h="2415032" w="4156710">
                  <a:moveTo>
                    <a:pt x="0" y="0"/>
                  </a:moveTo>
                  <a:lnTo>
                    <a:pt x="0" y="2415032"/>
                  </a:lnTo>
                  <a:lnTo>
                    <a:pt x="4156710" y="2415032"/>
                  </a:lnTo>
                  <a:lnTo>
                    <a:pt x="0" y="0"/>
                  </a:lnTo>
                  <a:close/>
                </a:path>
              </a:pathLst>
            </a:custGeom>
            <a:solidFill>
              <a:srgbClr val="FDC830"/>
            </a:solidFill>
          </p:spPr>
        </p:sp>
      </p:grpSp>
      <p:sp>
        <p:nvSpPr>
          <p:cNvPr name="Freeform 9" id="9"/>
          <p:cNvSpPr/>
          <p:nvPr/>
        </p:nvSpPr>
        <p:spPr>
          <a:xfrm flipH="false" flipV="false" rot="0">
            <a:off x="6372958" y="1932861"/>
            <a:ext cx="1028700" cy="714375"/>
          </a:xfrm>
          <a:custGeom>
            <a:avLst/>
            <a:gdLst/>
            <a:ahLst/>
            <a:cxnLst/>
            <a:rect r="r" b="b" t="t" l="l"/>
            <a:pathLst>
              <a:path h="714375" w="1028700">
                <a:moveTo>
                  <a:pt x="0" y="0"/>
                </a:moveTo>
                <a:lnTo>
                  <a:pt x="1028700" y="0"/>
                </a:lnTo>
                <a:lnTo>
                  <a:pt x="1028700" y="714375"/>
                </a:lnTo>
                <a:lnTo>
                  <a:pt x="0" y="714375"/>
                </a:lnTo>
                <a:lnTo>
                  <a:pt x="0" y="0"/>
                </a:lnTo>
                <a:close/>
              </a:path>
            </a:pathLst>
          </a:custGeom>
          <a:blipFill>
            <a:blip r:embed="rId6"/>
            <a:stretch>
              <a:fillRect l="0" t="0" r="0" b="0"/>
            </a:stretch>
          </a:blipFill>
        </p:spPr>
      </p:sp>
      <p:sp>
        <p:nvSpPr>
          <p:cNvPr name="Freeform 10" id="10"/>
          <p:cNvSpPr/>
          <p:nvPr/>
        </p:nvSpPr>
        <p:spPr>
          <a:xfrm flipH="false" flipV="false" rot="0">
            <a:off x="5826100" y="3446126"/>
            <a:ext cx="1095375" cy="1819275"/>
          </a:xfrm>
          <a:custGeom>
            <a:avLst/>
            <a:gdLst/>
            <a:ahLst/>
            <a:cxnLst/>
            <a:rect r="r" b="b" t="t" l="l"/>
            <a:pathLst>
              <a:path h="1819275" w="1095375">
                <a:moveTo>
                  <a:pt x="0" y="0"/>
                </a:moveTo>
                <a:lnTo>
                  <a:pt x="1095375" y="0"/>
                </a:lnTo>
                <a:lnTo>
                  <a:pt x="1095375" y="1819275"/>
                </a:lnTo>
                <a:lnTo>
                  <a:pt x="0" y="1819275"/>
                </a:lnTo>
                <a:lnTo>
                  <a:pt x="0" y="0"/>
                </a:lnTo>
                <a:close/>
              </a:path>
            </a:pathLst>
          </a:custGeom>
          <a:blipFill>
            <a:blip r:embed="rId7"/>
            <a:stretch>
              <a:fillRect l="0" t="0" r="0" b="0"/>
            </a:stretch>
          </a:blipFill>
        </p:spPr>
      </p:sp>
      <p:sp>
        <p:nvSpPr>
          <p:cNvPr name="Freeform 11" id="11"/>
          <p:cNvSpPr/>
          <p:nvPr/>
        </p:nvSpPr>
        <p:spPr>
          <a:xfrm flipH="false" flipV="false" rot="0">
            <a:off x="8720366" y="4988566"/>
            <a:ext cx="1095375" cy="1819275"/>
          </a:xfrm>
          <a:custGeom>
            <a:avLst/>
            <a:gdLst/>
            <a:ahLst/>
            <a:cxnLst/>
            <a:rect r="r" b="b" t="t" l="l"/>
            <a:pathLst>
              <a:path h="1819275" w="1095375">
                <a:moveTo>
                  <a:pt x="0" y="0"/>
                </a:moveTo>
                <a:lnTo>
                  <a:pt x="1095375" y="0"/>
                </a:lnTo>
                <a:lnTo>
                  <a:pt x="1095375" y="1819275"/>
                </a:lnTo>
                <a:lnTo>
                  <a:pt x="0" y="1819275"/>
                </a:lnTo>
                <a:lnTo>
                  <a:pt x="0" y="0"/>
                </a:lnTo>
                <a:close/>
              </a:path>
            </a:pathLst>
          </a:custGeom>
          <a:blipFill>
            <a:blip r:embed="rId7"/>
            <a:stretch>
              <a:fillRect l="0" t="0" r="0" b="0"/>
            </a:stretch>
          </a:blipFill>
        </p:spPr>
      </p:sp>
      <p:sp>
        <p:nvSpPr>
          <p:cNvPr name="Freeform 12" id="12"/>
          <p:cNvSpPr/>
          <p:nvPr/>
        </p:nvSpPr>
        <p:spPr>
          <a:xfrm flipH="false" flipV="false" rot="0">
            <a:off x="9404690" y="6270603"/>
            <a:ext cx="1095375" cy="1819275"/>
          </a:xfrm>
          <a:custGeom>
            <a:avLst/>
            <a:gdLst/>
            <a:ahLst/>
            <a:cxnLst/>
            <a:rect r="r" b="b" t="t" l="l"/>
            <a:pathLst>
              <a:path h="1819275" w="1095375">
                <a:moveTo>
                  <a:pt x="0" y="0"/>
                </a:moveTo>
                <a:lnTo>
                  <a:pt x="1095375" y="0"/>
                </a:lnTo>
                <a:lnTo>
                  <a:pt x="1095375" y="1819275"/>
                </a:lnTo>
                <a:lnTo>
                  <a:pt x="0" y="1819275"/>
                </a:lnTo>
                <a:lnTo>
                  <a:pt x="0" y="0"/>
                </a:lnTo>
                <a:close/>
              </a:path>
            </a:pathLst>
          </a:custGeom>
          <a:blipFill>
            <a:blip r:embed="rId7"/>
            <a:stretch>
              <a:fillRect l="0" t="0" r="0" b="0"/>
            </a:stretch>
          </a:blipFill>
        </p:spPr>
      </p:sp>
      <p:sp>
        <p:nvSpPr>
          <p:cNvPr name="Freeform 13" id="13"/>
          <p:cNvSpPr/>
          <p:nvPr/>
        </p:nvSpPr>
        <p:spPr>
          <a:xfrm flipH="false" flipV="false" rot="0">
            <a:off x="10498407" y="3767633"/>
            <a:ext cx="1028700" cy="714375"/>
          </a:xfrm>
          <a:custGeom>
            <a:avLst/>
            <a:gdLst/>
            <a:ahLst/>
            <a:cxnLst/>
            <a:rect r="r" b="b" t="t" l="l"/>
            <a:pathLst>
              <a:path h="714375" w="1028700">
                <a:moveTo>
                  <a:pt x="0" y="0"/>
                </a:moveTo>
                <a:lnTo>
                  <a:pt x="1028700" y="0"/>
                </a:lnTo>
                <a:lnTo>
                  <a:pt x="1028700" y="714375"/>
                </a:lnTo>
                <a:lnTo>
                  <a:pt x="0" y="714375"/>
                </a:lnTo>
                <a:lnTo>
                  <a:pt x="0" y="0"/>
                </a:lnTo>
                <a:close/>
              </a:path>
            </a:pathLst>
          </a:custGeom>
          <a:blipFill>
            <a:blip r:embed="rId6"/>
            <a:stretch>
              <a:fillRect l="0" t="0" r="0" b="0"/>
            </a:stretch>
          </a:blipFill>
        </p:spPr>
      </p:sp>
      <p:sp>
        <p:nvSpPr>
          <p:cNvPr name="Freeform 14" id="14"/>
          <p:cNvSpPr/>
          <p:nvPr/>
        </p:nvSpPr>
        <p:spPr>
          <a:xfrm flipH="false" flipV="false" rot="0">
            <a:off x="12317130" y="5651516"/>
            <a:ext cx="1028700" cy="714375"/>
          </a:xfrm>
          <a:custGeom>
            <a:avLst/>
            <a:gdLst/>
            <a:ahLst/>
            <a:cxnLst/>
            <a:rect r="r" b="b" t="t" l="l"/>
            <a:pathLst>
              <a:path h="714375" w="1028700">
                <a:moveTo>
                  <a:pt x="0" y="0"/>
                </a:moveTo>
                <a:lnTo>
                  <a:pt x="1028700" y="0"/>
                </a:lnTo>
                <a:lnTo>
                  <a:pt x="1028700" y="714375"/>
                </a:lnTo>
                <a:lnTo>
                  <a:pt x="0" y="714375"/>
                </a:lnTo>
                <a:lnTo>
                  <a:pt x="0" y="0"/>
                </a:lnTo>
                <a:close/>
              </a:path>
            </a:pathLst>
          </a:custGeom>
          <a:blipFill>
            <a:blip r:embed="rId6"/>
            <a:stretch>
              <a:fillRect l="0" t="0" r="0" b="0"/>
            </a:stretch>
          </a:blipFill>
        </p:spPr>
      </p:sp>
      <p:sp>
        <p:nvSpPr>
          <p:cNvPr name="Freeform 15" id="15"/>
          <p:cNvSpPr/>
          <p:nvPr/>
        </p:nvSpPr>
        <p:spPr>
          <a:xfrm flipH="false" flipV="false" rot="0">
            <a:off x="965197" y="1624975"/>
            <a:ext cx="2436238" cy="2436238"/>
          </a:xfrm>
          <a:custGeom>
            <a:avLst/>
            <a:gdLst/>
            <a:ahLst/>
            <a:cxnLst/>
            <a:rect r="r" b="b" t="t" l="l"/>
            <a:pathLst>
              <a:path h="2436238" w="2436238">
                <a:moveTo>
                  <a:pt x="0" y="0"/>
                </a:moveTo>
                <a:lnTo>
                  <a:pt x="2436238" y="0"/>
                </a:lnTo>
                <a:lnTo>
                  <a:pt x="2436238" y="2436237"/>
                </a:lnTo>
                <a:lnTo>
                  <a:pt x="0" y="243623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a:grpSpLocks noChangeAspect="true"/>
          </p:cNvGrpSpPr>
          <p:nvPr/>
        </p:nvGrpSpPr>
        <p:grpSpPr>
          <a:xfrm rot="0">
            <a:off x="1676419" y="3518678"/>
            <a:ext cx="7334" cy="3610"/>
            <a:chOff x="0" y="0"/>
            <a:chExt cx="9779" cy="4813"/>
          </a:xfrm>
        </p:grpSpPr>
        <p:sp>
          <p:nvSpPr>
            <p:cNvPr name="Freeform 17" id="17"/>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794"/>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18" id="18"/>
          <p:cNvGrpSpPr>
            <a:grpSpLocks noChangeAspect="true"/>
          </p:cNvGrpSpPr>
          <p:nvPr/>
        </p:nvGrpSpPr>
        <p:grpSpPr>
          <a:xfrm rot="0">
            <a:off x="1660779" y="3518678"/>
            <a:ext cx="7306" cy="3610"/>
            <a:chOff x="0" y="0"/>
            <a:chExt cx="9741" cy="4813"/>
          </a:xfrm>
        </p:grpSpPr>
        <p:sp>
          <p:nvSpPr>
            <p:cNvPr name="Freeform 19" id="19"/>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20" id="20"/>
          <p:cNvSpPr/>
          <p:nvPr/>
        </p:nvSpPr>
        <p:spPr>
          <a:xfrm flipH="false" flipV="false" rot="0">
            <a:off x="1568968" y="3426733"/>
            <a:ext cx="242573" cy="376390"/>
          </a:xfrm>
          <a:custGeom>
            <a:avLst/>
            <a:gdLst/>
            <a:ahLst/>
            <a:cxnLst/>
            <a:rect r="r" b="b" t="t" l="l"/>
            <a:pathLst>
              <a:path h="376390" w="242573">
                <a:moveTo>
                  <a:pt x="0" y="0"/>
                </a:moveTo>
                <a:lnTo>
                  <a:pt x="242573" y="0"/>
                </a:lnTo>
                <a:lnTo>
                  <a:pt x="242573" y="376390"/>
                </a:lnTo>
                <a:lnTo>
                  <a:pt x="0" y="37639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21" id="21"/>
          <p:cNvGrpSpPr>
            <a:grpSpLocks noChangeAspect="true"/>
          </p:cNvGrpSpPr>
          <p:nvPr/>
        </p:nvGrpSpPr>
        <p:grpSpPr>
          <a:xfrm rot="0">
            <a:off x="1737350" y="3635369"/>
            <a:ext cx="6563" cy="3200"/>
            <a:chOff x="0" y="0"/>
            <a:chExt cx="8750" cy="4267"/>
          </a:xfrm>
        </p:grpSpPr>
        <p:sp>
          <p:nvSpPr>
            <p:cNvPr name="Freeform 22" id="22"/>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23" id="23"/>
          <p:cNvSpPr/>
          <p:nvPr/>
        </p:nvSpPr>
        <p:spPr>
          <a:xfrm flipH="false" flipV="false" rot="0">
            <a:off x="1667151" y="3562436"/>
            <a:ext cx="140951" cy="139198"/>
          </a:xfrm>
          <a:custGeom>
            <a:avLst/>
            <a:gdLst/>
            <a:ahLst/>
            <a:cxnLst/>
            <a:rect r="r" b="b" t="t" l="l"/>
            <a:pathLst>
              <a:path h="139198" w="140951">
                <a:moveTo>
                  <a:pt x="0" y="0"/>
                </a:moveTo>
                <a:lnTo>
                  <a:pt x="140951" y="0"/>
                </a:lnTo>
                <a:lnTo>
                  <a:pt x="140951" y="139198"/>
                </a:lnTo>
                <a:lnTo>
                  <a:pt x="0" y="13919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24" id="24"/>
          <p:cNvGrpSpPr>
            <a:grpSpLocks noChangeAspect="true"/>
          </p:cNvGrpSpPr>
          <p:nvPr/>
        </p:nvGrpSpPr>
        <p:grpSpPr>
          <a:xfrm rot="0">
            <a:off x="1720967" y="3635178"/>
            <a:ext cx="6534" cy="3248"/>
            <a:chOff x="0" y="0"/>
            <a:chExt cx="8712" cy="4331"/>
          </a:xfrm>
        </p:grpSpPr>
        <p:sp>
          <p:nvSpPr>
            <p:cNvPr name="Freeform 25" id="25"/>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26" id="26"/>
          <p:cNvSpPr/>
          <p:nvPr/>
        </p:nvSpPr>
        <p:spPr>
          <a:xfrm flipH="false" flipV="false" rot="0">
            <a:off x="1642262" y="3543776"/>
            <a:ext cx="176241" cy="217961"/>
          </a:xfrm>
          <a:custGeom>
            <a:avLst/>
            <a:gdLst/>
            <a:ahLst/>
            <a:cxnLst/>
            <a:rect r="r" b="b" t="t" l="l"/>
            <a:pathLst>
              <a:path h="217961" w="176241">
                <a:moveTo>
                  <a:pt x="0" y="0"/>
                </a:moveTo>
                <a:lnTo>
                  <a:pt x="176241" y="0"/>
                </a:lnTo>
                <a:lnTo>
                  <a:pt x="176241" y="217961"/>
                </a:lnTo>
                <a:lnTo>
                  <a:pt x="0" y="217961"/>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7" id="27"/>
          <p:cNvSpPr/>
          <p:nvPr/>
        </p:nvSpPr>
        <p:spPr>
          <a:xfrm flipH="true" flipV="false" rot="0">
            <a:off x="2155917" y="3531918"/>
            <a:ext cx="216398" cy="247650"/>
          </a:xfrm>
          <a:custGeom>
            <a:avLst/>
            <a:gdLst/>
            <a:ahLst/>
            <a:cxnLst/>
            <a:rect r="r" b="b" t="t" l="l"/>
            <a:pathLst>
              <a:path h="247650" w="216398">
                <a:moveTo>
                  <a:pt x="216399" y="0"/>
                </a:moveTo>
                <a:lnTo>
                  <a:pt x="0" y="0"/>
                </a:lnTo>
                <a:lnTo>
                  <a:pt x="0" y="247650"/>
                </a:lnTo>
                <a:lnTo>
                  <a:pt x="216399" y="247650"/>
                </a:lnTo>
                <a:lnTo>
                  <a:pt x="216399" y="0"/>
                </a:lnTo>
                <a:close/>
              </a:path>
            </a:pathLst>
          </a:custGeom>
          <a:blipFill>
            <a:blip r:embed="rId20"/>
            <a:stretch>
              <a:fillRect l="-1236" t="0" r="0" b="0"/>
            </a:stretch>
          </a:blipFill>
        </p:spPr>
      </p:sp>
      <p:sp>
        <p:nvSpPr>
          <p:cNvPr name="Freeform 28" id="28"/>
          <p:cNvSpPr/>
          <p:nvPr/>
        </p:nvSpPr>
        <p:spPr>
          <a:xfrm flipH="true" flipV="false" rot="0">
            <a:off x="2012966" y="3462204"/>
            <a:ext cx="138265" cy="257175"/>
          </a:xfrm>
          <a:custGeom>
            <a:avLst/>
            <a:gdLst/>
            <a:ahLst/>
            <a:cxnLst/>
            <a:rect r="r" b="b" t="t" l="l"/>
            <a:pathLst>
              <a:path h="257175" w="138265">
                <a:moveTo>
                  <a:pt x="138265" y="0"/>
                </a:moveTo>
                <a:lnTo>
                  <a:pt x="0" y="0"/>
                </a:lnTo>
                <a:lnTo>
                  <a:pt x="0" y="257175"/>
                </a:lnTo>
                <a:lnTo>
                  <a:pt x="138265" y="257175"/>
                </a:lnTo>
                <a:lnTo>
                  <a:pt x="138265" y="0"/>
                </a:lnTo>
                <a:close/>
              </a:path>
            </a:pathLst>
          </a:custGeom>
          <a:blipFill>
            <a:blip r:embed="rId21"/>
            <a:stretch>
              <a:fillRect l="0" t="0" r="-3334" b="0"/>
            </a:stretch>
          </a:blipFill>
        </p:spPr>
      </p:sp>
      <p:sp>
        <p:nvSpPr>
          <p:cNvPr name="Freeform 29" id="29"/>
          <p:cNvSpPr/>
          <p:nvPr/>
        </p:nvSpPr>
        <p:spPr>
          <a:xfrm flipH="false" flipV="false" rot="0">
            <a:off x="1821847" y="3477539"/>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30" id="30"/>
          <p:cNvSpPr/>
          <p:nvPr/>
        </p:nvSpPr>
        <p:spPr>
          <a:xfrm flipH="false" flipV="false" rot="0">
            <a:off x="2369087" y="3419751"/>
            <a:ext cx="254022" cy="367875"/>
          </a:xfrm>
          <a:custGeom>
            <a:avLst/>
            <a:gdLst/>
            <a:ahLst/>
            <a:cxnLst/>
            <a:rect r="r" b="b" t="t" l="l"/>
            <a:pathLst>
              <a:path h="367875" w="254022">
                <a:moveTo>
                  <a:pt x="0" y="0"/>
                </a:moveTo>
                <a:lnTo>
                  <a:pt x="254022" y="0"/>
                </a:lnTo>
                <a:lnTo>
                  <a:pt x="254022" y="367875"/>
                </a:lnTo>
                <a:lnTo>
                  <a:pt x="0" y="36787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1" id="31"/>
          <p:cNvSpPr/>
          <p:nvPr/>
        </p:nvSpPr>
        <p:spPr>
          <a:xfrm flipH="false" flipV="false" rot="0">
            <a:off x="965197" y="4429516"/>
            <a:ext cx="2436238" cy="2436238"/>
          </a:xfrm>
          <a:custGeom>
            <a:avLst/>
            <a:gdLst/>
            <a:ahLst/>
            <a:cxnLst/>
            <a:rect r="r" b="b" t="t" l="l"/>
            <a:pathLst>
              <a:path h="2436238" w="2436238">
                <a:moveTo>
                  <a:pt x="0" y="0"/>
                </a:moveTo>
                <a:lnTo>
                  <a:pt x="2436238" y="0"/>
                </a:lnTo>
                <a:lnTo>
                  <a:pt x="2436238" y="2436237"/>
                </a:lnTo>
                <a:lnTo>
                  <a:pt x="0" y="243623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grpSp>
        <p:nvGrpSpPr>
          <p:cNvPr name="Group 32" id="32"/>
          <p:cNvGrpSpPr>
            <a:grpSpLocks noChangeAspect="true"/>
          </p:cNvGrpSpPr>
          <p:nvPr/>
        </p:nvGrpSpPr>
        <p:grpSpPr>
          <a:xfrm rot="0">
            <a:off x="1676419" y="6323209"/>
            <a:ext cx="7334" cy="3600"/>
            <a:chOff x="0" y="0"/>
            <a:chExt cx="9779" cy="4801"/>
          </a:xfrm>
        </p:grpSpPr>
        <p:sp>
          <p:nvSpPr>
            <p:cNvPr name="Freeform 33" id="33"/>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794"/>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34" id="34"/>
          <p:cNvGrpSpPr>
            <a:grpSpLocks noChangeAspect="true"/>
          </p:cNvGrpSpPr>
          <p:nvPr/>
        </p:nvGrpSpPr>
        <p:grpSpPr>
          <a:xfrm rot="0">
            <a:off x="1660779" y="6323209"/>
            <a:ext cx="7306" cy="3600"/>
            <a:chOff x="0" y="0"/>
            <a:chExt cx="9741" cy="4801"/>
          </a:xfrm>
        </p:grpSpPr>
        <p:sp>
          <p:nvSpPr>
            <p:cNvPr name="Freeform 35" id="35"/>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36" id="36"/>
          <p:cNvSpPr/>
          <p:nvPr/>
        </p:nvSpPr>
        <p:spPr>
          <a:xfrm flipH="false" flipV="false" rot="0">
            <a:off x="1568968" y="6231274"/>
            <a:ext cx="242573" cy="376390"/>
          </a:xfrm>
          <a:custGeom>
            <a:avLst/>
            <a:gdLst/>
            <a:ahLst/>
            <a:cxnLst/>
            <a:rect r="r" b="b" t="t" l="l"/>
            <a:pathLst>
              <a:path h="376390" w="242573">
                <a:moveTo>
                  <a:pt x="0" y="0"/>
                </a:moveTo>
                <a:lnTo>
                  <a:pt x="242573" y="0"/>
                </a:lnTo>
                <a:lnTo>
                  <a:pt x="242573" y="376390"/>
                </a:lnTo>
                <a:lnTo>
                  <a:pt x="0" y="376390"/>
                </a:lnTo>
                <a:lnTo>
                  <a:pt x="0" y="0"/>
                </a:lnTo>
                <a:close/>
              </a:path>
            </a:pathLst>
          </a:custGeom>
          <a:blipFill>
            <a:blip r:embed="rId12">
              <a:extLst>
                <a:ext uri="{96DAC541-7B7A-43D3-8B79-37D633B846F1}">
                  <asvg:svgBlip xmlns:asvg="http://schemas.microsoft.com/office/drawing/2016/SVG/main" r:embed="rId27"/>
                </a:ext>
              </a:extLst>
            </a:blip>
            <a:stretch>
              <a:fillRect l="0" t="0" r="0" b="0"/>
            </a:stretch>
          </a:blipFill>
        </p:spPr>
      </p:sp>
      <p:grpSp>
        <p:nvGrpSpPr>
          <p:cNvPr name="Group 37" id="37"/>
          <p:cNvGrpSpPr>
            <a:grpSpLocks noChangeAspect="true"/>
          </p:cNvGrpSpPr>
          <p:nvPr/>
        </p:nvGrpSpPr>
        <p:grpSpPr>
          <a:xfrm rot="0">
            <a:off x="1737350" y="6439910"/>
            <a:ext cx="6563" cy="3200"/>
            <a:chOff x="0" y="0"/>
            <a:chExt cx="8750" cy="4267"/>
          </a:xfrm>
        </p:grpSpPr>
        <p:sp>
          <p:nvSpPr>
            <p:cNvPr name="Freeform 38" id="38"/>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39" id="39"/>
          <p:cNvSpPr/>
          <p:nvPr/>
        </p:nvSpPr>
        <p:spPr>
          <a:xfrm flipH="false" flipV="false" rot="0">
            <a:off x="1667151" y="6366977"/>
            <a:ext cx="140951" cy="139198"/>
          </a:xfrm>
          <a:custGeom>
            <a:avLst/>
            <a:gdLst/>
            <a:ahLst/>
            <a:cxnLst/>
            <a:rect r="r" b="b" t="t" l="l"/>
            <a:pathLst>
              <a:path h="139198" w="140951">
                <a:moveTo>
                  <a:pt x="0" y="0"/>
                </a:moveTo>
                <a:lnTo>
                  <a:pt x="140951" y="0"/>
                </a:lnTo>
                <a:lnTo>
                  <a:pt x="140951" y="139198"/>
                </a:lnTo>
                <a:lnTo>
                  <a:pt x="0" y="139198"/>
                </a:lnTo>
                <a:lnTo>
                  <a:pt x="0" y="0"/>
                </a:lnTo>
                <a:close/>
              </a:path>
            </a:pathLst>
          </a:custGeom>
          <a:blipFill>
            <a:blip r:embed="rId15">
              <a:extLst>
                <a:ext uri="{96DAC541-7B7A-43D3-8B79-37D633B846F1}">
                  <asvg:svgBlip xmlns:asvg="http://schemas.microsoft.com/office/drawing/2016/SVG/main" r:embed="rId28"/>
                </a:ext>
              </a:extLst>
            </a:blip>
            <a:stretch>
              <a:fillRect l="0" t="0" r="0" b="0"/>
            </a:stretch>
          </a:blipFill>
        </p:spPr>
      </p:sp>
      <p:grpSp>
        <p:nvGrpSpPr>
          <p:cNvPr name="Group 40" id="40"/>
          <p:cNvGrpSpPr>
            <a:grpSpLocks noChangeAspect="true"/>
          </p:cNvGrpSpPr>
          <p:nvPr/>
        </p:nvGrpSpPr>
        <p:grpSpPr>
          <a:xfrm rot="0">
            <a:off x="1720967" y="6439719"/>
            <a:ext cx="6534" cy="3248"/>
            <a:chOff x="0" y="0"/>
            <a:chExt cx="8712" cy="4331"/>
          </a:xfrm>
        </p:grpSpPr>
        <p:sp>
          <p:nvSpPr>
            <p:cNvPr name="Freeform 41" id="41"/>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42" id="42"/>
          <p:cNvSpPr/>
          <p:nvPr/>
        </p:nvSpPr>
        <p:spPr>
          <a:xfrm flipH="false" flipV="false" rot="0">
            <a:off x="1642262" y="6348317"/>
            <a:ext cx="176241" cy="217961"/>
          </a:xfrm>
          <a:custGeom>
            <a:avLst/>
            <a:gdLst/>
            <a:ahLst/>
            <a:cxnLst/>
            <a:rect r="r" b="b" t="t" l="l"/>
            <a:pathLst>
              <a:path h="217961" w="176241">
                <a:moveTo>
                  <a:pt x="0" y="0"/>
                </a:moveTo>
                <a:lnTo>
                  <a:pt x="176241" y="0"/>
                </a:lnTo>
                <a:lnTo>
                  <a:pt x="176241" y="217961"/>
                </a:lnTo>
                <a:lnTo>
                  <a:pt x="0" y="217961"/>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43" id="43"/>
          <p:cNvSpPr/>
          <p:nvPr/>
        </p:nvSpPr>
        <p:spPr>
          <a:xfrm flipH="true" flipV="false" rot="0">
            <a:off x="2155917" y="6336459"/>
            <a:ext cx="216398" cy="247650"/>
          </a:xfrm>
          <a:custGeom>
            <a:avLst/>
            <a:gdLst/>
            <a:ahLst/>
            <a:cxnLst/>
            <a:rect r="r" b="b" t="t" l="l"/>
            <a:pathLst>
              <a:path h="247650" w="216398">
                <a:moveTo>
                  <a:pt x="216399" y="0"/>
                </a:moveTo>
                <a:lnTo>
                  <a:pt x="0" y="0"/>
                </a:lnTo>
                <a:lnTo>
                  <a:pt x="0" y="247650"/>
                </a:lnTo>
                <a:lnTo>
                  <a:pt x="216399" y="247650"/>
                </a:lnTo>
                <a:lnTo>
                  <a:pt x="216399" y="0"/>
                </a:lnTo>
                <a:close/>
              </a:path>
            </a:pathLst>
          </a:custGeom>
          <a:blipFill>
            <a:blip r:embed="rId20"/>
            <a:stretch>
              <a:fillRect l="-1236" t="0" r="0" b="0"/>
            </a:stretch>
          </a:blipFill>
        </p:spPr>
      </p:sp>
      <p:sp>
        <p:nvSpPr>
          <p:cNvPr name="Freeform 44" id="44"/>
          <p:cNvSpPr/>
          <p:nvPr/>
        </p:nvSpPr>
        <p:spPr>
          <a:xfrm flipH="true" flipV="false" rot="0">
            <a:off x="2012966" y="6266745"/>
            <a:ext cx="138265" cy="257175"/>
          </a:xfrm>
          <a:custGeom>
            <a:avLst/>
            <a:gdLst/>
            <a:ahLst/>
            <a:cxnLst/>
            <a:rect r="r" b="b" t="t" l="l"/>
            <a:pathLst>
              <a:path h="257175" w="138265">
                <a:moveTo>
                  <a:pt x="138265" y="0"/>
                </a:moveTo>
                <a:lnTo>
                  <a:pt x="0" y="0"/>
                </a:lnTo>
                <a:lnTo>
                  <a:pt x="0" y="257175"/>
                </a:lnTo>
                <a:lnTo>
                  <a:pt x="138265" y="257175"/>
                </a:lnTo>
                <a:lnTo>
                  <a:pt x="138265" y="0"/>
                </a:lnTo>
                <a:close/>
              </a:path>
            </a:pathLst>
          </a:custGeom>
          <a:blipFill>
            <a:blip r:embed="rId21"/>
            <a:stretch>
              <a:fillRect l="0" t="0" r="-3334" b="0"/>
            </a:stretch>
          </a:blipFill>
        </p:spPr>
      </p:sp>
      <p:sp>
        <p:nvSpPr>
          <p:cNvPr name="Freeform 45" id="45"/>
          <p:cNvSpPr/>
          <p:nvPr/>
        </p:nvSpPr>
        <p:spPr>
          <a:xfrm flipH="false" flipV="false" rot="0">
            <a:off x="1821847" y="6282080"/>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46" id="46"/>
          <p:cNvSpPr/>
          <p:nvPr/>
        </p:nvSpPr>
        <p:spPr>
          <a:xfrm flipH="false" flipV="false" rot="0">
            <a:off x="2369087" y="6224292"/>
            <a:ext cx="254022" cy="367875"/>
          </a:xfrm>
          <a:custGeom>
            <a:avLst/>
            <a:gdLst/>
            <a:ahLst/>
            <a:cxnLst/>
            <a:rect r="r" b="b" t="t" l="l"/>
            <a:pathLst>
              <a:path h="367875" w="254022">
                <a:moveTo>
                  <a:pt x="0" y="0"/>
                </a:moveTo>
                <a:lnTo>
                  <a:pt x="254022" y="0"/>
                </a:lnTo>
                <a:lnTo>
                  <a:pt x="254022" y="367875"/>
                </a:lnTo>
                <a:lnTo>
                  <a:pt x="0" y="36787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47" id="47"/>
          <p:cNvSpPr/>
          <p:nvPr/>
        </p:nvSpPr>
        <p:spPr>
          <a:xfrm flipH="false" flipV="false" rot="0">
            <a:off x="965197" y="7234057"/>
            <a:ext cx="2436238" cy="2436238"/>
          </a:xfrm>
          <a:custGeom>
            <a:avLst/>
            <a:gdLst/>
            <a:ahLst/>
            <a:cxnLst/>
            <a:rect r="r" b="b" t="t" l="l"/>
            <a:pathLst>
              <a:path h="2436238" w="2436238">
                <a:moveTo>
                  <a:pt x="0" y="0"/>
                </a:moveTo>
                <a:lnTo>
                  <a:pt x="2436238" y="0"/>
                </a:lnTo>
                <a:lnTo>
                  <a:pt x="2436238" y="2436237"/>
                </a:lnTo>
                <a:lnTo>
                  <a:pt x="0" y="2436237"/>
                </a:lnTo>
                <a:lnTo>
                  <a:pt x="0" y="0"/>
                </a:lnTo>
                <a:close/>
              </a:path>
            </a:pathLst>
          </a:custGeom>
          <a:blipFill>
            <a:blip r:embed="rId25">
              <a:extLst>
                <a:ext uri="{96DAC541-7B7A-43D3-8B79-37D633B846F1}">
                  <asvg:svgBlip xmlns:asvg="http://schemas.microsoft.com/office/drawing/2016/SVG/main" r:embed="rId33"/>
                </a:ext>
              </a:extLst>
            </a:blip>
            <a:stretch>
              <a:fillRect l="0" t="0" r="0" b="0"/>
            </a:stretch>
          </a:blipFill>
        </p:spPr>
      </p:sp>
      <p:grpSp>
        <p:nvGrpSpPr>
          <p:cNvPr name="Group 48" id="48"/>
          <p:cNvGrpSpPr>
            <a:grpSpLocks noChangeAspect="true"/>
          </p:cNvGrpSpPr>
          <p:nvPr/>
        </p:nvGrpSpPr>
        <p:grpSpPr>
          <a:xfrm rot="0">
            <a:off x="1676419" y="9127750"/>
            <a:ext cx="7334" cy="3610"/>
            <a:chOff x="0" y="0"/>
            <a:chExt cx="9779" cy="4813"/>
          </a:xfrm>
        </p:grpSpPr>
        <p:sp>
          <p:nvSpPr>
            <p:cNvPr name="Freeform 49" id="49"/>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667"/>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50" id="50"/>
          <p:cNvGrpSpPr>
            <a:grpSpLocks noChangeAspect="true"/>
          </p:cNvGrpSpPr>
          <p:nvPr/>
        </p:nvGrpSpPr>
        <p:grpSpPr>
          <a:xfrm rot="0">
            <a:off x="1660779" y="9127750"/>
            <a:ext cx="7306" cy="3610"/>
            <a:chOff x="0" y="0"/>
            <a:chExt cx="9741" cy="4813"/>
          </a:xfrm>
        </p:grpSpPr>
        <p:sp>
          <p:nvSpPr>
            <p:cNvPr name="Freeform 51" id="51"/>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52" id="52"/>
          <p:cNvSpPr/>
          <p:nvPr/>
        </p:nvSpPr>
        <p:spPr>
          <a:xfrm flipH="false" flipV="false" rot="0">
            <a:off x="1568968" y="9035815"/>
            <a:ext cx="242573" cy="376390"/>
          </a:xfrm>
          <a:custGeom>
            <a:avLst/>
            <a:gdLst/>
            <a:ahLst/>
            <a:cxnLst/>
            <a:rect r="r" b="b" t="t" l="l"/>
            <a:pathLst>
              <a:path h="376390" w="242573">
                <a:moveTo>
                  <a:pt x="0" y="0"/>
                </a:moveTo>
                <a:lnTo>
                  <a:pt x="242573" y="0"/>
                </a:lnTo>
                <a:lnTo>
                  <a:pt x="242573" y="376390"/>
                </a:lnTo>
                <a:lnTo>
                  <a:pt x="0" y="376390"/>
                </a:lnTo>
                <a:lnTo>
                  <a:pt x="0" y="0"/>
                </a:lnTo>
                <a:close/>
              </a:path>
            </a:pathLst>
          </a:custGeom>
          <a:blipFill>
            <a:blip r:embed="rId12">
              <a:extLst>
                <a:ext uri="{96DAC541-7B7A-43D3-8B79-37D633B846F1}">
                  <asvg:svgBlip xmlns:asvg="http://schemas.microsoft.com/office/drawing/2016/SVG/main" r:embed="rId34"/>
                </a:ext>
              </a:extLst>
            </a:blip>
            <a:stretch>
              <a:fillRect l="0" t="0" r="0" b="0"/>
            </a:stretch>
          </a:blipFill>
        </p:spPr>
      </p:sp>
      <p:grpSp>
        <p:nvGrpSpPr>
          <p:cNvPr name="Group 53" id="53"/>
          <p:cNvGrpSpPr>
            <a:grpSpLocks noChangeAspect="true"/>
          </p:cNvGrpSpPr>
          <p:nvPr/>
        </p:nvGrpSpPr>
        <p:grpSpPr>
          <a:xfrm rot="0">
            <a:off x="1737350" y="9244451"/>
            <a:ext cx="6563" cy="3200"/>
            <a:chOff x="0" y="0"/>
            <a:chExt cx="8750" cy="4267"/>
          </a:xfrm>
        </p:grpSpPr>
        <p:sp>
          <p:nvSpPr>
            <p:cNvPr name="Freeform 54" id="54"/>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55" id="55"/>
          <p:cNvSpPr/>
          <p:nvPr/>
        </p:nvSpPr>
        <p:spPr>
          <a:xfrm flipH="false" flipV="false" rot="0">
            <a:off x="1667151" y="9171508"/>
            <a:ext cx="140951" cy="139198"/>
          </a:xfrm>
          <a:custGeom>
            <a:avLst/>
            <a:gdLst/>
            <a:ahLst/>
            <a:cxnLst/>
            <a:rect r="r" b="b" t="t" l="l"/>
            <a:pathLst>
              <a:path h="139198" w="140951">
                <a:moveTo>
                  <a:pt x="0" y="0"/>
                </a:moveTo>
                <a:lnTo>
                  <a:pt x="140951" y="0"/>
                </a:lnTo>
                <a:lnTo>
                  <a:pt x="140951" y="139199"/>
                </a:lnTo>
                <a:lnTo>
                  <a:pt x="0" y="139199"/>
                </a:lnTo>
                <a:lnTo>
                  <a:pt x="0" y="0"/>
                </a:lnTo>
                <a:close/>
              </a:path>
            </a:pathLst>
          </a:custGeom>
          <a:blipFill>
            <a:blip r:embed="rId15">
              <a:extLst>
                <a:ext uri="{96DAC541-7B7A-43D3-8B79-37D633B846F1}">
                  <asvg:svgBlip xmlns:asvg="http://schemas.microsoft.com/office/drawing/2016/SVG/main" r:embed="rId35"/>
                </a:ext>
              </a:extLst>
            </a:blip>
            <a:stretch>
              <a:fillRect l="0" t="0" r="0" b="0"/>
            </a:stretch>
          </a:blipFill>
        </p:spPr>
      </p:sp>
      <p:grpSp>
        <p:nvGrpSpPr>
          <p:cNvPr name="Group 56" id="56"/>
          <p:cNvGrpSpPr>
            <a:grpSpLocks noChangeAspect="true"/>
          </p:cNvGrpSpPr>
          <p:nvPr/>
        </p:nvGrpSpPr>
        <p:grpSpPr>
          <a:xfrm rot="0">
            <a:off x="1720967" y="9244260"/>
            <a:ext cx="6534" cy="3248"/>
            <a:chOff x="0" y="0"/>
            <a:chExt cx="8712" cy="4331"/>
          </a:xfrm>
        </p:grpSpPr>
        <p:sp>
          <p:nvSpPr>
            <p:cNvPr name="Freeform 57" id="57"/>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58" id="58"/>
          <p:cNvSpPr/>
          <p:nvPr/>
        </p:nvSpPr>
        <p:spPr>
          <a:xfrm flipH="false" flipV="false" rot="0">
            <a:off x="1642262" y="9152858"/>
            <a:ext cx="176241" cy="217961"/>
          </a:xfrm>
          <a:custGeom>
            <a:avLst/>
            <a:gdLst/>
            <a:ahLst/>
            <a:cxnLst/>
            <a:rect r="r" b="b" t="t" l="l"/>
            <a:pathLst>
              <a:path h="217961" w="176241">
                <a:moveTo>
                  <a:pt x="0" y="0"/>
                </a:moveTo>
                <a:lnTo>
                  <a:pt x="176241" y="0"/>
                </a:lnTo>
                <a:lnTo>
                  <a:pt x="176241" y="217961"/>
                </a:lnTo>
                <a:lnTo>
                  <a:pt x="0" y="217961"/>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59" id="59"/>
          <p:cNvSpPr/>
          <p:nvPr/>
        </p:nvSpPr>
        <p:spPr>
          <a:xfrm flipH="true" flipV="false" rot="0">
            <a:off x="2155917" y="9141000"/>
            <a:ext cx="216398" cy="247650"/>
          </a:xfrm>
          <a:custGeom>
            <a:avLst/>
            <a:gdLst/>
            <a:ahLst/>
            <a:cxnLst/>
            <a:rect r="r" b="b" t="t" l="l"/>
            <a:pathLst>
              <a:path h="247650" w="216398">
                <a:moveTo>
                  <a:pt x="216399" y="0"/>
                </a:moveTo>
                <a:lnTo>
                  <a:pt x="0" y="0"/>
                </a:lnTo>
                <a:lnTo>
                  <a:pt x="0" y="247650"/>
                </a:lnTo>
                <a:lnTo>
                  <a:pt x="216399" y="247650"/>
                </a:lnTo>
                <a:lnTo>
                  <a:pt x="216399" y="0"/>
                </a:lnTo>
                <a:close/>
              </a:path>
            </a:pathLst>
          </a:custGeom>
          <a:blipFill>
            <a:blip r:embed="rId20"/>
            <a:stretch>
              <a:fillRect l="-1236" t="0" r="0" b="0"/>
            </a:stretch>
          </a:blipFill>
        </p:spPr>
      </p:sp>
      <p:sp>
        <p:nvSpPr>
          <p:cNvPr name="Freeform 60" id="60"/>
          <p:cNvSpPr/>
          <p:nvPr/>
        </p:nvSpPr>
        <p:spPr>
          <a:xfrm flipH="true" flipV="false" rot="0">
            <a:off x="2012966" y="9071286"/>
            <a:ext cx="138265" cy="257175"/>
          </a:xfrm>
          <a:custGeom>
            <a:avLst/>
            <a:gdLst/>
            <a:ahLst/>
            <a:cxnLst/>
            <a:rect r="r" b="b" t="t" l="l"/>
            <a:pathLst>
              <a:path h="257175" w="138265">
                <a:moveTo>
                  <a:pt x="138265" y="0"/>
                </a:moveTo>
                <a:lnTo>
                  <a:pt x="0" y="0"/>
                </a:lnTo>
                <a:lnTo>
                  <a:pt x="0" y="257175"/>
                </a:lnTo>
                <a:lnTo>
                  <a:pt x="138265" y="257175"/>
                </a:lnTo>
                <a:lnTo>
                  <a:pt x="138265" y="0"/>
                </a:lnTo>
                <a:close/>
              </a:path>
            </a:pathLst>
          </a:custGeom>
          <a:blipFill>
            <a:blip r:embed="rId21"/>
            <a:stretch>
              <a:fillRect l="0" t="0" r="-3334" b="0"/>
            </a:stretch>
          </a:blipFill>
        </p:spPr>
      </p:sp>
      <p:sp>
        <p:nvSpPr>
          <p:cNvPr name="Freeform 61" id="61"/>
          <p:cNvSpPr/>
          <p:nvPr/>
        </p:nvSpPr>
        <p:spPr>
          <a:xfrm flipH="false" flipV="false" rot="0">
            <a:off x="1821847" y="9086621"/>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62" id="62"/>
          <p:cNvSpPr/>
          <p:nvPr/>
        </p:nvSpPr>
        <p:spPr>
          <a:xfrm flipH="false" flipV="false" rot="0">
            <a:off x="2369087" y="9028833"/>
            <a:ext cx="254022" cy="367875"/>
          </a:xfrm>
          <a:custGeom>
            <a:avLst/>
            <a:gdLst/>
            <a:ahLst/>
            <a:cxnLst/>
            <a:rect r="r" b="b" t="t" l="l"/>
            <a:pathLst>
              <a:path h="367875" w="254022">
                <a:moveTo>
                  <a:pt x="0" y="0"/>
                </a:moveTo>
                <a:lnTo>
                  <a:pt x="254022" y="0"/>
                </a:lnTo>
                <a:lnTo>
                  <a:pt x="254022" y="367875"/>
                </a:lnTo>
                <a:lnTo>
                  <a:pt x="0" y="367875"/>
                </a:lnTo>
                <a:lnTo>
                  <a:pt x="0" y="0"/>
                </a:lnTo>
                <a:close/>
              </a:path>
            </a:pathLst>
          </a:custGeom>
          <a:blipFill>
            <a:blip r:embed="rId31">
              <a:extLst>
                <a:ext uri="{96DAC541-7B7A-43D3-8B79-37D633B846F1}">
                  <asvg:svgBlip xmlns:asvg="http://schemas.microsoft.com/office/drawing/2016/SVG/main" r:embed="rId38"/>
                </a:ext>
              </a:extLst>
            </a:blip>
            <a:stretch>
              <a:fillRect l="0" t="0" r="0" b="0"/>
            </a:stretch>
          </a:blipFill>
        </p:spPr>
      </p:sp>
      <p:sp>
        <p:nvSpPr>
          <p:cNvPr name="Freeform 63" id="63"/>
          <p:cNvSpPr/>
          <p:nvPr/>
        </p:nvSpPr>
        <p:spPr>
          <a:xfrm flipH="false" flipV="false" rot="0">
            <a:off x="14883489" y="1335119"/>
            <a:ext cx="2436238" cy="2732646"/>
          </a:xfrm>
          <a:custGeom>
            <a:avLst/>
            <a:gdLst/>
            <a:ahLst/>
            <a:cxnLst/>
            <a:rect r="r" b="b" t="t" l="l"/>
            <a:pathLst>
              <a:path h="2732646" w="2436238">
                <a:moveTo>
                  <a:pt x="0" y="0"/>
                </a:moveTo>
                <a:lnTo>
                  <a:pt x="2436238" y="0"/>
                </a:lnTo>
                <a:lnTo>
                  <a:pt x="2436238" y="2732647"/>
                </a:lnTo>
                <a:lnTo>
                  <a:pt x="0" y="2732647"/>
                </a:lnTo>
                <a:lnTo>
                  <a:pt x="0" y="0"/>
                </a:lnTo>
                <a:close/>
              </a:path>
            </a:pathLst>
          </a:custGeom>
          <a:blipFill>
            <a:blip r:embed="rId39">
              <a:extLst>
                <a:ext uri="{96DAC541-7B7A-43D3-8B79-37D633B846F1}">
                  <asvg:svgBlip xmlns:asvg="http://schemas.microsoft.com/office/drawing/2016/SVG/main" r:embed="rId40"/>
                </a:ext>
              </a:extLst>
            </a:blip>
            <a:stretch>
              <a:fillRect l="0" t="0" r="0" b="0"/>
            </a:stretch>
          </a:blipFill>
        </p:spPr>
      </p:sp>
      <p:grpSp>
        <p:nvGrpSpPr>
          <p:cNvPr name="Group 64" id="64"/>
          <p:cNvGrpSpPr>
            <a:grpSpLocks noChangeAspect="true"/>
          </p:cNvGrpSpPr>
          <p:nvPr/>
        </p:nvGrpSpPr>
        <p:grpSpPr>
          <a:xfrm rot="0">
            <a:off x="15594711" y="3525222"/>
            <a:ext cx="7334" cy="3610"/>
            <a:chOff x="0" y="0"/>
            <a:chExt cx="9779" cy="4813"/>
          </a:xfrm>
        </p:grpSpPr>
        <p:sp>
          <p:nvSpPr>
            <p:cNvPr name="Freeform 65" id="65"/>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794"/>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66" id="66"/>
          <p:cNvGrpSpPr>
            <a:grpSpLocks noChangeAspect="true"/>
          </p:cNvGrpSpPr>
          <p:nvPr/>
        </p:nvGrpSpPr>
        <p:grpSpPr>
          <a:xfrm rot="0">
            <a:off x="15579071" y="3525222"/>
            <a:ext cx="7306" cy="3610"/>
            <a:chOff x="0" y="0"/>
            <a:chExt cx="9741" cy="4813"/>
          </a:xfrm>
        </p:grpSpPr>
        <p:sp>
          <p:nvSpPr>
            <p:cNvPr name="Freeform 67" id="67"/>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68" id="68"/>
          <p:cNvSpPr/>
          <p:nvPr/>
        </p:nvSpPr>
        <p:spPr>
          <a:xfrm flipH="false" flipV="false" rot="0">
            <a:off x="15487259" y="3433277"/>
            <a:ext cx="242573" cy="376390"/>
          </a:xfrm>
          <a:custGeom>
            <a:avLst/>
            <a:gdLst/>
            <a:ahLst/>
            <a:cxnLst/>
            <a:rect r="r" b="b" t="t" l="l"/>
            <a:pathLst>
              <a:path h="376390" w="242573">
                <a:moveTo>
                  <a:pt x="0" y="0"/>
                </a:moveTo>
                <a:lnTo>
                  <a:pt x="242574" y="0"/>
                </a:lnTo>
                <a:lnTo>
                  <a:pt x="242574" y="376390"/>
                </a:lnTo>
                <a:lnTo>
                  <a:pt x="0" y="376390"/>
                </a:lnTo>
                <a:lnTo>
                  <a:pt x="0" y="0"/>
                </a:lnTo>
                <a:close/>
              </a:path>
            </a:pathLst>
          </a:custGeom>
          <a:blipFill>
            <a:blip r:embed="rId12">
              <a:extLst>
                <a:ext uri="{96DAC541-7B7A-43D3-8B79-37D633B846F1}">
                  <asvg:svgBlip xmlns:asvg="http://schemas.microsoft.com/office/drawing/2016/SVG/main" r:embed="rId41"/>
                </a:ext>
              </a:extLst>
            </a:blip>
            <a:stretch>
              <a:fillRect l="0" t="0" r="0" b="0"/>
            </a:stretch>
          </a:blipFill>
        </p:spPr>
      </p:sp>
      <p:grpSp>
        <p:nvGrpSpPr>
          <p:cNvPr name="Group 69" id="69"/>
          <p:cNvGrpSpPr>
            <a:grpSpLocks noChangeAspect="true"/>
          </p:cNvGrpSpPr>
          <p:nvPr/>
        </p:nvGrpSpPr>
        <p:grpSpPr>
          <a:xfrm rot="0">
            <a:off x="15655642" y="3641922"/>
            <a:ext cx="6563" cy="3200"/>
            <a:chOff x="0" y="0"/>
            <a:chExt cx="8750" cy="4267"/>
          </a:xfrm>
        </p:grpSpPr>
        <p:sp>
          <p:nvSpPr>
            <p:cNvPr name="Freeform 70" id="70"/>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71" id="71"/>
          <p:cNvSpPr/>
          <p:nvPr/>
        </p:nvSpPr>
        <p:spPr>
          <a:xfrm flipH="false" flipV="false" rot="0">
            <a:off x="15585443" y="3568979"/>
            <a:ext cx="140951" cy="139198"/>
          </a:xfrm>
          <a:custGeom>
            <a:avLst/>
            <a:gdLst/>
            <a:ahLst/>
            <a:cxnLst/>
            <a:rect r="r" b="b" t="t" l="l"/>
            <a:pathLst>
              <a:path h="139198" w="140951">
                <a:moveTo>
                  <a:pt x="0" y="0"/>
                </a:moveTo>
                <a:lnTo>
                  <a:pt x="140951" y="0"/>
                </a:lnTo>
                <a:lnTo>
                  <a:pt x="140951" y="139199"/>
                </a:lnTo>
                <a:lnTo>
                  <a:pt x="0" y="139199"/>
                </a:lnTo>
                <a:lnTo>
                  <a:pt x="0" y="0"/>
                </a:lnTo>
                <a:close/>
              </a:path>
            </a:pathLst>
          </a:custGeom>
          <a:blipFill>
            <a:blip r:embed="rId15">
              <a:extLst>
                <a:ext uri="{96DAC541-7B7A-43D3-8B79-37D633B846F1}">
                  <asvg:svgBlip xmlns:asvg="http://schemas.microsoft.com/office/drawing/2016/SVG/main" r:embed="rId42"/>
                </a:ext>
              </a:extLst>
            </a:blip>
            <a:stretch>
              <a:fillRect l="0" t="0" r="0" b="0"/>
            </a:stretch>
          </a:blipFill>
        </p:spPr>
      </p:sp>
      <p:grpSp>
        <p:nvGrpSpPr>
          <p:cNvPr name="Group 72" id="72"/>
          <p:cNvGrpSpPr>
            <a:grpSpLocks noChangeAspect="true"/>
          </p:cNvGrpSpPr>
          <p:nvPr/>
        </p:nvGrpSpPr>
        <p:grpSpPr>
          <a:xfrm rot="0">
            <a:off x="15639259" y="3641722"/>
            <a:ext cx="6534" cy="3248"/>
            <a:chOff x="0" y="0"/>
            <a:chExt cx="8712" cy="4331"/>
          </a:xfrm>
        </p:grpSpPr>
        <p:sp>
          <p:nvSpPr>
            <p:cNvPr name="Freeform 73" id="73"/>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74" id="74"/>
          <p:cNvSpPr/>
          <p:nvPr/>
        </p:nvSpPr>
        <p:spPr>
          <a:xfrm flipH="false" flipV="false" rot="0">
            <a:off x="15560554" y="3550329"/>
            <a:ext cx="176241" cy="217961"/>
          </a:xfrm>
          <a:custGeom>
            <a:avLst/>
            <a:gdLst/>
            <a:ahLst/>
            <a:cxnLst/>
            <a:rect r="r" b="b" t="t" l="l"/>
            <a:pathLst>
              <a:path h="217961" w="176241">
                <a:moveTo>
                  <a:pt x="0" y="0"/>
                </a:moveTo>
                <a:lnTo>
                  <a:pt x="176241" y="0"/>
                </a:lnTo>
                <a:lnTo>
                  <a:pt x="176241" y="217961"/>
                </a:lnTo>
                <a:lnTo>
                  <a:pt x="0" y="217961"/>
                </a:lnTo>
                <a:lnTo>
                  <a:pt x="0" y="0"/>
                </a:lnTo>
                <a:close/>
              </a:path>
            </a:pathLst>
          </a:custGeom>
          <a:blipFill>
            <a:blip r:embed="rId18">
              <a:extLst>
                <a:ext uri="{96DAC541-7B7A-43D3-8B79-37D633B846F1}">
                  <asvg:svgBlip xmlns:asvg="http://schemas.microsoft.com/office/drawing/2016/SVG/main" r:embed="rId43"/>
                </a:ext>
              </a:extLst>
            </a:blip>
            <a:stretch>
              <a:fillRect l="0" t="0" r="0" b="0"/>
            </a:stretch>
          </a:blipFill>
        </p:spPr>
      </p:sp>
      <p:sp>
        <p:nvSpPr>
          <p:cNvPr name="Freeform 75" id="75"/>
          <p:cNvSpPr/>
          <p:nvPr/>
        </p:nvSpPr>
        <p:spPr>
          <a:xfrm flipH="true" flipV="false" rot="0">
            <a:off x="16074209" y="3538471"/>
            <a:ext cx="216398" cy="247650"/>
          </a:xfrm>
          <a:custGeom>
            <a:avLst/>
            <a:gdLst/>
            <a:ahLst/>
            <a:cxnLst/>
            <a:rect r="r" b="b" t="t" l="l"/>
            <a:pathLst>
              <a:path h="247650" w="216398">
                <a:moveTo>
                  <a:pt x="216399" y="0"/>
                </a:moveTo>
                <a:lnTo>
                  <a:pt x="0" y="0"/>
                </a:lnTo>
                <a:lnTo>
                  <a:pt x="0" y="247650"/>
                </a:lnTo>
                <a:lnTo>
                  <a:pt x="216399" y="247650"/>
                </a:lnTo>
                <a:lnTo>
                  <a:pt x="216399" y="0"/>
                </a:lnTo>
                <a:close/>
              </a:path>
            </a:pathLst>
          </a:custGeom>
          <a:blipFill>
            <a:blip r:embed="rId20"/>
            <a:stretch>
              <a:fillRect l="-1236" t="0" r="0" b="0"/>
            </a:stretch>
          </a:blipFill>
        </p:spPr>
      </p:sp>
      <p:sp>
        <p:nvSpPr>
          <p:cNvPr name="Freeform 76" id="76"/>
          <p:cNvSpPr/>
          <p:nvPr/>
        </p:nvSpPr>
        <p:spPr>
          <a:xfrm flipH="true" flipV="false" rot="0">
            <a:off x="15931258" y="3468757"/>
            <a:ext cx="138265" cy="257175"/>
          </a:xfrm>
          <a:custGeom>
            <a:avLst/>
            <a:gdLst/>
            <a:ahLst/>
            <a:cxnLst/>
            <a:rect r="r" b="b" t="t" l="l"/>
            <a:pathLst>
              <a:path h="257175" w="138265">
                <a:moveTo>
                  <a:pt x="138265" y="0"/>
                </a:moveTo>
                <a:lnTo>
                  <a:pt x="0" y="0"/>
                </a:lnTo>
                <a:lnTo>
                  <a:pt x="0" y="257175"/>
                </a:lnTo>
                <a:lnTo>
                  <a:pt x="138265" y="257175"/>
                </a:lnTo>
                <a:lnTo>
                  <a:pt x="138265" y="0"/>
                </a:lnTo>
                <a:close/>
              </a:path>
            </a:pathLst>
          </a:custGeom>
          <a:blipFill>
            <a:blip r:embed="rId21"/>
            <a:stretch>
              <a:fillRect l="0" t="0" r="-3334" b="0"/>
            </a:stretch>
          </a:blipFill>
        </p:spPr>
      </p:sp>
      <p:sp>
        <p:nvSpPr>
          <p:cNvPr name="Freeform 77" id="77"/>
          <p:cNvSpPr/>
          <p:nvPr/>
        </p:nvSpPr>
        <p:spPr>
          <a:xfrm flipH="false" flipV="false" rot="0">
            <a:off x="15740139" y="3484083"/>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78" id="78"/>
          <p:cNvSpPr/>
          <p:nvPr/>
        </p:nvSpPr>
        <p:spPr>
          <a:xfrm flipH="false" flipV="false" rot="0">
            <a:off x="16287379" y="3426304"/>
            <a:ext cx="254022" cy="367875"/>
          </a:xfrm>
          <a:custGeom>
            <a:avLst/>
            <a:gdLst/>
            <a:ahLst/>
            <a:cxnLst/>
            <a:rect r="r" b="b" t="t" l="l"/>
            <a:pathLst>
              <a:path h="367875" w="254022">
                <a:moveTo>
                  <a:pt x="0" y="0"/>
                </a:moveTo>
                <a:lnTo>
                  <a:pt x="254022" y="0"/>
                </a:lnTo>
                <a:lnTo>
                  <a:pt x="254022" y="367875"/>
                </a:lnTo>
                <a:lnTo>
                  <a:pt x="0" y="36787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p:spPr>
      </p:sp>
      <p:sp>
        <p:nvSpPr>
          <p:cNvPr name="Freeform 79" id="79"/>
          <p:cNvSpPr/>
          <p:nvPr/>
        </p:nvSpPr>
        <p:spPr>
          <a:xfrm flipH="false" flipV="false" rot="0">
            <a:off x="14883489" y="4409837"/>
            <a:ext cx="2436238" cy="2436238"/>
          </a:xfrm>
          <a:custGeom>
            <a:avLst/>
            <a:gdLst/>
            <a:ahLst/>
            <a:cxnLst/>
            <a:rect r="r" b="b" t="t" l="l"/>
            <a:pathLst>
              <a:path h="2436238" w="2436238">
                <a:moveTo>
                  <a:pt x="0" y="0"/>
                </a:moveTo>
                <a:lnTo>
                  <a:pt x="2436238" y="0"/>
                </a:lnTo>
                <a:lnTo>
                  <a:pt x="2436238" y="2436238"/>
                </a:lnTo>
                <a:lnTo>
                  <a:pt x="0" y="2436238"/>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p:spPr>
      </p:sp>
      <p:grpSp>
        <p:nvGrpSpPr>
          <p:cNvPr name="Group 80" id="80"/>
          <p:cNvGrpSpPr>
            <a:grpSpLocks noChangeAspect="true"/>
          </p:cNvGrpSpPr>
          <p:nvPr/>
        </p:nvGrpSpPr>
        <p:grpSpPr>
          <a:xfrm rot="0">
            <a:off x="15594711" y="6303531"/>
            <a:ext cx="7334" cy="3600"/>
            <a:chOff x="0" y="0"/>
            <a:chExt cx="9779" cy="4801"/>
          </a:xfrm>
        </p:grpSpPr>
        <p:sp>
          <p:nvSpPr>
            <p:cNvPr name="Freeform 81" id="81"/>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667"/>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82" id="82"/>
          <p:cNvGrpSpPr>
            <a:grpSpLocks noChangeAspect="true"/>
          </p:cNvGrpSpPr>
          <p:nvPr/>
        </p:nvGrpSpPr>
        <p:grpSpPr>
          <a:xfrm rot="0">
            <a:off x="15579071" y="6303531"/>
            <a:ext cx="7306" cy="3600"/>
            <a:chOff x="0" y="0"/>
            <a:chExt cx="9741" cy="4801"/>
          </a:xfrm>
        </p:grpSpPr>
        <p:sp>
          <p:nvSpPr>
            <p:cNvPr name="Freeform 83" id="83"/>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84" id="84"/>
          <p:cNvSpPr/>
          <p:nvPr/>
        </p:nvSpPr>
        <p:spPr>
          <a:xfrm flipH="false" flipV="false" rot="0">
            <a:off x="15487259" y="6211586"/>
            <a:ext cx="242573" cy="376390"/>
          </a:xfrm>
          <a:custGeom>
            <a:avLst/>
            <a:gdLst/>
            <a:ahLst/>
            <a:cxnLst/>
            <a:rect r="r" b="b" t="t" l="l"/>
            <a:pathLst>
              <a:path h="376390" w="242573">
                <a:moveTo>
                  <a:pt x="0" y="0"/>
                </a:moveTo>
                <a:lnTo>
                  <a:pt x="242574" y="0"/>
                </a:lnTo>
                <a:lnTo>
                  <a:pt x="242574" y="376390"/>
                </a:lnTo>
                <a:lnTo>
                  <a:pt x="0" y="376390"/>
                </a:lnTo>
                <a:lnTo>
                  <a:pt x="0" y="0"/>
                </a:lnTo>
                <a:close/>
              </a:path>
            </a:pathLst>
          </a:custGeom>
          <a:blipFill>
            <a:blip r:embed="rId12">
              <a:extLst>
                <a:ext uri="{96DAC541-7B7A-43D3-8B79-37D633B846F1}">
                  <asvg:svgBlip xmlns:asvg="http://schemas.microsoft.com/office/drawing/2016/SVG/main" r:embed="rId48"/>
                </a:ext>
              </a:extLst>
            </a:blip>
            <a:stretch>
              <a:fillRect l="0" t="0" r="0" b="0"/>
            </a:stretch>
          </a:blipFill>
        </p:spPr>
      </p:sp>
      <p:grpSp>
        <p:nvGrpSpPr>
          <p:cNvPr name="Group 85" id="85"/>
          <p:cNvGrpSpPr>
            <a:grpSpLocks noChangeAspect="true"/>
          </p:cNvGrpSpPr>
          <p:nvPr/>
        </p:nvGrpSpPr>
        <p:grpSpPr>
          <a:xfrm rot="0">
            <a:off x="15655642" y="6420221"/>
            <a:ext cx="6563" cy="3200"/>
            <a:chOff x="0" y="0"/>
            <a:chExt cx="8750" cy="4267"/>
          </a:xfrm>
        </p:grpSpPr>
        <p:sp>
          <p:nvSpPr>
            <p:cNvPr name="Freeform 86" id="86"/>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87" id="87"/>
          <p:cNvSpPr/>
          <p:nvPr/>
        </p:nvSpPr>
        <p:spPr>
          <a:xfrm flipH="false" flipV="false" rot="0">
            <a:off x="15585443" y="6347289"/>
            <a:ext cx="140951" cy="139198"/>
          </a:xfrm>
          <a:custGeom>
            <a:avLst/>
            <a:gdLst/>
            <a:ahLst/>
            <a:cxnLst/>
            <a:rect r="r" b="b" t="t" l="l"/>
            <a:pathLst>
              <a:path h="139198" w="140951">
                <a:moveTo>
                  <a:pt x="0" y="0"/>
                </a:moveTo>
                <a:lnTo>
                  <a:pt x="140951" y="0"/>
                </a:lnTo>
                <a:lnTo>
                  <a:pt x="140951" y="139198"/>
                </a:lnTo>
                <a:lnTo>
                  <a:pt x="0" y="139198"/>
                </a:lnTo>
                <a:lnTo>
                  <a:pt x="0" y="0"/>
                </a:lnTo>
                <a:close/>
              </a:path>
            </a:pathLst>
          </a:custGeom>
          <a:blipFill>
            <a:blip r:embed="rId15">
              <a:extLst>
                <a:ext uri="{96DAC541-7B7A-43D3-8B79-37D633B846F1}">
                  <asvg:svgBlip xmlns:asvg="http://schemas.microsoft.com/office/drawing/2016/SVG/main" r:embed="rId49"/>
                </a:ext>
              </a:extLst>
            </a:blip>
            <a:stretch>
              <a:fillRect l="0" t="0" r="0" b="0"/>
            </a:stretch>
          </a:blipFill>
        </p:spPr>
      </p:sp>
      <p:grpSp>
        <p:nvGrpSpPr>
          <p:cNvPr name="Group 88" id="88"/>
          <p:cNvGrpSpPr>
            <a:grpSpLocks noChangeAspect="true"/>
          </p:cNvGrpSpPr>
          <p:nvPr/>
        </p:nvGrpSpPr>
        <p:grpSpPr>
          <a:xfrm rot="0">
            <a:off x="15639259" y="6420031"/>
            <a:ext cx="6534" cy="3248"/>
            <a:chOff x="0" y="0"/>
            <a:chExt cx="8712" cy="4331"/>
          </a:xfrm>
        </p:grpSpPr>
        <p:sp>
          <p:nvSpPr>
            <p:cNvPr name="Freeform 89" id="89"/>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90" id="90"/>
          <p:cNvSpPr/>
          <p:nvPr/>
        </p:nvSpPr>
        <p:spPr>
          <a:xfrm flipH="false" flipV="false" rot="0">
            <a:off x="15560554" y="6328639"/>
            <a:ext cx="176241" cy="217961"/>
          </a:xfrm>
          <a:custGeom>
            <a:avLst/>
            <a:gdLst/>
            <a:ahLst/>
            <a:cxnLst/>
            <a:rect r="r" b="b" t="t" l="l"/>
            <a:pathLst>
              <a:path h="217961" w="176241">
                <a:moveTo>
                  <a:pt x="0" y="0"/>
                </a:moveTo>
                <a:lnTo>
                  <a:pt x="176241" y="0"/>
                </a:lnTo>
                <a:lnTo>
                  <a:pt x="176241" y="217960"/>
                </a:lnTo>
                <a:lnTo>
                  <a:pt x="0" y="217960"/>
                </a:lnTo>
                <a:lnTo>
                  <a:pt x="0" y="0"/>
                </a:lnTo>
                <a:close/>
              </a:path>
            </a:pathLst>
          </a:custGeom>
          <a:blipFill>
            <a:blip r:embed="rId29">
              <a:extLst>
                <a:ext uri="{96DAC541-7B7A-43D3-8B79-37D633B846F1}">
                  <asvg:svgBlip xmlns:asvg="http://schemas.microsoft.com/office/drawing/2016/SVG/main" r:embed="rId50"/>
                </a:ext>
              </a:extLst>
            </a:blip>
            <a:stretch>
              <a:fillRect l="0" t="0" r="0" b="0"/>
            </a:stretch>
          </a:blipFill>
        </p:spPr>
      </p:sp>
      <p:sp>
        <p:nvSpPr>
          <p:cNvPr name="Freeform 91" id="91"/>
          <p:cNvSpPr/>
          <p:nvPr/>
        </p:nvSpPr>
        <p:spPr>
          <a:xfrm flipH="true" flipV="false" rot="0">
            <a:off x="16074209" y="6316780"/>
            <a:ext cx="216398" cy="247650"/>
          </a:xfrm>
          <a:custGeom>
            <a:avLst/>
            <a:gdLst/>
            <a:ahLst/>
            <a:cxnLst/>
            <a:rect r="r" b="b" t="t" l="l"/>
            <a:pathLst>
              <a:path h="247650" w="216398">
                <a:moveTo>
                  <a:pt x="216399" y="0"/>
                </a:moveTo>
                <a:lnTo>
                  <a:pt x="0" y="0"/>
                </a:lnTo>
                <a:lnTo>
                  <a:pt x="0" y="247650"/>
                </a:lnTo>
                <a:lnTo>
                  <a:pt x="216399" y="247650"/>
                </a:lnTo>
                <a:lnTo>
                  <a:pt x="216399" y="0"/>
                </a:lnTo>
                <a:close/>
              </a:path>
            </a:pathLst>
          </a:custGeom>
          <a:blipFill>
            <a:blip r:embed="rId20"/>
            <a:stretch>
              <a:fillRect l="-1236" t="0" r="0" b="0"/>
            </a:stretch>
          </a:blipFill>
        </p:spPr>
      </p:sp>
      <p:sp>
        <p:nvSpPr>
          <p:cNvPr name="Freeform 92" id="92"/>
          <p:cNvSpPr/>
          <p:nvPr/>
        </p:nvSpPr>
        <p:spPr>
          <a:xfrm flipH="true" flipV="false" rot="0">
            <a:off x="15931258" y="6247066"/>
            <a:ext cx="138265" cy="257175"/>
          </a:xfrm>
          <a:custGeom>
            <a:avLst/>
            <a:gdLst/>
            <a:ahLst/>
            <a:cxnLst/>
            <a:rect r="r" b="b" t="t" l="l"/>
            <a:pathLst>
              <a:path h="257175" w="138265">
                <a:moveTo>
                  <a:pt x="138265" y="0"/>
                </a:moveTo>
                <a:lnTo>
                  <a:pt x="0" y="0"/>
                </a:lnTo>
                <a:lnTo>
                  <a:pt x="0" y="257176"/>
                </a:lnTo>
                <a:lnTo>
                  <a:pt x="138265" y="257176"/>
                </a:lnTo>
                <a:lnTo>
                  <a:pt x="138265" y="0"/>
                </a:lnTo>
                <a:close/>
              </a:path>
            </a:pathLst>
          </a:custGeom>
          <a:blipFill>
            <a:blip r:embed="rId21"/>
            <a:stretch>
              <a:fillRect l="0" t="0" r="-3334" b="0"/>
            </a:stretch>
          </a:blipFill>
        </p:spPr>
      </p:sp>
      <p:sp>
        <p:nvSpPr>
          <p:cNvPr name="Freeform 93" id="93"/>
          <p:cNvSpPr/>
          <p:nvPr/>
        </p:nvSpPr>
        <p:spPr>
          <a:xfrm flipH="false" flipV="false" rot="0">
            <a:off x="15740139" y="6262392"/>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94" id="94"/>
          <p:cNvSpPr/>
          <p:nvPr/>
        </p:nvSpPr>
        <p:spPr>
          <a:xfrm flipH="false" flipV="false" rot="0">
            <a:off x="16287379" y="6204614"/>
            <a:ext cx="254022" cy="367875"/>
          </a:xfrm>
          <a:custGeom>
            <a:avLst/>
            <a:gdLst/>
            <a:ahLst/>
            <a:cxnLst/>
            <a:rect r="r" b="b" t="t" l="l"/>
            <a:pathLst>
              <a:path h="367875" w="254022">
                <a:moveTo>
                  <a:pt x="0" y="0"/>
                </a:moveTo>
                <a:lnTo>
                  <a:pt x="254022" y="0"/>
                </a:lnTo>
                <a:lnTo>
                  <a:pt x="254022" y="367874"/>
                </a:lnTo>
                <a:lnTo>
                  <a:pt x="0" y="367874"/>
                </a:lnTo>
                <a:lnTo>
                  <a:pt x="0" y="0"/>
                </a:lnTo>
                <a:close/>
              </a:path>
            </a:pathLst>
          </a:custGeom>
          <a:blipFill>
            <a:blip r:embed="rId51">
              <a:extLst>
                <a:ext uri="{96DAC541-7B7A-43D3-8B79-37D633B846F1}">
                  <asvg:svgBlip xmlns:asvg="http://schemas.microsoft.com/office/drawing/2016/SVG/main" r:embed="rId52"/>
                </a:ext>
              </a:extLst>
            </a:blip>
            <a:stretch>
              <a:fillRect l="0" t="0" r="0" b="0"/>
            </a:stretch>
          </a:blipFill>
        </p:spPr>
      </p:sp>
      <p:sp>
        <p:nvSpPr>
          <p:cNvPr name="Freeform 95" id="95"/>
          <p:cNvSpPr/>
          <p:nvPr/>
        </p:nvSpPr>
        <p:spPr>
          <a:xfrm flipH="false" flipV="false" rot="0">
            <a:off x="14924770" y="7213559"/>
            <a:ext cx="2436238" cy="2436238"/>
          </a:xfrm>
          <a:custGeom>
            <a:avLst/>
            <a:gdLst/>
            <a:ahLst/>
            <a:cxnLst/>
            <a:rect r="r" b="b" t="t" l="l"/>
            <a:pathLst>
              <a:path h="2436238" w="2436238">
                <a:moveTo>
                  <a:pt x="0" y="0"/>
                </a:moveTo>
                <a:lnTo>
                  <a:pt x="2436238" y="0"/>
                </a:lnTo>
                <a:lnTo>
                  <a:pt x="2436238" y="2436238"/>
                </a:lnTo>
                <a:lnTo>
                  <a:pt x="0" y="2436238"/>
                </a:lnTo>
                <a:lnTo>
                  <a:pt x="0" y="0"/>
                </a:lnTo>
                <a:close/>
              </a:path>
            </a:pathLst>
          </a:custGeom>
          <a:blipFill>
            <a:blip r:embed="rId53">
              <a:extLst>
                <a:ext uri="{96DAC541-7B7A-43D3-8B79-37D633B846F1}">
                  <asvg:svgBlip xmlns:asvg="http://schemas.microsoft.com/office/drawing/2016/SVG/main" r:embed="rId54"/>
                </a:ext>
              </a:extLst>
            </a:blip>
            <a:stretch>
              <a:fillRect l="0" t="0" r="0" b="0"/>
            </a:stretch>
          </a:blipFill>
        </p:spPr>
      </p:sp>
      <p:grpSp>
        <p:nvGrpSpPr>
          <p:cNvPr name="Group 96" id="96"/>
          <p:cNvGrpSpPr>
            <a:grpSpLocks noChangeAspect="true"/>
          </p:cNvGrpSpPr>
          <p:nvPr/>
        </p:nvGrpSpPr>
        <p:grpSpPr>
          <a:xfrm rot="0">
            <a:off x="15635992" y="9107262"/>
            <a:ext cx="7334" cy="3610"/>
            <a:chOff x="0" y="0"/>
            <a:chExt cx="9779" cy="4813"/>
          </a:xfrm>
        </p:grpSpPr>
        <p:sp>
          <p:nvSpPr>
            <p:cNvPr name="Freeform 97" id="97"/>
            <p:cNvSpPr/>
            <p:nvPr/>
          </p:nvSpPr>
          <p:spPr>
            <a:xfrm flipH="false" flipV="false" rot="0">
              <a:off x="0" y="0"/>
              <a:ext cx="9779" cy="4826"/>
            </a:xfrm>
            <a:custGeom>
              <a:avLst/>
              <a:gdLst/>
              <a:ahLst/>
              <a:cxnLst/>
              <a:rect r="r" b="b" t="t" l="l"/>
              <a:pathLst>
                <a:path h="4826" w="9779">
                  <a:moveTo>
                    <a:pt x="6604" y="0"/>
                  </a:moveTo>
                  <a:lnTo>
                    <a:pt x="4953" y="127"/>
                  </a:lnTo>
                  <a:lnTo>
                    <a:pt x="2413" y="508"/>
                  </a:lnTo>
                  <a:lnTo>
                    <a:pt x="127" y="1651"/>
                  </a:lnTo>
                  <a:lnTo>
                    <a:pt x="0" y="2794"/>
                  </a:lnTo>
                  <a:lnTo>
                    <a:pt x="1016" y="4445"/>
                  </a:lnTo>
                  <a:lnTo>
                    <a:pt x="3302" y="4826"/>
                  </a:lnTo>
                  <a:lnTo>
                    <a:pt x="3683" y="4826"/>
                  </a:lnTo>
                  <a:lnTo>
                    <a:pt x="4699" y="4699"/>
                  </a:lnTo>
                  <a:lnTo>
                    <a:pt x="6985" y="4445"/>
                  </a:lnTo>
                  <a:lnTo>
                    <a:pt x="9398" y="2921"/>
                  </a:lnTo>
                  <a:lnTo>
                    <a:pt x="9779" y="1397"/>
                  </a:lnTo>
                  <a:lnTo>
                    <a:pt x="9144" y="508"/>
                  </a:lnTo>
                  <a:lnTo>
                    <a:pt x="8255" y="127"/>
                  </a:lnTo>
                  <a:lnTo>
                    <a:pt x="6604" y="0"/>
                  </a:lnTo>
                  <a:close/>
                </a:path>
              </a:pathLst>
            </a:custGeom>
            <a:blipFill>
              <a:blip r:embed="rId10"/>
              <a:stretch>
                <a:fillRect l="-2467" t="-3684" r="-2077" b="-3947"/>
              </a:stretch>
            </a:blipFill>
          </p:spPr>
        </p:sp>
      </p:grpSp>
      <p:grpSp>
        <p:nvGrpSpPr>
          <p:cNvPr name="Group 98" id="98"/>
          <p:cNvGrpSpPr>
            <a:grpSpLocks noChangeAspect="true"/>
          </p:cNvGrpSpPr>
          <p:nvPr/>
        </p:nvGrpSpPr>
        <p:grpSpPr>
          <a:xfrm rot="0">
            <a:off x="15620343" y="9107262"/>
            <a:ext cx="7306" cy="3610"/>
            <a:chOff x="0" y="0"/>
            <a:chExt cx="9741" cy="4813"/>
          </a:xfrm>
        </p:grpSpPr>
        <p:sp>
          <p:nvSpPr>
            <p:cNvPr name="Freeform 99" id="99"/>
            <p:cNvSpPr/>
            <p:nvPr/>
          </p:nvSpPr>
          <p:spPr>
            <a:xfrm flipH="false" flipV="false" rot="0">
              <a:off x="0" y="0"/>
              <a:ext cx="9779" cy="4826"/>
            </a:xfrm>
            <a:custGeom>
              <a:avLst/>
              <a:gdLst/>
              <a:ahLst/>
              <a:cxnLst/>
              <a:rect r="r" b="b" t="t" l="l"/>
              <a:pathLst>
                <a:path h="4826" w="9779">
                  <a:moveTo>
                    <a:pt x="2159" y="0"/>
                  </a:moveTo>
                  <a:lnTo>
                    <a:pt x="762" y="381"/>
                  </a:lnTo>
                  <a:lnTo>
                    <a:pt x="127" y="889"/>
                  </a:lnTo>
                  <a:lnTo>
                    <a:pt x="0" y="2413"/>
                  </a:lnTo>
                  <a:lnTo>
                    <a:pt x="1524" y="3937"/>
                  </a:lnTo>
                  <a:lnTo>
                    <a:pt x="4699" y="4699"/>
                  </a:lnTo>
                  <a:lnTo>
                    <a:pt x="5588" y="4826"/>
                  </a:lnTo>
                  <a:lnTo>
                    <a:pt x="6350" y="4826"/>
                  </a:lnTo>
                  <a:lnTo>
                    <a:pt x="7874" y="4826"/>
                  </a:lnTo>
                  <a:lnTo>
                    <a:pt x="9652" y="3429"/>
                  </a:lnTo>
                  <a:lnTo>
                    <a:pt x="9779" y="1905"/>
                  </a:lnTo>
                  <a:lnTo>
                    <a:pt x="8636" y="762"/>
                  </a:lnTo>
                  <a:lnTo>
                    <a:pt x="5842" y="254"/>
                  </a:lnTo>
                  <a:lnTo>
                    <a:pt x="3302" y="0"/>
                  </a:lnTo>
                  <a:lnTo>
                    <a:pt x="2159" y="0"/>
                  </a:lnTo>
                  <a:close/>
                </a:path>
              </a:pathLst>
            </a:custGeom>
            <a:blipFill>
              <a:blip r:embed="rId11"/>
              <a:stretch>
                <a:fillRect l="-2597" t="-3684" r="-1948" b="-3947"/>
              </a:stretch>
            </a:blipFill>
          </p:spPr>
        </p:sp>
      </p:grpSp>
      <p:sp>
        <p:nvSpPr>
          <p:cNvPr name="Freeform 100" id="100"/>
          <p:cNvSpPr/>
          <p:nvPr/>
        </p:nvSpPr>
        <p:spPr>
          <a:xfrm flipH="false" flipV="false" rot="0">
            <a:off x="15528531" y="9015317"/>
            <a:ext cx="242573" cy="376390"/>
          </a:xfrm>
          <a:custGeom>
            <a:avLst/>
            <a:gdLst/>
            <a:ahLst/>
            <a:cxnLst/>
            <a:rect r="r" b="b" t="t" l="l"/>
            <a:pathLst>
              <a:path h="376390" w="242573">
                <a:moveTo>
                  <a:pt x="0" y="0"/>
                </a:moveTo>
                <a:lnTo>
                  <a:pt x="242573" y="0"/>
                </a:lnTo>
                <a:lnTo>
                  <a:pt x="242573" y="376390"/>
                </a:lnTo>
                <a:lnTo>
                  <a:pt x="0" y="376390"/>
                </a:lnTo>
                <a:lnTo>
                  <a:pt x="0" y="0"/>
                </a:lnTo>
                <a:close/>
              </a:path>
            </a:pathLst>
          </a:custGeom>
          <a:blipFill>
            <a:blip r:embed="rId12">
              <a:extLst>
                <a:ext uri="{96DAC541-7B7A-43D3-8B79-37D633B846F1}">
                  <asvg:svgBlip xmlns:asvg="http://schemas.microsoft.com/office/drawing/2016/SVG/main" r:embed="rId55"/>
                </a:ext>
              </a:extLst>
            </a:blip>
            <a:stretch>
              <a:fillRect l="0" t="0" r="0" b="0"/>
            </a:stretch>
          </a:blipFill>
        </p:spPr>
      </p:sp>
      <p:grpSp>
        <p:nvGrpSpPr>
          <p:cNvPr name="Group 101" id="101"/>
          <p:cNvGrpSpPr>
            <a:grpSpLocks noChangeAspect="true"/>
          </p:cNvGrpSpPr>
          <p:nvPr/>
        </p:nvGrpSpPr>
        <p:grpSpPr>
          <a:xfrm rot="0">
            <a:off x="15696914" y="9223953"/>
            <a:ext cx="6563" cy="3200"/>
            <a:chOff x="0" y="0"/>
            <a:chExt cx="8750" cy="4267"/>
          </a:xfrm>
        </p:grpSpPr>
        <p:sp>
          <p:nvSpPr>
            <p:cNvPr name="Freeform 102" id="102"/>
            <p:cNvSpPr/>
            <p:nvPr/>
          </p:nvSpPr>
          <p:spPr>
            <a:xfrm flipH="false" flipV="false" rot="0">
              <a:off x="0" y="0"/>
              <a:ext cx="8763" cy="4318"/>
            </a:xfrm>
            <a:custGeom>
              <a:avLst/>
              <a:gdLst/>
              <a:ahLst/>
              <a:cxnLst/>
              <a:rect r="r" b="b" t="t" l="l"/>
              <a:pathLst>
                <a:path h="4318" w="8763">
                  <a:moveTo>
                    <a:pt x="5842" y="0"/>
                  </a:moveTo>
                  <a:lnTo>
                    <a:pt x="4445" y="0"/>
                  </a:lnTo>
                  <a:lnTo>
                    <a:pt x="2286" y="381"/>
                  </a:lnTo>
                  <a:lnTo>
                    <a:pt x="127" y="1397"/>
                  </a:lnTo>
                  <a:lnTo>
                    <a:pt x="0" y="2413"/>
                  </a:lnTo>
                  <a:lnTo>
                    <a:pt x="889" y="3937"/>
                  </a:lnTo>
                  <a:lnTo>
                    <a:pt x="3048" y="4318"/>
                  </a:lnTo>
                  <a:lnTo>
                    <a:pt x="3302" y="4318"/>
                  </a:lnTo>
                  <a:lnTo>
                    <a:pt x="4064" y="4318"/>
                  </a:lnTo>
                  <a:lnTo>
                    <a:pt x="6223" y="3937"/>
                  </a:lnTo>
                  <a:lnTo>
                    <a:pt x="8382" y="2667"/>
                  </a:lnTo>
                  <a:lnTo>
                    <a:pt x="8763" y="1270"/>
                  </a:lnTo>
                  <a:lnTo>
                    <a:pt x="8128" y="508"/>
                  </a:lnTo>
                  <a:lnTo>
                    <a:pt x="7366" y="127"/>
                  </a:lnTo>
                  <a:lnTo>
                    <a:pt x="5842" y="0"/>
                  </a:lnTo>
                  <a:close/>
                </a:path>
              </a:pathLst>
            </a:custGeom>
            <a:blipFill>
              <a:blip r:embed="rId14"/>
              <a:stretch>
                <a:fillRect l="-2608" t="-3529" r="-1739" b="-3235"/>
              </a:stretch>
            </a:blipFill>
          </p:spPr>
        </p:sp>
      </p:grpSp>
      <p:sp>
        <p:nvSpPr>
          <p:cNvPr name="Freeform 103" id="103"/>
          <p:cNvSpPr/>
          <p:nvPr/>
        </p:nvSpPr>
        <p:spPr>
          <a:xfrm flipH="false" flipV="false" rot="0">
            <a:off x="15626725" y="9151020"/>
            <a:ext cx="140951" cy="139198"/>
          </a:xfrm>
          <a:custGeom>
            <a:avLst/>
            <a:gdLst/>
            <a:ahLst/>
            <a:cxnLst/>
            <a:rect r="r" b="b" t="t" l="l"/>
            <a:pathLst>
              <a:path h="139198" w="140951">
                <a:moveTo>
                  <a:pt x="0" y="0"/>
                </a:moveTo>
                <a:lnTo>
                  <a:pt x="140950" y="0"/>
                </a:lnTo>
                <a:lnTo>
                  <a:pt x="140950" y="139198"/>
                </a:lnTo>
                <a:lnTo>
                  <a:pt x="0" y="139198"/>
                </a:lnTo>
                <a:lnTo>
                  <a:pt x="0" y="0"/>
                </a:lnTo>
                <a:close/>
              </a:path>
            </a:pathLst>
          </a:custGeom>
          <a:blipFill>
            <a:blip r:embed="rId15">
              <a:extLst>
                <a:ext uri="{96DAC541-7B7A-43D3-8B79-37D633B846F1}">
                  <asvg:svgBlip xmlns:asvg="http://schemas.microsoft.com/office/drawing/2016/SVG/main" r:embed="rId56"/>
                </a:ext>
              </a:extLst>
            </a:blip>
            <a:stretch>
              <a:fillRect l="0" t="0" r="0" b="0"/>
            </a:stretch>
          </a:blipFill>
        </p:spPr>
      </p:sp>
      <p:grpSp>
        <p:nvGrpSpPr>
          <p:cNvPr name="Group 104" id="104"/>
          <p:cNvGrpSpPr>
            <a:grpSpLocks noChangeAspect="true"/>
          </p:cNvGrpSpPr>
          <p:nvPr/>
        </p:nvGrpSpPr>
        <p:grpSpPr>
          <a:xfrm rot="0">
            <a:off x="15680541" y="9223762"/>
            <a:ext cx="6534" cy="3248"/>
            <a:chOff x="0" y="0"/>
            <a:chExt cx="8712" cy="4331"/>
          </a:xfrm>
        </p:grpSpPr>
        <p:sp>
          <p:nvSpPr>
            <p:cNvPr name="Freeform 105" id="105"/>
            <p:cNvSpPr/>
            <p:nvPr/>
          </p:nvSpPr>
          <p:spPr>
            <a:xfrm flipH="false" flipV="false" rot="0">
              <a:off x="0" y="0"/>
              <a:ext cx="8763" cy="4318"/>
            </a:xfrm>
            <a:custGeom>
              <a:avLst/>
              <a:gdLst/>
              <a:ahLst/>
              <a:cxnLst/>
              <a:rect r="r" b="b" t="t" l="l"/>
              <a:pathLst>
                <a:path h="4318" w="8763">
                  <a:moveTo>
                    <a:pt x="1905" y="0"/>
                  </a:moveTo>
                  <a:lnTo>
                    <a:pt x="635" y="254"/>
                  </a:lnTo>
                  <a:lnTo>
                    <a:pt x="127" y="762"/>
                  </a:lnTo>
                  <a:lnTo>
                    <a:pt x="0" y="2159"/>
                  </a:lnTo>
                  <a:lnTo>
                    <a:pt x="1397" y="3556"/>
                  </a:lnTo>
                  <a:lnTo>
                    <a:pt x="4191" y="4191"/>
                  </a:lnTo>
                  <a:lnTo>
                    <a:pt x="4953" y="4318"/>
                  </a:lnTo>
                  <a:lnTo>
                    <a:pt x="5715" y="4318"/>
                  </a:lnTo>
                  <a:lnTo>
                    <a:pt x="6985" y="4318"/>
                  </a:lnTo>
                  <a:lnTo>
                    <a:pt x="8636" y="3175"/>
                  </a:lnTo>
                  <a:lnTo>
                    <a:pt x="8763" y="1778"/>
                  </a:lnTo>
                  <a:lnTo>
                    <a:pt x="7747" y="762"/>
                  </a:lnTo>
                  <a:lnTo>
                    <a:pt x="5207" y="254"/>
                  </a:lnTo>
                  <a:lnTo>
                    <a:pt x="2921" y="0"/>
                  </a:lnTo>
                  <a:lnTo>
                    <a:pt x="1905" y="0"/>
                  </a:lnTo>
                  <a:close/>
                </a:path>
              </a:pathLst>
            </a:custGeom>
            <a:blipFill>
              <a:blip r:embed="rId17"/>
              <a:stretch>
                <a:fillRect l="-2898" t="-2647" r="-1449" b="-4117"/>
              </a:stretch>
            </a:blipFill>
          </p:spPr>
        </p:sp>
      </p:grpSp>
      <p:sp>
        <p:nvSpPr>
          <p:cNvPr name="Freeform 106" id="106"/>
          <p:cNvSpPr/>
          <p:nvPr/>
        </p:nvSpPr>
        <p:spPr>
          <a:xfrm flipH="false" flipV="false" rot="0">
            <a:off x="15601826" y="9132360"/>
            <a:ext cx="176241" cy="217961"/>
          </a:xfrm>
          <a:custGeom>
            <a:avLst/>
            <a:gdLst/>
            <a:ahLst/>
            <a:cxnLst/>
            <a:rect r="r" b="b" t="t" l="l"/>
            <a:pathLst>
              <a:path h="217961" w="176241">
                <a:moveTo>
                  <a:pt x="0" y="0"/>
                </a:moveTo>
                <a:lnTo>
                  <a:pt x="176241" y="0"/>
                </a:lnTo>
                <a:lnTo>
                  <a:pt x="176241" y="217961"/>
                </a:lnTo>
                <a:lnTo>
                  <a:pt x="0" y="217961"/>
                </a:lnTo>
                <a:lnTo>
                  <a:pt x="0" y="0"/>
                </a:lnTo>
                <a:close/>
              </a:path>
            </a:pathLst>
          </a:custGeom>
          <a:blipFill>
            <a:blip r:embed="rId36">
              <a:extLst>
                <a:ext uri="{96DAC541-7B7A-43D3-8B79-37D633B846F1}">
                  <asvg:svgBlip xmlns:asvg="http://schemas.microsoft.com/office/drawing/2016/SVG/main" r:embed="rId57"/>
                </a:ext>
              </a:extLst>
            </a:blip>
            <a:stretch>
              <a:fillRect l="0" t="0" r="0" b="0"/>
            </a:stretch>
          </a:blipFill>
        </p:spPr>
      </p:sp>
      <p:sp>
        <p:nvSpPr>
          <p:cNvPr name="Freeform 107" id="107"/>
          <p:cNvSpPr/>
          <p:nvPr/>
        </p:nvSpPr>
        <p:spPr>
          <a:xfrm flipH="true" flipV="false" rot="0">
            <a:off x="16115481" y="9120502"/>
            <a:ext cx="216398" cy="247650"/>
          </a:xfrm>
          <a:custGeom>
            <a:avLst/>
            <a:gdLst/>
            <a:ahLst/>
            <a:cxnLst/>
            <a:rect r="r" b="b" t="t" l="l"/>
            <a:pathLst>
              <a:path h="247650" w="216398">
                <a:moveTo>
                  <a:pt x="216398" y="0"/>
                </a:moveTo>
                <a:lnTo>
                  <a:pt x="0" y="0"/>
                </a:lnTo>
                <a:lnTo>
                  <a:pt x="0" y="247650"/>
                </a:lnTo>
                <a:lnTo>
                  <a:pt x="216398" y="247650"/>
                </a:lnTo>
                <a:lnTo>
                  <a:pt x="216398" y="0"/>
                </a:lnTo>
                <a:close/>
              </a:path>
            </a:pathLst>
          </a:custGeom>
          <a:blipFill>
            <a:blip r:embed="rId20"/>
            <a:stretch>
              <a:fillRect l="-1236" t="0" r="0" b="0"/>
            </a:stretch>
          </a:blipFill>
        </p:spPr>
      </p:sp>
      <p:sp>
        <p:nvSpPr>
          <p:cNvPr name="Freeform 108" id="108"/>
          <p:cNvSpPr/>
          <p:nvPr/>
        </p:nvSpPr>
        <p:spPr>
          <a:xfrm flipH="true" flipV="false" rot="0">
            <a:off x="15972539" y="9050788"/>
            <a:ext cx="138265" cy="257175"/>
          </a:xfrm>
          <a:custGeom>
            <a:avLst/>
            <a:gdLst/>
            <a:ahLst/>
            <a:cxnLst/>
            <a:rect r="r" b="b" t="t" l="l"/>
            <a:pathLst>
              <a:path h="257175" w="138265">
                <a:moveTo>
                  <a:pt x="138265" y="0"/>
                </a:moveTo>
                <a:lnTo>
                  <a:pt x="0" y="0"/>
                </a:lnTo>
                <a:lnTo>
                  <a:pt x="0" y="257175"/>
                </a:lnTo>
                <a:lnTo>
                  <a:pt x="138265" y="257175"/>
                </a:lnTo>
                <a:lnTo>
                  <a:pt x="138265" y="0"/>
                </a:lnTo>
                <a:close/>
              </a:path>
            </a:pathLst>
          </a:custGeom>
          <a:blipFill>
            <a:blip r:embed="rId21"/>
            <a:stretch>
              <a:fillRect l="0" t="0" r="-3334" b="0"/>
            </a:stretch>
          </a:blipFill>
        </p:spPr>
      </p:sp>
      <p:sp>
        <p:nvSpPr>
          <p:cNvPr name="Freeform 109" id="109"/>
          <p:cNvSpPr/>
          <p:nvPr/>
        </p:nvSpPr>
        <p:spPr>
          <a:xfrm flipH="false" flipV="false" rot="0">
            <a:off x="15781411" y="9066124"/>
            <a:ext cx="123825" cy="314325"/>
          </a:xfrm>
          <a:custGeom>
            <a:avLst/>
            <a:gdLst/>
            <a:ahLst/>
            <a:cxnLst/>
            <a:rect r="r" b="b" t="t" l="l"/>
            <a:pathLst>
              <a:path h="314325" w="123825">
                <a:moveTo>
                  <a:pt x="0" y="0"/>
                </a:moveTo>
                <a:lnTo>
                  <a:pt x="123825" y="0"/>
                </a:lnTo>
                <a:lnTo>
                  <a:pt x="123825" y="314325"/>
                </a:lnTo>
                <a:lnTo>
                  <a:pt x="0" y="314325"/>
                </a:lnTo>
                <a:lnTo>
                  <a:pt x="0" y="0"/>
                </a:lnTo>
                <a:close/>
              </a:path>
            </a:pathLst>
          </a:custGeom>
          <a:blipFill>
            <a:blip r:embed="rId22"/>
            <a:stretch>
              <a:fillRect l="-404769" t="-182987" r="-587538" b="-50345"/>
            </a:stretch>
          </a:blipFill>
        </p:spPr>
      </p:sp>
      <p:sp>
        <p:nvSpPr>
          <p:cNvPr name="Freeform 110" id="110"/>
          <p:cNvSpPr/>
          <p:nvPr/>
        </p:nvSpPr>
        <p:spPr>
          <a:xfrm flipH="false" flipV="false" rot="0">
            <a:off x="16328660" y="9008335"/>
            <a:ext cx="254022" cy="367875"/>
          </a:xfrm>
          <a:custGeom>
            <a:avLst/>
            <a:gdLst/>
            <a:ahLst/>
            <a:cxnLst/>
            <a:rect r="r" b="b" t="t" l="l"/>
            <a:pathLst>
              <a:path h="367875" w="254022">
                <a:moveTo>
                  <a:pt x="0" y="0"/>
                </a:moveTo>
                <a:lnTo>
                  <a:pt x="254022" y="0"/>
                </a:lnTo>
                <a:lnTo>
                  <a:pt x="254022" y="367875"/>
                </a:lnTo>
                <a:lnTo>
                  <a:pt x="0" y="367875"/>
                </a:lnTo>
                <a:lnTo>
                  <a:pt x="0" y="0"/>
                </a:lnTo>
                <a:close/>
              </a:path>
            </a:pathLst>
          </a:custGeom>
          <a:blipFill>
            <a:blip r:embed="rId51">
              <a:extLst>
                <a:ext uri="{96DAC541-7B7A-43D3-8B79-37D633B846F1}">
                  <asvg:svgBlip xmlns:asvg="http://schemas.microsoft.com/office/drawing/2016/SVG/main" r:embed="rId58"/>
                </a:ext>
              </a:extLst>
            </a:blip>
            <a:stretch>
              <a:fillRect l="0" t="0" r="0" b="0"/>
            </a:stretch>
          </a:blipFill>
        </p:spPr>
      </p:sp>
      <p:sp>
        <p:nvSpPr>
          <p:cNvPr name="Freeform 111" id="111"/>
          <p:cNvSpPr/>
          <p:nvPr/>
        </p:nvSpPr>
        <p:spPr>
          <a:xfrm flipH="false" flipV="false" rot="0">
            <a:off x="12250141" y="7004580"/>
            <a:ext cx="1323975" cy="809625"/>
          </a:xfrm>
          <a:custGeom>
            <a:avLst/>
            <a:gdLst/>
            <a:ahLst/>
            <a:cxnLst/>
            <a:rect r="r" b="b" t="t" l="l"/>
            <a:pathLst>
              <a:path h="809625" w="1323975">
                <a:moveTo>
                  <a:pt x="0" y="0"/>
                </a:moveTo>
                <a:lnTo>
                  <a:pt x="1323975" y="0"/>
                </a:lnTo>
                <a:lnTo>
                  <a:pt x="1323975" y="809625"/>
                </a:lnTo>
                <a:lnTo>
                  <a:pt x="0" y="809625"/>
                </a:lnTo>
                <a:lnTo>
                  <a:pt x="0" y="0"/>
                </a:lnTo>
                <a:close/>
              </a:path>
            </a:pathLst>
          </a:custGeom>
          <a:blipFill>
            <a:blip r:embed="rId59"/>
            <a:stretch>
              <a:fillRect l="-18646" t="0" r="-56174" b="0"/>
            </a:stretch>
          </a:blipFill>
        </p:spPr>
      </p:sp>
      <p:sp>
        <p:nvSpPr>
          <p:cNvPr name="TextBox 112" id="112"/>
          <p:cNvSpPr txBox="true"/>
          <p:nvPr/>
        </p:nvSpPr>
        <p:spPr>
          <a:xfrm rot="0">
            <a:off x="1439170" y="2797397"/>
            <a:ext cx="1432970" cy="364074"/>
          </a:xfrm>
          <a:prstGeom prst="rect">
            <a:avLst/>
          </a:prstGeom>
        </p:spPr>
        <p:txBody>
          <a:bodyPr anchor="t" rtlCol="false" tIns="0" lIns="0" bIns="0" rIns="0">
            <a:spAutoFit/>
          </a:bodyPr>
          <a:lstStyle/>
          <a:p>
            <a:pPr algn="l">
              <a:lnSpc>
                <a:spcPts val="2963"/>
              </a:lnSpc>
            </a:pPr>
            <a:r>
              <a:rPr lang="en-US" sz="2116">
                <a:solidFill>
                  <a:srgbClr val="FF1616"/>
                </a:solidFill>
                <a:latin typeface="Quicksand Bold"/>
              </a:rPr>
              <a:t>Communes</a:t>
            </a:r>
          </a:p>
        </p:txBody>
      </p:sp>
      <p:sp>
        <p:nvSpPr>
          <p:cNvPr name="TextBox 113" id="113"/>
          <p:cNvSpPr txBox="true"/>
          <p:nvPr/>
        </p:nvSpPr>
        <p:spPr>
          <a:xfrm rot="0">
            <a:off x="1439170" y="8406479"/>
            <a:ext cx="1432970" cy="364074"/>
          </a:xfrm>
          <a:prstGeom prst="rect">
            <a:avLst/>
          </a:prstGeom>
        </p:spPr>
        <p:txBody>
          <a:bodyPr anchor="t" rtlCol="false" tIns="0" lIns="0" bIns="0" rIns="0">
            <a:spAutoFit/>
          </a:bodyPr>
          <a:lstStyle/>
          <a:p>
            <a:pPr algn="l">
              <a:lnSpc>
                <a:spcPts val="2963"/>
              </a:lnSpc>
            </a:pPr>
            <a:r>
              <a:rPr lang="en-US" sz="2116">
                <a:solidFill>
                  <a:srgbClr val="FF1616"/>
                </a:solidFill>
                <a:latin typeface="Quicksand Bold"/>
              </a:rPr>
              <a:t>Communes</a:t>
            </a:r>
          </a:p>
        </p:txBody>
      </p:sp>
      <p:sp>
        <p:nvSpPr>
          <p:cNvPr name="TextBox 114" id="114"/>
          <p:cNvSpPr txBox="true"/>
          <p:nvPr/>
        </p:nvSpPr>
        <p:spPr>
          <a:xfrm rot="0">
            <a:off x="1925584" y="1713252"/>
            <a:ext cx="465287" cy="1162831"/>
          </a:xfrm>
          <a:prstGeom prst="rect">
            <a:avLst/>
          </a:prstGeom>
        </p:spPr>
        <p:txBody>
          <a:bodyPr anchor="t" rtlCol="false" tIns="0" lIns="0" bIns="0" rIns="0">
            <a:spAutoFit/>
          </a:bodyPr>
          <a:lstStyle/>
          <a:p>
            <a:pPr algn="l">
              <a:lnSpc>
                <a:spcPts val="9359"/>
              </a:lnSpc>
            </a:pPr>
            <a:r>
              <a:rPr lang="en-US" sz="6685">
                <a:solidFill>
                  <a:srgbClr val="FF1616"/>
                </a:solidFill>
                <a:latin typeface="Quicksand Bold"/>
              </a:rPr>
              <a:t>9</a:t>
            </a:r>
          </a:p>
        </p:txBody>
      </p:sp>
      <p:sp>
        <p:nvSpPr>
          <p:cNvPr name="TextBox 115" id="115"/>
          <p:cNvSpPr txBox="true"/>
          <p:nvPr/>
        </p:nvSpPr>
        <p:spPr>
          <a:xfrm rot="0">
            <a:off x="1930641" y="7322334"/>
            <a:ext cx="455095" cy="1162831"/>
          </a:xfrm>
          <a:prstGeom prst="rect">
            <a:avLst/>
          </a:prstGeom>
        </p:spPr>
        <p:txBody>
          <a:bodyPr anchor="t" rtlCol="false" tIns="0" lIns="0" bIns="0" rIns="0">
            <a:spAutoFit/>
          </a:bodyPr>
          <a:lstStyle/>
          <a:p>
            <a:pPr algn="l">
              <a:lnSpc>
                <a:spcPts val="9359"/>
              </a:lnSpc>
            </a:pPr>
            <a:r>
              <a:rPr lang="en-US" sz="6685">
                <a:solidFill>
                  <a:srgbClr val="FF1616"/>
                </a:solidFill>
                <a:latin typeface="Quicksand Bold"/>
              </a:rPr>
              <a:t>2</a:t>
            </a:r>
          </a:p>
        </p:txBody>
      </p:sp>
      <p:sp>
        <p:nvSpPr>
          <p:cNvPr name="TextBox 116" id="116"/>
          <p:cNvSpPr txBox="true"/>
          <p:nvPr/>
        </p:nvSpPr>
        <p:spPr>
          <a:xfrm rot="0">
            <a:off x="1439170" y="4153919"/>
            <a:ext cx="1432970" cy="1812493"/>
          </a:xfrm>
          <a:prstGeom prst="rect">
            <a:avLst/>
          </a:prstGeom>
        </p:spPr>
        <p:txBody>
          <a:bodyPr anchor="t" rtlCol="false" tIns="0" lIns="0" bIns="0" rIns="0">
            <a:spAutoFit/>
          </a:bodyPr>
          <a:lstStyle/>
          <a:p>
            <a:pPr algn="ctr">
              <a:lnSpc>
                <a:spcPts val="2618"/>
              </a:lnSpc>
            </a:pPr>
            <a:r>
              <a:rPr lang="en-US" sz="1950">
                <a:solidFill>
                  <a:srgbClr val="000000"/>
                </a:solidFill>
                <a:latin typeface="Quicksand Bold"/>
              </a:rPr>
              <a:t>PMA</a:t>
            </a:r>
          </a:p>
          <a:p>
            <a:pPr algn="l">
              <a:lnSpc>
                <a:spcPts val="8978"/>
              </a:lnSpc>
            </a:pPr>
            <a:r>
              <a:rPr lang="en-US" sz="6685">
                <a:solidFill>
                  <a:srgbClr val="FF1616"/>
                </a:solidFill>
                <a:latin typeface="Quicksand Bold"/>
              </a:rPr>
              <a:t>28</a:t>
            </a:r>
          </a:p>
          <a:p>
            <a:pPr algn="l">
              <a:lnSpc>
                <a:spcPts val="2843"/>
              </a:lnSpc>
            </a:pPr>
            <a:r>
              <a:rPr lang="en-US" sz="2116">
                <a:solidFill>
                  <a:srgbClr val="FF1616"/>
                </a:solidFill>
                <a:latin typeface="Quicksand Bold"/>
              </a:rPr>
              <a:t>Communes</a:t>
            </a:r>
          </a:p>
        </p:txBody>
      </p:sp>
      <p:sp>
        <p:nvSpPr>
          <p:cNvPr name="TextBox 117" id="117"/>
          <p:cNvSpPr txBox="true"/>
          <p:nvPr/>
        </p:nvSpPr>
        <p:spPr>
          <a:xfrm rot="0">
            <a:off x="15467028" y="1313269"/>
            <a:ext cx="1213590" cy="1855156"/>
          </a:xfrm>
          <a:prstGeom prst="rect">
            <a:avLst/>
          </a:prstGeom>
        </p:spPr>
        <p:txBody>
          <a:bodyPr anchor="t" rtlCol="false" tIns="0" lIns="0" bIns="0" rIns="0">
            <a:spAutoFit/>
          </a:bodyPr>
          <a:lstStyle/>
          <a:p>
            <a:pPr algn="l">
              <a:lnSpc>
                <a:spcPts val="2726"/>
              </a:lnSpc>
            </a:pPr>
            <a:r>
              <a:rPr lang="en-US" sz="1947">
                <a:solidFill>
                  <a:srgbClr val="000000"/>
                </a:solidFill>
                <a:latin typeface="Quicksand Bold"/>
              </a:rPr>
              <a:t>CALAISIS</a:t>
            </a:r>
          </a:p>
          <a:p>
            <a:pPr algn="l">
              <a:lnSpc>
                <a:spcPts val="9359"/>
              </a:lnSpc>
            </a:pPr>
            <a:r>
              <a:rPr lang="en-US" sz="6685">
                <a:solidFill>
                  <a:srgbClr val="FF1616"/>
                </a:solidFill>
                <a:latin typeface="Quicksand Bold"/>
              </a:rPr>
              <a:t>25</a:t>
            </a:r>
          </a:p>
          <a:p>
            <a:pPr algn="l">
              <a:lnSpc>
                <a:spcPts val="2474"/>
              </a:lnSpc>
            </a:pPr>
            <a:r>
              <a:rPr lang="en-US" sz="2116">
                <a:solidFill>
                  <a:srgbClr val="FF1616"/>
                </a:solidFill>
                <a:latin typeface="Quicksand Bold"/>
              </a:rPr>
              <a:t>Créneaux</a:t>
            </a:r>
          </a:p>
        </p:txBody>
      </p:sp>
      <p:sp>
        <p:nvSpPr>
          <p:cNvPr name="TextBox 118" id="118"/>
          <p:cNvSpPr txBox="true"/>
          <p:nvPr/>
        </p:nvSpPr>
        <p:spPr>
          <a:xfrm rot="0">
            <a:off x="15467028" y="4153919"/>
            <a:ext cx="1213590" cy="1792815"/>
          </a:xfrm>
          <a:prstGeom prst="rect">
            <a:avLst/>
          </a:prstGeom>
        </p:spPr>
        <p:txBody>
          <a:bodyPr anchor="t" rtlCol="false" tIns="0" lIns="0" bIns="0" rIns="0">
            <a:spAutoFit/>
          </a:bodyPr>
          <a:lstStyle/>
          <a:p>
            <a:pPr algn="ctr">
              <a:lnSpc>
                <a:spcPts val="2642"/>
              </a:lnSpc>
            </a:pPr>
            <a:r>
              <a:rPr lang="en-US" sz="1950">
                <a:solidFill>
                  <a:srgbClr val="000000"/>
                </a:solidFill>
                <a:latin typeface="Quicksand Bold"/>
              </a:rPr>
              <a:t>PMA</a:t>
            </a:r>
          </a:p>
          <a:p>
            <a:pPr algn="l">
              <a:lnSpc>
                <a:spcPts val="9058"/>
              </a:lnSpc>
            </a:pPr>
            <a:r>
              <a:rPr lang="en-US" sz="6685">
                <a:solidFill>
                  <a:srgbClr val="FF1616"/>
                </a:solidFill>
                <a:latin typeface="Quicksand Bold"/>
              </a:rPr>
              <a:t>66</a:t>
            </a:r>
          </a:p>
          <a:p>
            <a:pPr algn="l">
              <a:lnSpc>
                <a:spcPts val="2868"/>
              </a:lnSpc>
            </a:pPr>
            <a:r>
              <a:rPr lang="en-US" sz="2116">
                <a:solidFill>
                  <a:srgbClr val="FF1616"/>
                </a:solidFill>
                <a:latin typeface="Quicksand Bold"/>
              </a:rPr>
              <a:t>Créneaux</a:t>
            </a:r>
          </a:p>
        </p:txBody>
      </p:sp>
      <p:sp>
        <p:nvSpPr>
          <p:cNvPr name="TextBox 119" id="119"/>
          <p:cNvSpPr txBox="true"/>
          <p:nvPr/>
        </p:nvSpPr>
        <p:spPr>
          <a:xfrm rot="0">
            <a:off x="15413260" y="6937629"/>
            <a:ext cx="1377553" cy="1812817"/>
          </a:xfrm>
          <a:prstGeom prst="rect">
            <a:avLst/>
          </a:prstGeom>
        </p:spPr>
        <p:txBody>
          <a:bodyPr anchor="t" rtlCol="false" tIns="0" lIns="0" bIns="0" rIns="0">
            <a:spAutoFit/>
          </a:bodyPr>
          <a:lstStyle/>
          <a:p>
            <a:pPr algn="l">
              <a:lnSpc>
                <a:spcPts val="2637"/>
              </a:lnSpc>
            </a:pPr>
            <a:r>
              <a:rPr lang="en-US" sz="1955">
                <a:solidFill>
                  <a:srgbClr val="000000"/>
                </a:solidFill>
                <a:latin typeface="Quicksand Bold"/>
              </a:rPr>
              <a:t>ARRAGEOIS</a:t>
            </a:r>
          </a:p>
          <a:p>
            <a:pPr algn="l">
              <a:lnSpc>
                <a:spcPts val="9019"/>
              </a:lnSpc>
            </a:pPr>
            <a:r>
              <a:rPr lang="en-US" sz="6686">
                <a:solidFill>
                  <a:srgbClr val="FF1616"/>
                </a:solidFill>
                <a:latin typeface="Quicksand Bold"/>
              </a:rPr>
              <a:t>19</a:t>
            </a:r>
          </a:p>
          <a:p>
            <a:pPr algn="l">
              <a:lnSpc>
                <a:spcPts val="2855"/>
              </a:lnSpc>
            </a:pPr>
            <a:r>
              <a:rPr lang="en-US" sz="2116">
                <a:solidFill>
                  <a:srgbClr val="FF1616"/>
                </a:solidFill>
                <a:latin typeface="Quicksand Bold"/>
              </a:rPr>
              <a:t>Créneaux</a:t>
            </a:r>
          </a:p>
        </p:txBody>
      </p:sp>
      <p:sp>
        <p:nvSpPr>
          <p:cNvPr name="TextBox 120" id="120"/>
          <p:cNvSpPr txBox="true"/>
          <p:nvPr/>
        </p:nvSpPr>
        <p:spPr>
          <a:xfrm rot="0">
            <a:off x="519951" y="418852"/>
            <a:ext cx="14664128"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Un projet structurant de territoire </a:t>
            </a:r>
          </a:p>
        </p:txBody>
      </p:sp>
      <p:sp>
        <p:nvSpPr>
          <p:cNvPr name="TextBox 121" id="121"/>
          <p:cNvSpPr txBox="true"/>
          <p:nvPr/>
        </p:nvSpPr>
        <p:spPr>
          <a:xfrm rot="0">
            <a:off x="5765359" y="2583037"/>
            <a:ext cx="2307755" cy="750494"/>
          </a:xfrm>
          <a:prstGeom prst="rect">
            <a:avLst/>
          </a:prstGeom>
        </p:spPr>
        <p:txBody>
          <a:bodyPr anchor="t" rtlCol="false" tIns="0" lIns="0" bIns="0" rIns="0">
            <a:spAutoFit/>
          </a:bodyPr>
          <a:lstStyle/>
          <a:p>
            <a:pPr algn="l">
              <a:lnSpc>
                <a:spcPts val="6043"/>
              </a:lnSpc>
            </a:pPr>
            <a:r>
              <a:rPr lang="en-US" sz="4317">
                <a:solidFill>
                  <a:srgbClr val="000000"/>
                </a:solidFill>
                <a:latin typeface="Quicksand Bold"/>
              </a:rPr>
              <a:t>CALAISIS</a:t>
            </a:r>
          </a:p>
        </p:txBody>
      </p:sp>
      <p:sp>
        <p:nvSpPr>
          <p:cNvPr name="TextBox 122" id="122"/>
          <p:cNvSpPr txBox="true"/>
          <p:nvPr/>
        </p:nvSpPr>
        <p:spPr>
          <a:xfrm rot="0">
            <a:off x="10500131" y="4370689"/>
            <a:ext cx="1129589" cy="750494"/>
          </a:xfrm>
          <a:prstGeom prst="rect">
            <a:avLst/>
          </a:prstGeom>
        </p:spPr>
        <p:txBody>
          <a:bodyPr anchor="t" rtlCol="false" tIns="0" lIns="0" bIns="0" rIns="0">
            <a:spAutoFit/>
          </a:bodyPr>
          <a:lstStyle/>
          <a:p>
            <a:pPr algn="l">
              <a:lnSpc>
                <a:spcPts val="6043"/>
              </a:lnSpc>
            </a:pPr>
            <a:r>
              <a:rPr lang="en-US" sz="4317">
                <a:solidFill>
                  <a:srgbClr val="000000"/>
                </a:solidFill>
                <a:latin typeface="Quicksand Bold"/>
              </a:rPr>
              <a:t>PMA</a:t>
            </a:r>
          </a:p>
        </p:txBody>
      </p:sp>
      <p:sp>
        <p:nvSpPr>
          <p:cNvPr name="TextBox 123" id="123"/>
          <p:cNvSpPr txBox="true"/>
          <p:nvPr/>
        </p:nvSpPr>
        <p:spPr>
          <a:xfrm rot="0">
            <a:off x="11309213" y="6284023"/>
            <a:ext cx="3041333" cy="750399"/>
          </a:xfrm>
          <a:prstGeom prst="rect">
            <a:avLst/>
          </a:prstGeom>
        </p:spPr>
        <p:txBody>
          <a:bodyPr anchor="t" rtlCol="false" tIns="0" lIns="0" bIns="0" rIns="0">
            <a:spAutoFit/>
          </a:bodyPr>
          <a:lstStyle/>
          <a:p>
            <a:pPr algn="l">
              <a:lnSpc>
                <a:spcPts val="6042"/>
              </a:lnSpc>
            </a:pPr>
            <a:r>
              <a:rPr lang="en-US" sz="4316">
                <a:solidFill>
                  <a:srgbClr val="000000"/>
                </a:solidFill>
                <a:latin typeface="Quicksand Bold"/>
              </a:rPr>
              <a:t>ARRAGEOIS</a:t>
            </a:r>
          </a:p>
        </p:txBody>
      </p:sp>
      <p:sp>
        <p:nvSpPr>
          <p:cNvPr name="TextBox 124" id="124"/>
          <p:cNvSpPr txBox="true"/>
          <p:nvPr/>
        </p:nvSpPr>
        <p:spPr>
          <a:xfrm rot="0">
            <a:off x="1662560" y="1309992"/>
            <a:ext cx="1040997" cy="337966"/>
          </a:xfrm>
          <a:prstGeom prst="rect">
            <a:avLst/>
          </a:prstGeom>
        </p:spPr>
        <p:txBody>
          <a:bodyPr anchor="t" rtlCol="false" tIns="0" lIns="0" bIns="0" rIns="0">
            <a:spAutoFit/>
          </a:bodyPr>
          <a:lstStyle/>
          <a:p>
            <a:pPr algn="l">
              <a:lnSpc>
                <a:spcPts val="2726"/>
              </a:lnSpc>
            </a:pPr>
            <a:r>
              <a:rPr lang="en-US" sz="1947">
                <a:solidFill>
                  <a:srgbClr val="000000"/>
                </a:solidFill>
                <a:latin typeface="Quicksand Bold"/>
              </a:rPr>
              <a:t>CALAISIS</a:t>
            </a:r>
          </a:p>
        </p:txBody>
      </p:sp>
      <p:sp>
        <p:nvSpPr>
          <p:cNvPr name="TextBox 125" id="125"/>
          <p:cNvSpPr txBox="true"/>
          <p:nvPr/>
        </p:nvSpPr>
        <p:spPr>
          <a:xfrm rot="0">
            <a:off x="1494501" y="6952698"/>
            <a:ext cx="1377553" cy="339166"/>
          </a:xfrm>
          <a:prstGeom prst="rect">
            <a:avLst/>
          </a:prstGeom>
        </p:spPr>
        <p:txBody>
          <a:bodyPr anchor="t" rtlCol="false" tIns="0" lIns="0" bIns="0" rIns="0">
            <a:spAutoFit/>
          </a:bodyPr>
          <a:lstStyle/>
          <a:p>
            <a:pPr algn="l">
              <a:lnSpc>
                <a:spcPts val="2737"/>
              </a:lnSpc>
            </a:pPr>
            <a:r>
              <a:rPr lang="en-US" sz="1955">
                <a:solidFill>
                  <a:srgbClr val="000000"/>
                </a:solidFill>
                <a:latin typeface="Quicksand Bold"/>
              </a:rPr>
              <a:t>ARRAGEOIS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840057" y="4436221"/>
            <a:ext cx="95250" cy="95250"/>
          </a:xfrm>
          <a:custGeom>
            <a:avLst/>
            <a:gdLst/>
            <a:ahLst/>
            <a:cxnLst/>
            <a:rect r="r" b="b" t="t" l="l"/>
            <a:pathLst>
              <a:path h="95250" w="95250">
                <a:moveTo>
                  <a:pt x="0" y="0"/>
                </a:moveTo>
                <a:lnTo>
                  <a:pt x="95250" y="0"/>
                </a:lnTo>
                <a:lnTo>
                  <a:pt x="95250" y="95250"/>
                </a:lnTo>
                <a:lnTo>
                  <a:pt x="0" y="952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72229" y="7288816"/>
            <a:ext cx="95250" cy="95250"/>
          </a:xfrm>
          <a:custGeom>
            <a:avLst/>
            <a:gdLst/>
            <a:ahLst/>
            <a:cxnLst/>
            <a:rect r="r" b="b" t="t" l="l"/>
            <a:pathLst>
              <a:path h="95250" w="95250">
                <a:moveTo>
                  <a:pt x="0" y="0"/>
                </a:moveTo>
                <a:lnTo>
                  <a:pt x="95250" y="0"/>
                </a:lnTo>
                <a:lnTo>
                  <a:pt x="95250" y="95250"/>
                </a:lnTo>
                <a:lnTo>
                  <a:pt x="0" y="95250"/>
                </a:lnTo>
                <a:lnTo>
                  <a:pt x="0" y="0"/>
                </a:lnTo>
                <a:close/>
              </a:path>
            </a:pathLst>
          </a:custGeom>
          <a:blipFill>
            <a:blip r:embed="rId3">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072229" y="7679341"/>
            <a:ext cx="95250" cy="95250"/>
          </a:xfrm>
          <a:custGeom>
            <a:avLst/>
            <a:gdLst/>
            <a:ahLst/>
            <a:cxnLst/>
            <a:rect r="r" b="b" t="t" l="l"/>
            <a:pathLst>
              <a:path h="95250" w="95250">
                <a:moveTo>
                  <a:pt x="0" y="0"/>
                </a:moveTo>
                <a:lnTo>
                  <a:pt x="95250" y="0"/>
                </a:lnTo>
                <a:lnTo>
                  <a:pt x="95250" y="95250"/>
                </a:lnTo>
                <a:lnTo>
                  <a:pt x="0" y="95250"/>
                </a:lnTo>
                <a:lnTo>
                  <a:pt x="0" y="0"/>
                </a:lnTo>
                <a:close/>
              </a:path>
            </a:pathLst>
          </a:custGeom>
          <a:blipFill>
            <a:blip r:embed="rId3">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4558265" y="3067679"/>
            <a:ext cx="1749895" cy="571443"/>
          </a:xfrm>
          <a:custGeom>
            <a:avLst/>
            <a:gdLst/>
            <a:ahLst/>
            <a:cxnLst/>
            <a:rect r="r" b="b" t="t" l="l"/>
            <a:pathLst>
              <a:path h="571443" w="1749895">
                <a:moveTo>
                  <a:pt x="0" y="0"/>
                </a:moveTo>
                <a:lnTo>
                  <a:pt x="1749895" y="0"/>
                </a:lnTo>
                <a:lnTo>
                  <a:pt x="1749895" y="571442"/>
                </a:lnTo>
                <a:lnTo>
                  <a:pt x="0" y="5714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6338649" y="9020175"/>
            <a:ext cx="95250" cy="95250"/>
          </a:xfrm>
          <a:custGeom>
            <a:avLst/>
            <a:gdLst/>
            <a:ahLst/>
            <a:cxnLst/>
            <a:rect r="r" b="b" t="t" l="l"/>
            <a:pathLst>
              <a:path h="95250" w="95250">
                <a:moveTo>
                  <a:pt x="0" y="0"/>
                </a:moveTo>
                <a:lnTo>
                  <a:pt x="95250" y="0"/>
                </a:lnTo>
                <a:lnTo>
                  <a:pt x="95250" y="95250"/>
                </a:lnTo>
                <a:lnTo>
                  <a:pt x="0" y="95250"/>
                </a:lnTo>
                <a:lnTo>
                  <a:pt x="0" y="0"/>
                </a:lnTo>
                <a:close/>
              </a:path>
            </a:pathLst>
          </a:custGeom>
          <a:blipFill>
            <a:blip r:embed="rId3">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6338649" y="9410700"/>
            <a:ext cx="95250" cy="95250"/>
          </a:xfrm>
          <a:custGeom>
            <a:avLst/>
            <a:gdLst/>
            <a:ahLst/>
            <a:cxnLst/>
            <a:rect r="r" b="b" t="t" l="l"/>
            <a:pathLst>
              <a:path h="95250" w="95250">
                <a:moveTo>
                  <a:pt x="0" y="0"/>
                </a:moveTo>
                <a:lnTo>
                  <a:pt x="95250" y="0"/>
                </a:lnTo>
                <a:lnTo>
                  <a:pt x="95250" y="95250"/>
                </a:lnTo>
                <a:lnTo>
                  <a:pt x="0" y="95250"/>
                </a:lnTo>
                <a:lnTo>
                  <a:pt x="0" y="0"/>
                </a:lnTo>
                <a:close/>
              </a:path>
            </a:pathLst>
          </a:custGeom>
          <a:blipFill>
            <a:blip r:embed="rId3">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6487249" y="1480766"/>
            <a:ext cx="11800751" cy="47625"/>
          </a:xfrm>
          <a:custGeom>
            <a:avLst/>
            <a:gdLst/>
            <a:ahLst/>
            <a:cxnLst/>
            <a:rect r="r" b="b" t="t" l="l"/>
            <a:pathLst>
              <a:path h="47625" w="11800751">
                <a:moveTo>
                  <a:pt x="0" y="0"/>
                </a:moveTo>
                <a:lnTo>
                  <a:pt x="11800751" y="0"/>
                </a:lnTo>
                <a:lnTo>
                  <a:pt x="11800751" y="47625"/>
                </a:lnTo>
                <a:lnTo>
                  <a:pt x="0" y="4762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5380091" y="2383003"/>
            <a:ext cx="8100908" cy="5274678"/>
          </a:xfrm>
          <a:custGeom>
            <a:avLst/>
            <a:gdLst/>
            <a:ahLst/>
            <a:cxnLst/>
            <a:rect r="r" b="b" t="t" l="l"/>
            <a:pathLst>
              <a:path h="5274678" w="8100908">
                <a:moveTo>
                  <a:pt x="0" y="0"/>
                </a:moveTo>
                <a:lnTo>
                  <a:pt x="8100908" y="0"/>
                </a:lnTo>
                <a:lnTo>
                  <a:pt x="8100908" y="5274678"/>
                </a:lnTo>
                <a:lnTo>
                  <a:pt x="0" y="527467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853154" y="542839"/>
            <a:ext cx="15717460" cy="1274978"/>
          </a:xfrm>
          <a:prstGeom prst="rect">
            <a:avLst/>
          </a:prstGeom>
        </p:spPr>
        <p:txBody>
          <a:bodyPr anchor="t" rtlCol="false" tIns="0" lIns="0" bIns="0" rIns="0">
            <a:spAutoFit/>
          </a:bodyPr>
          <a:lstStyle/>
          <a:p>
            <a:pPr algn="just">
              <a:lnSpc>
                <a:spcPts val="5176"/>
              </a:lnSpc>
            </a:pPr>
            <a:r>
              <a:rPr lang="en-US" sz="3707">
                <a:solidFill>
                  <a:srgbClr val="000000"/>
                </a:solidFill>
                <a:latin typeface="Lovelo"/>
              </a:rPr>
              <a:t>Maison Sport-Santé : définition selon les AAP des Ministères de Sports et de la Santé</a:t>
            </a:r>
          </a:p>
        </p:txBody>
      </p:sp>
      <p:sp>
        <p:nvSpPr>
          <p:cNvPr name="TextBox 12" id="12"/>
          <p:cNvSpPr txBox="true"/>
          <p:nvPr/>
        </p:nvSpPr>
        <p:spPr>
          <a:xfrm rot="0">
            <a:off x="1047750" y="2390680"/>
            <a:ext cx="3039056" cy="888511"/>
          </a:xfrm>
          <a:prstGeom prst="rect">
            <a:avLst/>
          </a:prstGeom>
        </p:spPr>
        <p:txBody>
          <a:bodyPr anchor="t" rtlCol="false" tIns="0" lIns="0" bIns="0" rIns="0">
            <a:spAutoFit/>
          </a:bodyPr>
          <a:lstStyle/>
          <a:p>
            <a:pPr algn="l">
              <a:lnSpc>
                <a:spcPts val="3526"/>
              </a:lnSpc>
            </a:pPr>
            <a:r>
              <a:rPr lang="en-US" sz="2519">
                <a:solidFill>
                  <a:srgbClr val="000000"/>
                </a:solidFill>
                <a:latin typeface="Open Sans Bold"/>
              </a:rPr>
              <a:t>Une M2S, c’est un.e. :</a:t>
            </a:r>
          </a:p>
        </p:txBody>
      </p:sp>
      <p:sp>
        <p:nvSpPr>
          <p:cNvPr name="TextBox 13" id="13"/>
          <p:cNvSpPr txBox="true"/>
          <p:nvPr/>
        </p:nvSpPr>
        <p:spPr>
          <a:xfrm rot="0">
            <a:off x="7320982" y="3342418"/>
            <a:ext cx="3990242" cy="1048112"/>
          </a:xfrm>
          <a:prstGeom prst="rect">
            <a:avLst/>
          </a:prstGeom>
        </p:spPr>
        <p:txBody>
          <a:bodyPr anchor="t" rtlCol="false" tIns="0" lIns="0" bIns="0" rIns="0">
            <a:spAutoFit/>
          </a:bodyPr>
          <a:lstStyle/>
          <a:p>
            <a:pPr algn="ctr">
              <a:lnSpc>
                <a:spcPts val="4199"/>
              </a:lnSpc>
            </a:pPr>
            <a:r>
              <a:rPr lang="en-US" sz="3018">
                <a:solidFill>
                  <a:srgbClr val="FFFFFF"/>
                </a:solidFill>
                <a:latin typeface="Raleway Semi-Bold"/>
              </a:rPr>
              <a:t>Un projet d'innovation sociale</a:t>
            </a:r>
          </a:p>
        </p:txBody>
      </p:sp>
      <p:sp>
        <p:nvSpPr>
          <p:cNvPr name="TextBox 14" id="14"/>
          <p:cNvSpPr txBox="true"/>
          <p:nvPr/>
        </p:nvSpPr>
        <p:spPr>
          <a:xfrm rot="0">
            <a:off x="7308180" y="4397816"/>
            <a:ext cx="4015750" cy="818226"/>
          </a:xfrm>
          <a:prstGeom prst="rect">
            <a:avLst/>
          </a:prstGeom>
        </p:spPr>
        <p:txBody>
          <a:bodyPr anchor="t" rtlCol="false" tIns="0" lIns="0" bIns="0" rIns="0">
            <a:spAutoFit/>
          </a:bodyPr>
          <a:lstStyle/>
          <a:p>
            <a:pPr algn="ctr">
              <a:lnSpc>
                <a:spcPts val="3225"/>
              </a:lnSpc>
            </a:pPr>
            <a:r>
              <a:rPr lang="en-US" sz="2319">
                <a:solidFill>
                  <a:srgbClr val="FFFFFF"/>
                </a:solidFill>
                <a:latin typeface="Raleway Light"/>
              </a:rPr>
              <a:t>pour améliorer l'état de santé de la population </a:t>
            </a:r>
          </a:p>
        </p:txBody>
      </p:sp>
      <p:sp>
        <p:nvSpPr>
          <p:cNvPr name="TextBox 15" id="15"/>
          <p:cNvSpPr txBox="true"/>
          <p:nvPr/>
        </p:nvSpPr>
        <p:spPr>
          <a:xfrm rot="0">
            <a:off x="6295492" y="8205349"/>
            <a:ext cx="9863585" cy="513931"/>
          </a:xfrm>
          <a:prstGeom prst="rect">
            <a:avLst/>
          </a:prstGeom>
        </p:spPr>
        <p:txBody>
          <a:bodyPr anchor="t" rtlCol="false" tIns="0" lIns="0" bIns="0" rIns="0">
            <a:spAutoFit/>
          </a:bodyPr>
          <a:lstStyle/>
          <a:p>
            <a:pPr algn="l">
              <a:lnSpc>
                <a:spcPts val="4059"/>
              </a:lnSpc>
            </a:pPr>
            <a:r>
              <a:rPr lang="en-US" sz="2899">
                <a:solidFill>
                  <a:srgbClr val="FF1616"/>
                </a:solidFill>
                <a:latin typeface="Open Sans Bold"/>
              </a:rPr>
              <a:t>Lieu de formation en d 'accompagnement des acteurs</a:t>
            </a:r>
          </a:p>
        </p:txBody>
      </p:sp>
      <p:sp>
        <p:nvSpPr>
          <p:cNvPr name="TextBox 16" id="16"/>
          <p:cNvSpPr txBox="true"/>
          <p:nvPr/>
        </p:nvSpPr>
        <p:spPr>
          <a:xfrm rot="0">
            <a:off x="14132795" y="2596105"/>
            <a:ext cx="2963418" cy="513931"/>
          </a:xfrm>
          <a:prstGeom prst="rect">
            <a:avLst/>
          </a:prstGeom>
        </p:spPr>
        <p:txBody>
          <a:bodyPr anchor="t" rtlCol="false" tIns="0" lIns="0" bIns="0" rIns="0">
            <a:spAutoFit/>
          </a:bodyPr>
          <a:lstStyle/>
          <a:p>
            <a:pPr algn="l">
              <a:lnSpc>
                <a:spcPts val="4059"/>
              </a:lnSpc>
            </a:pPr>
            <a:r>
              <a:rPr lang="en-US" sz="2899">
                <a:solidFill>
                  <a:srgbClr val="FF1616"/>
                </a:solidFill>
                <a:latin typeface="Open Sans Bold"/>
              </a:rPr>
              <a:t>Espace d'accueil</a:t>
            </a:r>
          </a:p>
        </p:txBody>
      </p:sp>
      <p:sp>
        <p:nvSpPr>
          <p:cNvPr name="TextBox 17" id="17"/>
          <p:cNvSpPr txBox="true"/>
          <p:nvPr/>
        </p:nvSpPr>
        <p:spPr>
          <a:xfrm rot="0">
            <a:off x="13597014" y="5154454"/>
            <a:ext cx="3496970" cy="1028281"/>
          </a:xfrm>
          <a:prstGeom prst="rect">
            <a:avLst/>
          </a:prstGeom>
        </p:spPr>
        <p:txBody>
          <a:bodyPr anchor="t" rtlCol="false" tIns="0" lIns="0" bIns="0" rIns="0">
            <a:spAutoFit/>
          </a:bodyPr>
          <a:lstStyle/>
          <a:p>
            <a:pPr algn="ctr">
              <a:lnSpc>
                <a:spcPts val="4050"/>
              </a:lnSpc>
            </a:pPr>
            <a:r>
              <a:rPr lang="en-US" sz="2899">
                <a:solidFill>
                  <a:srgbClr val="FF1616"/>
                </a:solidFill>
                <a:latin typeface="Open Sans Bold"/>
              </a:rPr>
              <a:t>Lieu de réalisation de bilans</a:t>
            </a:r>
          </a:p>
        </p:txBody>
      </p:sp>
      <p:sp>
        <p:nvSpPr>
          <p:cNvPr name="TextBox 18" id="18"/>
          <p:cNvSpPr txBox="true"/>
          <p:nvPr/>
        </p:nvSpPr>
        <p:spPr>
          <a:xfrm rot="0">
            <a:off x="868632" y="3652504"/>
            <a:ext cx="3861559" cy="504882"/>
          </a:xfrm>
          <a:prstGeom prst="rect">
            <a:avLst/>
          </a:prstGeom>
        </p:spPr>
        <p:txBody>
          <a:bodyPr anchor="t" rtlCol="false" tIns="0" lIns="0" bIns="0" rIns="0">
            <a:spAutoFit/>
          </a:bodyPr>
          <a:lstStyle/>
          <a:p>
            <a:pPr algn="l">
              <a:lnSpc>
                <a:spcPts val="4063"/>
              </a:lnSpc>
            </a:pPr>
            <a:r>
              <a:rPr lang="en-US" sz="2902">
                <a:solidFill>
                  <a:srgbClr val="FF1616"/>
                </a:solidFill>
                <a:latin typeface="Open Sans Bold"/>
              </a:rPr>
              <a:t>Centre de ressources</a:t>
            </a:r>
          </a:p>
        </p:txBody>
      </p:sp>
      <p:sp>
        <p:nvSpPr>
          <p:cNvPr name="TextBox 19" id="19"/>
          <p:cNvSpPr txBox="true"/>
          <p:nvPr/>
        </p:nvSpPr>
        <p:spPr>
          <a:xfrm rot="0">
            <a:off x="853154" y="5796448"/>
            <a:ext cx="3932692" cy="1001906"/>
          </a:xfrm>
          <a:prstGeom prst="rect">
            <a:avLst/>
          </a:prstGeom>
        </p:spPr>
        <p:txBody>
          <a:bodyPr anchor="t" rtlCol="false" tIns="0" lIns="0" bIns="0" rIns="0">
            <a:spAutoFit/>
          </a:bodyPr>
          <a:lstStyle/>
          <a:p>
            <a:pPr algn="l">
              <a:lnSpc>
                <a:spcPts val="3974"/>
              </a:lnSpc>
            </a:pPr>
            <a:r>
              <a:rPr lang="en-US" sz="2853">
                <a:solidFill>
                  <a:srgbClr val="FF1616"/>
                </a:solidFill>
                <a:latin typeface="Open Sans Bold"/>
              </a:rPr>
              <a:t>Cellule de recherche</a:t>
            </a:r>
          </a:p>
          <a:p>
            <a:pPr algn="l">
              <a:lnSpc>
                <a:spcPts val="3974"/>
              </a:lnSpc>
            </a:pPr>
            <a:r>
              <a:rPr lang="en-US" sz="2853">
                <a:solidFill>
                  <a:srgbClr val="FF1616"/>
                </a:solidFill>
                <a:latin typeface="Open Sans Bold"/>
              </a:rPr>
              <a:t> et de développement</a:t>
            </a:r>
          </a:p>
        </p:txBody>
      </p:sp>
      <p:sp>
        <p:nvSpPr>
          <p:cNvPr name="TextBox 20" id="20"/>
          <p:cNvSpPr txBox="true"/>
          <p:nvPr/>
        </p:nvSpPr>
        <p:spPr>
          <a:xfrm rot="0">
            <a:off x="1095899" y="4252665"/>
            <a:ext cx="4057279" cy="1154360"/>
          </a:xfrm>
          <a:prstGeom prst="rect">
            <a:avLst/>
          </a:prstGeom>
        </p:spPr>
        <p:txBody>
          <a:bodyPr anchor="t" rtlCol="false" tIns="0" lIns="0" bIns="0" rIns="0">
            <a:spAutoFit/>
          </a:bodyPr>
          <a:lstStyle/>
          <a:p>
            <a:pPr algn="just">
              <a:lnSpc>
                <a:spcPts val="3075"/>
              </a:lnSpc>
            </a:pPr>
            <a:r>
              <a:rPr lang="en-US" sz="2199">
                <a:solidFill>
                  <a:srgbClr val="000000"/>
                </a:solidFill>
                <a:latin typeface="Open Sans Bold"/>
              </a:rPr>
              <a:t>Démarche de recherche comme moteur de progression</a:t>
            </a:r>
          </a:p>
        </p:txBody>
      </p:sp>
      <p:sp>
        <p:nvSpPr>
          <p:cNvPr name="TextBox 21" id="21"/>
          <p:cNvSpPr txBox="true"/>
          <p:nvPr/>
        </p:nvSpPr>
        <p:spPr>
          <a:xfrm rot="0">
            <a:off x="1328071" y="7105250"/>
            <a:ext cx="4037495" cy="1154360"/>
          </a:xfrm>
          <a:prstGeom prst="rect">
            <a:avLst/>
          </a:prstGeom>
        </p:spPr>
        <p:txBody>
          <a:bodyPr anchor="t" rtlCol="false" tIns="0" lIns="0" bIns="0" rIns="0">
            <a:spAutoFit/>
          </a:bodyPr>
          <a:lstStyle/>
          <a:p>
            <a:pPr algn="l">
              <a:lnSpc>
                <a:spcPts val="3075"/>
              </a:lnSpc>
            </a:pPr>
            <a:r>
              <a:rPr lang="en-US" sz="2199">
                <a:solidFill>
                  <a:srgbClr val="000000"/>
                </a:solidFill>
                <a:latin typeface="Open Sans Bold"/>
              </a:rPr>
              <a:t>Développement d'une offre Réseau d'intervenants et palette de contenus</a:t>
            </a:r>
          </a:p>
        </p:txBody>
      </p:sp>
      <p:sp>
        <p:nvSpPr>
          <p:cNvPr name="TextBox 22" id="22"/>
          <p:cNvSpPr txBox="true"/>
          <p:nvPr/>
        </p:nvSpPr>
        <p:spPr>
          <a:xfrm rot="0">
            <a:off x="6594481" y="8836619"/>
            <a:ext cx="5532863" cy="1154360"/>
          </a:xfrm>
          <a:prstGeom prst="rect">
            <a:avLst/>
          </a:prstGeom>
        </p:spPr>
        <p:txBody>
          <a:bodyPr anchor="t" rtlCol="false" tIns="0" lIns="0" bIns="0" rIns="0">
            <a:spAutoFit/>
          </a:bodyPr>
          <a:lstStyle/>
          <a:p>
            <a:pPr algn="l">
              <a:lnSpc>
                <a:spcPts val="3075"/>
              </a:lnSpc>
            </a:pPr>
            <a:r>
              <a:rPr lang="en-US" sz="2199">
                <a:solidFill>
                  <a:srgbClr val="000000"/>
                </a:solidFill>
                <a:latin typeface="Open Sans Bold"/>
              </a:rPr>
              <a:t>Mise en synergie des acteurs </a:t>
            </a:r>
          </a:p>
          <a:p>
            <a:pPr algn="l">
              <a:lnSpc>
                <a:spcPts val="3075"/>
              </a:lnSpc>
            </a:pPr>
            <a:r>
              <a:rPr lang="en-US" sz="2199">
                <a:solidFill>
                  <a:srgbClr val="000000"/>
                </a:solidFill>
                <a:latin typeface="Open Sans Bold"/>
              </a:rPr>
              <a:t>Information et formation des professionnels</a:t>
            </a:r>
          </a:p>
        </p:txBody>
      </p:sp>
      <p:sp>
        <p:nvSpPr>
          <p:cNvPr name="TextBox 23" id="23"/>
          <p:cNvSpPr txBox="true"/>
          <p:nvPr/>
        </p:nvSpPr>
        <p:spPr>
          <a:xfrm rot="0">
            <a:off x="13524033" y="3516725"/>
            <a:ext cx="3316129" cy="1154360"/>
          </a:xfrm>
          <a:prstGeom prst="rect">
            <a:avLst/>
          </a:prstGeom>
        </p:spPr>
        <p:txBody>
          <a:bodyPr anchor="t" rtlCol="false" tIns="0" lIns="0" bIns="0" rIns="0">
            <a:spAutoFit/>
          </a:bodyPr>
          <a:lstStyle/>
          <a:p>
            <a:pPr algn="just">
              <a:lnSpc>
                <a:spcPts val="3075"/>
              </a:lnSpc>
            </a:pPr>
            <a:r>
              <a:rPr lang="en-US" sz="2199">
                <a:solidFill>
                  <a:srgbClr val="000000"/>
                </a:solidFill>
                <a:latin typeface="Open Sans Bold"/>
              </a:rPr>
              <a:t>Information et orientation Prise en charge</a:t>
            </a:r>
          </a:p>
        </p:txBody>
      </p:sp>
      <p:sp>
        <p:nvSpPr>
          <p:cNvPr name="TextBox 24" id="24"/>
          <p:cNvSpPr txBox="true"/>
          <p:nvPr/>
        </p:nvSpPr>
        <p:spPr>
          <a:xfrm rot="0">
            <a:off x="12210736" y="6593672"/>
            <a:ext cx="5662708" cy="1154360"/>
          </a:xfrm>
          <a:prstGeom prst="rect">
            <a:avLst/>
          </a:prstGeom>
        </p:spPr>
        <p:txBody>
          <a:bodyPr anchor="t" rtlCol="false" tIns="0" lIns="0" bIns="0" rIns="0">
            <a:spAutoFit/>
          </a:bodyPr>
          <a:lstStyle/>
          <a:p>
            <a:pPr algn="l">
              <a:lnSpc>
                <a:spcPts val="3075"/>
              </a:lnSpc>
            </a:pPr>
            <a:r>
              <a:rPr lang="en-US" sz="2199">
                <a:solidFill>
                  <a:srgbClr val="000000"/>
                </a:solidFill>
                <a:latin typeface="Open Sans Bold"/>
              </a:rPr>
              <a:t>Évaluation des impacts</a:t>
            </a:r>
          </a:p>
          <a:p>
            <a:pPr algn="l">
              <a:lnSpc>
                <a:spcPts val="3075"/>
              </a:lnSpc>
            </a:pPr>
            <a:r>
              <a:rPr lang="en-US" sz="2199">
                <a:solidFill>
                  <a:srgbClr val="000000"/>
                </a:solidFill>
                <a:latin typeface="Open Sans Bold"/>
              </a:rPr>
              <a:t>Condition physique - Bien-être - Lien sociaux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4" id="4"/>
          <p:cNvSpPr/>
          <p:nvPr/>
        </p:nvSpPr>
        <p:spPr>
          <a:xfrm flipH="false" flipV="false" rot="0">
            <a:off x="13741079" y="823541"/>
            <a:ext cx="4546921" cy="47625"/>
          </a:xfrm>
          <a:custGeom>
            <a:avLst/>
            <a:gdLst/>
            <a:ahLst/>
            <a:cxnLst/>
            <a:rect r="r" b="b" t="t" l="l"/>
            <a:pathLst>
              <a:path h="47625" w="4546921">
                <a:moveTo>
                  <a:pt x="0" y="0"/>
                </a:moveTo>
                <a:lnTo>
                  <a:pt x="4546921" y="0"/>
                </a:lnTo>
                <a:lnTo>
                  <a:pt x="4546921"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5170980" y="1367914"/>
            <a:ext cx="14913616" cy="9754238"/>
          </a:xfrm>
          <a:custGeom>
            <a:avLst/>
            <a:gdLst/>
            <a:ahLst/>
            <a:cxnLst/>
            <a:rect r="r" b="b" t="t" l="l"/>
            <a:pathLst>
              <a:path h="9754238" w="14913616">
                <a:moveTo>
                  <a:pt x="0" y="0"/>
                </a:moveTo>
                <a:lnTo>
                  <a:pt x="14913616" y="0"/>
                </a:lnTo>
                <a:lnTo>
                  <a:pt x="14913616" y="9754238"/>
                </a:lnTo>
                <a:lnTo>
                  <a:pt x="0" y="97542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853154" y="542839"/>
            <a:ext cx="12535643"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la mise en synergie d’acteurs</a:t>
            </a:r>
          </a:p>
        </p:txBody>
      </p:sp>
      <p:sp>
        <p:nvSpPr>
          <p:cNvPr name="TextBox 7" id="7"/>
          <p:cNvSpPr txBox="true"/>
          <p:nvPr/>
        </p:nvSpPr>
        <p:spPr>
          <a:xfrm rot="0">
            <a:off x="569662" y="9352226"/>
            <a:ext cx="8838771" cy="424339"/>
          </a:xfrm>
          <a:prstGeom prst="rect">
            <a:avLst/>
          </a:prstGeom>
        </p:spPr>
        <p:txBody>
          <a:bodyPr anchor="t" rtlCol="false" tIns="0" lIns="0" bIns="0" rIns="0">
            <a:spAutoFit/>
          </a:bodyPr>
          <a:lstStyle/>
          <a:p>
            <a:pPr algn="l">
              <a:lnSpc>
                <a:spcPts val="3386"/>
              </a:lnSpc>
            </a:pPr>
            <a:r>
              <a:rPr lang="en-US" sz="2418">
                <a:solidFill>
                  <a:srgbClr val="000000"/>
                </a:solidFill>
                <a:latin typeface="Raleway Bold"/>
              </a:rPr>
              <a:t>Mettre en réseau les partenaires pour agir ensemble</a:t>
            </a:r>
          </a:p>
        </p:txBody>
      </p:sp>
      <p:sp>
        <p:nvSpPr>
          <p:cNvPr name="TextBox 8" id="8"/>
          <p:cNvSpPr txBox="true"/>
          <p:nvPr/>
        </p:nvSpPr>
        <p:spPr>
          <a:xfrm rot="0">
            <a:off x="13353059" y="5763463"/>
            <a:ext cx="4530881" cy="526828"/>
          </a:xfrm>
          <a:prstGeom prst="rect">
            <a:avLst/>
          </a:prstGeom>
        </p:spPr>
        <p:txBody>
          <a:bodyPr anchor="t" rtlCol="false" tIns="0" lIns="0" bIns="0" rIns="0">
            <a:spAutoFit/>
          </a:bodyPr>
          <a:lstStyle/>
          <a:p>
            <a:pPr algn="l">
              <a:lnSpc>
                <a:spcPts val="4162"/>
              </a:lnSpc>
            </a:pPr>
            <a:r>
              <a:rPr lang="en-US" sz="2972">
                <a:solidFill>
                  <a:srgbClr val="000000"/>
                </a:solidFill>
                <a:latin typeface="Raleway Bold"/>
              </a:rPr>
              <a:t> DYNAMIQUE DE RÉSEAU</a:t>
            </a:r>
          </a:p>
        </p:txBody>
      </p:sp>
      <p:sp>
        <p:nvSpPr>
          <p:cNvPr name="TextBox 9" id="9"/>
          <p:cNvSpPr txBox="true"/>
          <p:nvPr/>
        </p:nvSpPr>
        <p:spPr>
          <a:xfrm rot="0">
            <a:off x="7956175" y="4294337"/>
            <a:ext cx="1919779" cy="1673984"/>
          </a:xfrm>
          <a:prstGeom prst="rect">
            <a:avLst/>
          </a:prstGeom>
        </p:spPr>
        <p:txBody>
          <a:bodyPr anchor="t" rtlCol="false" tIns="0" lIns="0" bIns="0" rIns="0">
            <a:spAutoFit/>
          </a:bodyPr>
          <a:lstStyle/>
          <a:p>
            <a:pPr algn="just">
              <a:lnSpc>
                <a:spcPts val="4487"/>
              </a:lnSpc>
            </a:pPr>
            <a:r>
              <a:rPr lang="en-US" sz="3224">
                <a:solidFill>
                  <a:srgbClr val="000000"/>
                </a:solidFill>
                <a:latin typeface="Raleway Bold"/>
              </a:rPr>
              <a:t>MAISON SPORT SANTÉ</a:t>
            </a:r>
          </a:p>
        </p:txBody>
      </p:sp>
      <p:sp>
        <p:nvSpPr>
          <p:cNvPr name="TextBox 10" id="10"/>
          <p:cNvSpPr txBox="true"/>
          <p:nvPr/>
        </p:nvSpPr>
        <p:spPr>
          <a:xfrm rot="0">
            <a:off x="8027480" y="1939995"/>
            <a:ext cx="1368238" cy="829075"/>
          </a:xfrm>
          <a:prstGeom prst="rect">
            <a:avLst/>
          </a:prstGeom>
        </p:spPr>
        <p:txBody>
          <a:bodyPr anchor="t" rtlCol="false" tIns="0" lIns="0" bIns="0" rIns="0">
            <a:spAutoFit/>
          </a:bodyPr>
          <a:lstStyle/>
          <a:p>
            <a:pPr algn="ctr">
              <a:lnSpc>
                <a:spcPts val="2176"/>
              </a:lnSpc>
            </a:pPr>
            <a:r>
              <a:rPr lang="en-US" sz="1632">
                <a:solidFill>
                  <a:srgbClr val="FFFFFF"/>
                </a:solidFill>
                <a:latin typeface="Open Sans Bold"/>
              </a:rPr>
              <a:t> LE MOUVEMENT SPORTIF</a:t>
            </a:r>
          </a:p>
        </p:txBody>
      </p:sp>
      <p:sp>
        <p:nvSpPr>
          <p:cNvPr name="TextBox 11" id="11"/>
          <p:cNvSpPr txBox="true"/>
          <p:nvPr/>
        </p:nvSpPr>
        <p:spPr>
          <a:xfrm rot="0">
            <a:off x="8014792" y="7475734"/>
            <a:ext cx="1393641" cy="829075"/>
          </a:xfrm>
          <a:prstGeom prst="rect">
            <a:avLst/>
          </a:prstGeom>
        </p:spPr>
        <p:txBody>
          <a:bodyPr anchor="t" rtlCol="false" tIns="0" lIns="0" bIns="0" rIns="0">
            <a:spAutoFit/>
          </a:bodyPr>
          <a:lstStyle/>
          <a:p>
            <a:pPr algn="ctr">
              <a:lnSpc>
                <a:spcPts val="2176"/>
              </a:lnSpc>
            </a:pPr>
            <a:r>
              <a:rPr lang="en-US" sz="1632">
                <a:solidFill>
                  <a:srgbClr val="FFFFFF"/>
                </a:solidFill>
                <a:latin typeface="Open Sans Bold"/>
              </a:rPr>
              <a:t> LES PARTENAIRES SOCIAUX</a:t>
            </a:r>
          </a:p>
        </p:txBody>
      </p:sp>
      <p:sp>
        <p:nvSpPr>
          <p:cNvPr name="TextBox 12" id="12"/>
          <p:cNvSpPr txBox="true"/>
          <p:nvPr/>
        </p:nvSpPr>
        <p:spPr>
          <a:xfrm rot="0">
            <a:off x="10249767" y="6324857"/>
            <a:ext cx="1504017" cy="552650"/>
          </a:xfrm>
          <a:prstGeom prst="rect">
            <a:avLst/>
          </a:prstGeom>
        </p:spPr>
        <p:txBody>
          <a:bodyPr anchor="t" rtlCol="false" tIns="0" lIns="0" bIns="0" rIns="0">
            <a:spAutoFit/>
          </a:bodyPr>
          <a:lstStyle/>
          <a:p>
            <a:pPr algn="ctr">
              <a:lnSpc>
                <a:spcPts val="2176"/>
              </a:lnSpc>
            </a:pPr>
            <a:r>
              <a:rPr lang="en-US" sz="1632">
                <a:solidFill>
                  <a:srgbClr val="FFFFFF"/>
                </a:solidFill>
                <a:latin typeface="Open Sans Bold"/>
              </a:rPr>
              <a:t> L'ÉDUCATION NATIONALE</a:t>
            </a:r>
          </a:p>
        </p:txBody>
      </p:sp>
      <p:sp>
        <p:nvSpPr>
          <p:cNvPr name="TextBox 13" id="13"/>
          <p:cNvSpPr txBox="true"/>
          <p:nvPr/>
        </p:nvSpPr>
        <p:spPr>
          <a:xfrm rot="0">
            <a:off x="10348417" y="3442002"/>
            <a:ext cx="1522000" cy="552650"/>
          </a:xfrm>
          <a:prstGeom prst="rect">
            <a:avLst/>
          </a:prstGeom>
        </p:spPr>
        <p:txBody>
          <a:bodyPr anchor="t" rtlCol="false" tIns="0" lIns="0" bIns="0" rIns="0">
            <a:spAutoFit/>
          </a:bodyPr>
          <a:lstStyle/>
          <a:p>
            <a:pPr algn="ctr">
              <a:lnSpc>
                <a:spcPts val="2176"/>
              </a:lnSpc>
            </a:pPr>
            <a:r>
              <a:rPr lang="en-US" sz="1632">
                <a:solidFill>
                  <a:srgbClr val="FFFFFF"/>
                </a:solidFill>
                <a:latin typeface="Open Sans Bold"/>
              </a:rPr>
              <a:t> LES COLLECTIVITÉS</a:t>
            </a:r>
          </a:p>
        </p:txBody>
      </p:sp>
      <p:sp>
        <p:nvSpPr>
          <p:cNvPr name="TextBox 14" id="14"/>
          <p:cNvSpPr txBox="true"/>
          <p:nvPr/>
        </p:nvSpPr>
        <p:spPr>
          <a:xfrm rot="0">
            <a:off x="5724354" y="5870267"/>
            <a:ext cx="1177604" cy="984790"/>
          </a:xfrm>
          <a:prstGeom prst="rect">
            <a:avLst/>
          </a:prstGeom>
        </p:spPr>
        <p:txBody>
          <a:bodyPr anchor="t" rtlCol="false" tIns="0" lIns="0" bIns="0" rIns="0">
            <a:spAutoFit/>
          </a:bodyPr>
          <a:lstStyle/>
          <a:p>
            <a:pPr algn="ctr">
              <a:lnSpc>
                <a:spcPts val="1934"/>
              </a:lnSpc>
            </a:pPr>
            <a:r>
              <a:rPr lang="en-US" sz="1451">
                <a:solidFill>
                  <a:srgbClr val="FFFFFF"/>
                </a:solidFill>
                <a:latin typeface="Open Sans Bold"/>
              </a:rPr>
              <a:t> LE RÉSEAU MÉDICALE </a:t>
            </a:r>
          </a:p>
          <a:p>
            <a:pPr algn="ctr">
              <a:lnSpc>
                <a:spcPts val="1934"/>
              </a:lnSpc>
            </a:pPr>
            <a:r>
              <a:rPr lang="en-US" sz="1451">
                <a:solidFill>
                  <a:srgbClr val="FFFFFF"/>
                </a:solidFill>
                <a:latin typeface="Open Sans Bold"/>
              </a:rPr>
              <a:t>ET DE PRÉVENTION</a:t>
            </a:r>
          </a:p>
        </p:txBody>
      </p:sp>
      <p:sp>
        <p:nvSpPr>
          <p:cNvPr name="TextBox 15" id="15"/>
          <p:cNvSpPr txBox="true"/>
          <p:nvPr/>
        </p:nvSpPr>
        <p:spPr>
          <a:xfrm rot="0">
            <a:off x="5754995" y="3306280"/>
            <a:ext cx="1444885" cy="739073"/>
          </a:xfrm>
          <a:prstGeom prst="rect">
            <a:avLst/>
          </a:prstGeom>
        </p:spPr>
        <p:txBody>
          <a:bodyPr anchor="t" rtlCol="false" tIns="0" lIns="0" bIns="0" rIns="0">
            <a:spAutoFit/>
          </a:bodyPr>
          <a:lstStyle/>
          <a:p>
            <a:pPr algn="ctr">
              <a:lnSpc>
                <a:spcPts val="1934"/>
              </a:lnSpc>
            </a:pPr>
            <a:r>
              <a:rPr lang="en-US" sz="1451">
                <a:solidFill>
                  <a:srgbClr val="FFFFFF"/>
                </a:solidFill>
                <a:latin typeface="Open Sans Bold"/>
              </a:rPr>
              <a:t> LA RECHERCHE ET L'INNOVATION</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6107459" y="1356779"/>
            <a:ext cx="12180541" cy="47625"/>
          </a:xfrm>
          <a:custGeom>
            <a:avLst/>
            <a:gdLst/>
            <a:ahLst/>
            <a:cxnLst/>
            <a:rect r="r" b="b" t="t" l="l"/>
            <a:pathLst>
              <a:path h="47625" w="12180541">
                <a:moveTo>
                  <a:pt x="0" y="0"/>
                </a:moveTo>
                <a:lnTo>
                  <a:pt x="12180541" y="0"/>
                </a:lnTo>
                <a:lnTo>
                  <a:pt x="12180541"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65197" y="2629367"/>
            <a:ext cx="6514662" cy="5205765"/>
          </a:xfrm>
          <a:custGeom>
            <a:avLst/>
            <a:gdLst/>
            <a:ahLst/>
            <a:cxnLst/>
            <a:rect r="r" b="b" t="t" l="l"/>
            <a:pathLst>
              <a:path h="5205765" w="6514662">
                <a:moveTo>
                  <a:pt x="0" y="0"/>
                </a:moveTo>
                <a:lnTo>
                  <a:pt x="6514662" y="0"/>
                </a:lnTo>
                <a:lnTo>
                  <a:pt x="6514662" y="5205765"/>
                </a:lnTo>
                <a:lnTo>
                  <a:pt x="0" y="52057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3125498" y="5078320"/>
            <a:ext cx="2371725" cy="1409700"/>
          </a:xfrm>
          <a:custGeom>
            <a:avLst/>
            <a:gdLst/>
            <a:ahLst/>
            <a:cxnLst/>
            <a:rect r="r" b="b" t="t" l="l"/>
            <a:pathLst>
              <a:path h="1409700" w="2371725">
                <a:moveTo>
                  <a:pt x="0" y="0"/>
                </a:moveTo>
                <a:lnTo>
                  <a:pt x="2371725" y="0"/>
                </a:lnTo>
                <a:lnTo>
                  <a:pt x="2371725" y="1409700"/>
                </a:lnTo>
                <a:lnTo>
                  <a:pt x="0" y="1409700"/>
                </a:lnTo>
                <a:lnTo>
                  <a:pt x="0" y="0"/>
                </a:lnTo>
                <a:close/>
              </a:path>
            </a:pathLst>
          </a:custGeom>
          <a:blipFill>
            <a:blip r:embed="rId7"/>
            <a:stretch>
              <a:fillRect l="0" t="0" r="0" b="0"/>
            </a:stretch>
          </a:blipFill>
        </p:spPr>
      </p:sp>
      <p:grpSp>
        <p:nvGrpSpPr>
          <p:cNvPr name="Group 6" id="6"/>
          <p:cNvGrpSpPr>
            <a:grpSpLocks noChangeAspect="true"/>
          </p:cNvGrpSpPr>
          <p:nvPr/>
        </p:nvGrpSpPr>
        <p:grpSpPr>
          <a:xfrm rot="0">
            <a:off x="11621005" y="5958154"/>
            <a:ext cx="879281" cy="716194"/>
            <a:chOff x="0" y="0"/>
            <a:chExt cx="879284" cy="716191"/>
          </a:xfrm>
        </p:grpSpPr>
        <p:sp>
          <p:nvSpPr>
            <p:cNvPr name="Freeform 7" id="7"/>
            <p:cNvSpPr/>
            <p:nvPr/>
          </p:nvSpPr>
          <p:spPr>
            <a:xfrm flipH="false" flipV="false" rot="0">
              <a:off x="59182" y="63500"/>
              <a:ext cx="758190" cy="589280"/>
            </a:xfrm>
            <a:custGeom>
              <a:avLst/>
              <a:gdLst/>
              <a:ahLst/>
              <a:cxnLst/>
              <a:rect r="r" b="b" t="t" l="l"/>
              <a:pathLst>
                <a:path h="589280" w="758190">
                  <a:moveTo>
                    <a:pt x="729615" y="21971"/>
                  </a:moveTo>
                  <a:lnTo>
                    <a:pt x="729742" y="22098"/>
                  </a:lnTo>
                  <a:lnTo>
                    <a:pt x="729742" y="22098"/>
                  </a:lnTo>
                  <a:lnTo>
                    <a:pt x="729615" y="21971"/>
                  </a:lnTo>
                  <a:close/>
                  <a:moveTo>
                    <a:pt x="735203" y="23241"/>
                  </a:moveTo>
                  <a:lnTo>
                    <a:pt x="735330" y="23241"/>
                  </a:lnTo>
                  <a:lnTo>
                    <a:pt x="735203" y="23241"/>
                  </a:lnTo>
                  <a:lnTo>
                    <a:pt x="735076" y="23241"/>
                  </a:lnTo>
                  <a:lnTo>
                    <a:pt x="735203" y="23241"/>
                  </a:lnTo>
                  <a:lnTo>
                    <a:pt x="735330" y="23241"/>
                  </a:lnTo>
                  <a:close/>
                  <a:moveTo>
                    <a:pt x="596138" y="28194"/>
                  </a:moveTo>
                  <a:lnTo>
                    <a:pt x="596138" y="28321"/>
                  </a:lnTo>
                  <a:lnTo>
                    <a:pt x="595503" y="28702"/>
                  </a:lnTo>
                  <a:lnTo>
                    <a:pt x="596138" y="28321"/>
                  </a:lnTo>
                  <a:close/>
                  <a:moveTo>
                    <a:pt x="595630" y="28702"/>
                  </a:moveTo>
                  <a:lnTo>
                    <a:pt x="595884" y="28829"/>
                  </a:lnTo>
                  <a:lnTo>
                    <a:pt x="595884" y="28956"/>
                  </a:lnTo>
                  <a:lnTo>
                    <a:pt x="595249" y="28956"/>
                  </a:lnTo>
                  <a:lnTo>
                    <a:pt x="595122" y="28956"/>
                  </a:lnTo>
                  <a:lnTo>
                    <a:pt x="595630" y="28829"/>
                  </a:lnTo>
                  <a:close/>
                  <a:moveTo>
                    <a:pt x="593471" y="28829"/>
                  </a:moveTo>
                  <a:lnTo>
                    <a:pt x="592836" y="28956"/>
                  </a:lnTo>
                  <a:lnTo>
                    <a:pt x="592582" y="28956"/>
                  </a:lnTo>
                  <a:lnTo>
                    <a:pt x="593217" y="28956"/>
                  </a:lnTo>
                  <a:lnTo>
                    <a:pt x="593471" y="28956"/>
                  </a:lnTo>
                  <a:close/>
                  <a:moveTo>
                    <a:pt x="675894" y="33401"/>
                  </a:moveTo>
                  <a:lnTo>
                    <a:pt x="675640" y="33909"/>
                  </a:lnTo>
                  <a:lnTo>
                    <a:pt x="675386" y="34036"/>
                  </a:lnTo>
                  <a:lnTo>
                    <a:pt x="675640" y="33528"/>
                  </a:lnTo>
                  <a:lnTo>
                    <a:pt x="676021" y="33401"/>
                  </a:lnTo>
                  <a:close/>
                  <a:moveTo>
                    <a:pt x="685673" y="35560"/>
                  </a:moveTo>
                  <a:lnTo>
                    <a:pt x="686054" y="35560"/>
                  </a:lnTo>
                  <a:lnTo>
                    <a:pt x="686562" y="35814"/>
                  </a:lnTo>
                  <a:lnTo>
                    <a:pt x="685673" y="35560"/>
                  </a:lnTo>
                  <a:close/>
                  <a:moveTo>
                    <a:pt x="557403" y="41275"/>
                  </a:moveTo>
                  <a:lnTo>
                    <a:pt x="557403" y="41910"/>
                  </a:lnTo>
                  <a:lnTo>
                    <a:pt x="557403" y="41656"/>
                  </a:lnTo>
                  <a:lnTo>
                    <a:pt x="557403" y="41275"/>
                  </a:lnTo>
                  <a:close/>
                  <a:moveTo>
                    <a:pt x="557403" y="41910"/>
                  </a:moveTo>
                  <a:lnTo>
                    <a:pt x="557403" y="41910"/>
                  </a:lnTo>
                  <a:lnTo>
                    <a:pt x="557403" y="41910"/>
                  </a:lnTo>
                  <a:lnTo>
                    <a:pt x="557403" y="41910"/>
                  </a:lnTo>
                  <a:lnTo>
                    <a:pt x="557403" y="41910"/>
                  </a:lnTo>
                  <a:close/>
                  <a:moveTo>
                    <a:pt x="99187" y="480695"/>
                  </a:moveTo>
                  <a:lnTo>
                    <a:pt x="99187" y="480695"/>
                  </a:lnTo>
                  <a:lnTo>
                    <a:pt x="99187" y="480695"/>
                  </a:lnTo>
                  <a:lnTo>
                    <a:pt x="99187" y="480695"/>
                  </a:lnTo>
                  <a:lnTo>
                    <a:pt x="99187" y="480695"/>
                  </a:lnTo>
                  <a:lnTo>
                    <a:pt x="99187" y="480695"/>
                  </a:lnTo>
                  <a:lnTo>
                    <a:pt x="99187" y="480695"/>
                  </a:lnTo>
                  <a:lnTo>
                    <a:pt x="99314" y="480695"/>
                  </a:lnTo>
                  <a:close/>
                  <a:moveTo>
                    <a:pt x="643890" y="0"/>
                  </a:moveTo>
                  <a:cubicBezTo>
                    <a:pt x="585089" y="0"/>
                    <a:pt x="527558" y="9906"/>
                    <a:pt x="470789" y="28321"/>
                  </a:cubicBezTo>
                  <a:cubicBezTo>
                    <a:pt x="349377" y="67564"/>
                    <a:pt x="255143" y="142621"/>
                    <a:pt x="180467" y="243840"/>
                  </a:cubicBezTo>
                  <a:cubicBezTo>
                    <a:pt x="145796" y="290830"/>
                    <a:pt x="120015" y="342900"/>
                    <a:pt x="96647" y="396240"/>
                  </a:cubicBezTo>
                  <a:lnTo>
                    <a:pt x="58547" y="491490"/>
                  </a:lnTo>
                  <a:cubicBezTo>
                    <a:pt x="58547" y="492887"/>
                    <a:pt x="58674" y="494157"/>
                    <a:pt x="58674" y="495554"/>
                  </a:cubicBezTo>
                  <a:lnTo>
                    <a:pt x="56642" y="498094"/>
                  </a:lnTo>
                  <a:lnTo>
                    <a:pt x="55372" y="498475"/>
                  </a:lnTo>
                  <a:lnTo>
                    <a:pt x="53848" y="497332"/>
                  </a:lnTo>
                  <a:cubicBezTo>
                    <a:pt x="50673" y="483235"/>
                    <a:pt x="49911" y="470027"/>
                    <a:pt x="49784" y="456692"/>
                  </a:cubicBezTo>
                  <a:lnTo>
                    <a:pt x="45593" y="430276"/>
                  </a:lnTo>
                  <a:cubicBezTo>
                    <a:pt x="45593" y="410718"/>
                    <a:pt x="35560" y="398780"/>
                    <a:pt x="17780" y="396494"/>
                  </a:cubicBezTo>
                  <a:cubicBezTo>
                    <a:pt x="0" y="431292"/>
                    <a:pt x="2794" y="467741"/>
                    <a:pt x="8636" y="504444"/>
                  </a:cubicBezTo>
                  <a:lnTo>
                    <a:pt x="13462" y="545592"/>
                  </a:lnTo>
                  <a:cubicBezTo>
                    <a:pt x="16891" y="578485"/>
                    <a:pt x="18288" y="573532"/>
                    <a:pt x="42799" y="584708"/>
                  </a:cubicBezTo>
                  <a:lnTo>
                    <a:pt x="54229" y="588391"/>
                  </a:lnTo>
                  <a:lnTo>
                    <a:pt x="64643" y="589153"/>
                  </a:lnTo>
                  <a:cubicBezTo>
                    <a:pt x="65532" y="589280"/>
                    <a:pt x="66294" y="589280"/>
                    <a:pt x="67056" y="589280"/>
                  </a:cubicBezTo>
                  <a:cubicBezTo>
                    <a:pt x="73660" y="589280"/>
                    <a:pt x="77597" y="585851"/>
                    <a:pt x="81280" y="582295"/>
                  </a:cubicBezTo>
                  <a:lnTo>
                    <a:pt x="117094" y="547116"/>
                  </a:lnTo>
                  <a:cubicBezTo>
                    <a:pt x="121031" y="546227"/>
                    <a:pt x="123317" y="543306"/>
                    <a:pt x="125476" y="540385"/>
                  </a:cubicBezTo>
                  <a:lnTo>
                    <a:pt x="131699" y="536702"/>
                  </a:lnTo>
                  <a:lnTo>
                    <a:pt x="138557" y="531495"/>
                  </a:lnTo>
                  <a:cubicBezTo>
                    <a:pt x="169164" y="510921"/>
                    <a:pt x="199390" y="495173"/>
                    <a:pt x="232156" y="484759"/>
                  </a:cubicBezTo>
                  <a:lnTo>
                    <a:pt x="236982" y="482981"/>
                  </a:lnTo>
                  <a:lnTo>
                    <a:pt x="245618" y="479933"/>
                  </a:lnTo>
                  <a:lnTo>
                    <a:pt x="242570" y="471297"/>
                  </a:lnTo>
                  <a:cubicBezTo>
                    <a:pt x="230378" y="469900"/>
                    <a:pt x="222758" y="462915"/>
                    <a:pt x="213106" y="461010"/>
                  </a:cubicBezTo>
                  <a:lnTo>
                    <a:pt x="204597" y="461137"/>
                  </a:lnTo>
                  <a:cubicBezTo>
                    <a:pt x="167132" y="470027"/>
                    <a:pt x="136398" y="483489"/>
                    <a:pt x="106807" y="500126"/>
                  </a:cubicBezTo>
                  <a:lnTo>
                    <a:pt x="101727" y="503555"/>
                  </a:lnTo>
                  <a:lnTo>
                    <a:pt x="94488" y="502920"/>
                  </a:lnTo>
                  <a:lnTo>
                    <a:pt x="97790" y="495427"/>
                  </a:lnTo>
                  <a:lnTo>
                    <a:pt x="101219" y="487426"/>
                  </a:lnTo>
                  <a:lnTo>
                    <a:pt x="101219" y="483108"/>
                  </a:lnTo>
                  <a:lnTo>
                    <a:pt x="104775" y="477901"/>
                  </a:lnTo>
                  <a:lnTo>
                    <a:pt x="106553" y="471170"/>
                  </a:lnTo>
                  <a:cubicBezTo>
                    <a:pt x="116586" y="447929"/>
                    <a:pt x="125476" y="426466"/>
                    <a:pt x="135001" y="405130"/>
                  </a:cubicBezTo>
                  <a:lnTo>
                    <a:pt x="161798" y="347726"/>
                  </a:lnTo>
                  <a:cubicBezTo>
                    <a:pt x="164719" y="343027"/>
                    <a:pt x="167894" y="338328"/>
                    <a:pt x="170688" y="333502"/>
                  </a:cubicBezTo>
                  <a:cubicBezTo>
                    <a:pt x="197866" y="286512"/>
                    <a:pt x="230378" y="243586"/>
                    <a:pt x="269113" y="205613"/>
                  </a:cubicBezTo>
                  <a:lnTo>
                    <a:pt x="311277" y="165608"/>
                  </a:lnTo>
                  <a:cubicBezTo>
                    <a:pt x="315341" y="164719"/>
                    <a:pt x="317627" y="161544"/>
                    <a:pt x="320040" y="158369"/>
                  </a:cubicBezTo>
                  <a:lnTo>
                    <a:pt x="326263" y="154686"/>
                  </a:lnTo>
                  <a:lnTo>
                    <a:pt x="334264" y="148336"/>
                  </a:lnTo>
                  <a:lnTo>
                    <a:pt x="340614" y="144145"/>
                  </a:lnTo>
                  <a:lnTo>
                    <a:pt x="343281" y="141478"/>
                  </a:lnTo>
                  <a:lnTo>
                    <a:pt x="347980" y="138176"/>
                  </a:lnTo>
                  <a:cubicBezTo>
                    <a:pt x="360553" y="130175"/>
                    <a:pt x="369824" y="121793"/>
                    <a:pt x="381254" y="116459"/>
                  </a:cubicBezTo>
                  <a:lnTo>
                    <a:pt x="383667" y="112268"/>
                  </a:lnTo>
                  <a:lnTo>
                    <a:pt x="375539" y="114300"/>
                  </a:lnTo>
                  <a:lnTo>
                    <a:pt x="376428" y="110998"/>
                  </a:lnTo>
                  <a:cubicBezTo>
                    <a:pt x="410718" y="90043"/>
                    <a:pt x="446532" y="74549"/>
                    <a:pt x="483362" y="61341"/>
                  </a:cubicBezTo>
                  <a:lnTo>
                    <a:pt x="490474" y="59563"/>
                  </a:lnTo>
                  <a:cubicBezTo>
                    <a:pt x="515112" y="53213"/>
                    <a:pt x="536194" y="47752"/>
                    <a:pt x="557276" y="42291"/>
                  </a:cubicBezTo>
                  <a:lnTo>
                    <a:pt x="558927" y="42672"/>
                  </a:lnTo>
                  <a:lnTo>
                    <a:pt x="560578" y="42037"/>
                  </a:lnTo>
                  <a:lnTo>
                    <a:pt x="563626" y="42037"/>
                  </a:lnTo>
                  <a:lnTo>
                    <a:pt x="570865" y="40767"/>
                  </a:lnTo>
                  <a:lnTo>
                    <a:pt x="578104" y="39624"/>
                  </a:lnTo>
                  <a:lnTo>
                    <a:pt x="579247" y="38481"/>
                  </a:lnTo>
                  <a:lnTo>
                    <a:pt x="581787" y="38989"/>
                  </a:lnTo>
                  <a:lnTo>
                    <a:pt x="582930" y="37846"/>
                  </a:lnTo>
                  <a:lnTo>
                    <a:pt x="585343" y="37592"/>
                  </a:lnTo>
                  <a:lnTo>
                    <a:pt x="586613" y="37338"/>
                  </a:lnTo>
                  <a:lnTo>
                    <a:pt x="589026" y="37973"/>
                  </a:lnTo>
                  <a:lnTo>
                    <a:pt x="590169" y="36830"/>
                  </a:lnTo>
                  <a:lnTo>
                    <a:pt x="592582" y="37465"/>
                  </a:lnTo>
                  <a:lnTo>
                    <a:pt x="593725" y="36322"/>
                  </a:lnTo>
                  <a:lnTo>
                    <a:pt x="596265" y="36957"/>
                  </a:lnTo>
                  <a:lnTo>
                    <a:pt x="597408" y="35814"/>
                  </a:lnTo>
                  <a:lnTo>
                    <a:pt x="599948" y="36449"/>
                  </a:lnTo>
                  <a:lnTo>
                    <a:pt x="601091" y="35433"/>
                  </a:lnTo>
                  <a:lnTo>
                    <a:pt x="603631" y="36068"/>
                  </a:lnTo>
                  <a:lnTo>
                    <a:pt x="638556" y="33274"/>
                  </a:lnTo>
                  <a:cubicBezTo>
                    <a:pt x="641858" y="32004"/>
                    <a:pt x="645287" y="31750"/>
                    <a:pt x="648716" y="31750"/>
                  </a:cubicBezTo>
                  <a:cubicBezTo>
                    <a:pt x="651129" y="31750"/>
                    <a:pt x="653669" y="31877"/>
                    <a:pt x="656082" y="31877"/>
                  </a:cubicBezTo>
                  <a:cubicBezTo>
                    <a:pt x="656209" y="31877"/>
                    <a:pt x="656209" y="31877"/>
                    <a:pt x="656336" y="31877"/>
                  </a:cubicBezTo>
                  <a:lnTo>
                    <a:pt x="656844" y="33147"/>
                  </a:lnTo>
                  <a:lnTo>
                    <a:pt x="656717" y="35560"/>
                  </a:lnTo>
                  <a:lnTo>
                    <a:pt x="665099" y="37719"/>
                  </a:lnTo>
                  <a:lnTo>
                    <a:pt x="672211" y="35052"/>
                  </a:lnTo>
                  <a:lnTo>
                    <a:pt x="670941" y="35814"/>
                  </a:lnTo>
                  <a:lnTo>
                    <a:pt x="672338" y="36830"/>
                  </a:lnTo>
                  <a:lnTo>
                    <a:pt x="677164" y="36957"/>
                  </a:lnTo>
                  <a:lnTo>
                    <a:pt x="681609" y="37211"/>
                  </a:lnTo>
                  <a:lnTo>
                    <a:pt x="685546" y="37084"/>
                  </a:lnTo>
                  <a:lnTo>
                    <a:pt x="688086" y="36703"/>
                  </a:lnTo>
                  <a:lnTo>
                    <a:pt x="697484" y="37973"/>
                  </a:lnTo>
                  <a:lnTo>
                    <a:pt x="708025" y="38735"/>
                  </a:lnTo>
                  <a:lnTo>
                    <a:pt x="715010" y="38608"/>
                  </a:lnTo>
                  <a:cubicBezTo>
                    <a:pt x="729107" y="41275"/>
                    <a:pt x="741680" y="41783"/>
                    <a:pt x="753745" y="47117"/>
                  </a:cubicBezTo>
                  <a:lnTo>
                    <a:pt x="757682" y="39624"/>
                  </a:lnTo>
                  <a:lnTo>
                    <a:pt x="755142" y="35687"/>
                  </a:lnTo>
                  <a:lnTo>
                    <a:pt x="754634" y="34290"/>
                  </a:lnTo>
                  <a:lnTo>
                    <a:pt x="758190" y="29464"/>
                  </a:lnTo>
                  <a:lnTo>
                    <a:pt x="750570" y="14097"/>
                  </a:lnTo>
                  <a:cubicBezTo>
                    <a:pt x="724027" y="5842"/>
                    <a:pt x="703961" y="3048"/>
                    <a:pt x="683641" y="1397"/>
                  </a:cubicBezTo>
                  <a:cubicBezTo>
                    <a:pt x="670306" y="508"/>
                    <a:pt x="656971" y="0"/>
                    <a:pt x="643890" y="0"/>
                  </a:cubicBezTo>
                  <a:close/>
                </a:path>
              </a:pathLst>
            </a:custGeom>
            <a:solidFill>
              <a:srgbClr val="000000"/>
            </a:solidFill>
          </p:spPr>
        </p:sp>
        <p:sp>
          <p:nvSpPr>
            <p:cNvPr name="Freeform 8" id="8"/>
            <p:cNvSpPr/>
            <p:nvPr/>
          </p:nvSpPr>
          <p:spPr>
            <a:xfrm flipH="false" flipV="false" rot="0">
              <a:off x="643382" y="100838"/>
              <a:ext cx="2413" cy="1143"/>
            </a:xfrm>
            <a:custGeom>
              <a:avLst/>
              <a:gdLst/>
              <a:ahLst/>
              <a:cxnLst/>
              <a:rect r="r" b="b" t="t" l="l"/>
              <a:pathLst>
                <a:path h="1143" w="2413">
                  <a:moveTo>
                    <a:pt x="2413" y="0"/>
                  </a:moveTo>
                  <a:lnTo>
                    <a:pt x="0" y="381"/>
                  </a:lnTo>
                  <a:lnTo>
                    <a:pt x="1270" y="1143"/>
                  </a:lnTo>
                  <a:close/>
                </a:path>
              </a:pathLst>
            </a:custGeom>
            <a:solidFill>
              <a:srgbClr val="000000"/>
            </a:solidFill>
          </p:spPr>
        </p:sp>
      </p:grpSp>
      <p:sp>
        <p:nvSpPr>
          <p:cNvPr name="Freeform 9" id="9"/>
          <p:cNvSpPr/>
          <p:nvPr/>
        </p:nvSpPr>
        <p:spPr>
          <a:xfrm flipH="false" flipV="false" rot="0">
            <a:off x="14175562" y="6678816"/>
            <a:ext cx="274158" cy="677113"/>
          </a:xfrm>
          <a:custGeom>
            <a:avLst/>
            <a:gdLst/>
            <a:ahLst/>
            <a:cxnLst/>
            <a:rect r="r" b="b" t="t" l="l"/>
            <a:pathLst>
              <a:path h="677113" w="274158">
                <a:moveTo>
                  <a:pt x="0" y="0"/>
                </a:moveTo>
                <a:lnTo>
                  <a:pt x="274158" y="0"/>
                </a:lnTo>
                <a:lnTo>
                  <a:pt x="274158" y="677113"/>
                </a:lnTo>
                <a:lnTo>
                  <a:pt x="0" y="67711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a:grpSpLocks noChangeAspect="true"/>
          </p:cNvGrpSpPr>
          <p:nvPr/>
        </p:nvGrpSpPr>
        <p:grpSpPr>
          <a:xfrm rot="0">
            <a:off x="16111747" y="6003312"/>
            <a:ext cx="911695" cy="669788"/>
            <a:chOff x="0" y="0"/>
            <a:chExt cx="911695" cy="669785"/>
          </a:xfrm>
        </p:grpSpPr>
        <p:sp>
          <p:nvSpPr>
            <p:cNvPr name="Freeform 11" id="11"/>
            <p:cNvSpPr/>
            <p:nvPr/>
          </p:nvSpPr>
          <p:spPr>
            <a:xfrm flipH="false" flipV="false" rot="0">
              <a:off x="62230" y="63500"/>
              <a:ext cx="787654" cy="543687"/>
            </a:xfrm>
            <a:custGeom>
              <a:avLst/>
              <a:gdLst/>
              <a:ahLst/>
              <a:cxnLst/>
              <a:rect r="r" b="b" t="t" l="l"/>
              <a:pathLst>
                <a:path h="543687" w="787654">
                  <a:moveTo>
                    <a:pt x="161163" y="26035"/>
                  </a:moveTo>
                  <a:lnTo>
                    <a:pt x="161925" y="26416"/>
                  </a:lnTo>
                  <a:lnTo>
                    <a:pt x="161290" y="26162"/>
                  </a:lnTo>
                  <a:lnTo>
                    <a:pt x="161290" y="26035"/>
                  </a:lnTo>
                  <a:close/>
                  <a:moveTo>
                    <a:pt x="163830" y="26416"/>
                  </a:moveTo>
                  <a:lnTo>
                    <a:pt x="164084" y="26416"/>
                  </a:lnTo>
                  <a:lnTo>
                    <a:pt x="164719" y="26416"/>
                  </a:lnTo>
                  <a:lnTo>
                    <a:pt x="164465" y="26416"/>
                  </a:lnTo>
                  <a:lnTo>
                    <a:pt x="163830" y="26416"/>
                  </a:lnTo>
                  <a:close/>
                  <a:moveTo>
                    <a:pt x="161671" y="26416"/>
                  </a:moveTo>
                  <a:lnTo>
                    <a:pt x="162179" y="26416"/>
                  </a:lnTo>
                  <a:lnTo>
                    <a:pt x="162052" y="26543"/>
                  </a:lnTo>
                  <a:lnTo>
                    <a:pt x="161417" y="26670"/>
                  </a:lnTo>
                  <a:lnTo>
                    <a:pt x="161417" y="26543"/>
                  </a:lnTo>
                  <a:lnTo>
                    <a:pt x="161671" y="26416"/>
                  </a:lnTo>
                  <a:close/>
                  <a:moveTo>
                    <a:pt x="27686" y="30480"/>
                  </a:moveTo>
                  <a:lnTo>
                    <a:pt x="27559" y="30607"/>
                  </a:lnTo>
                  <a:lnTo>
                    <a:pt x="27559" y="30607"/>
                  </a:lnTo>
                  <a:lnTo>
                    <a:pt x="27686" y="30480"/>
                  </a:lnTo>
                  <a:close/>
                  <a:moveTo>
                    <a:pt x="22225" y="32258"/>
                  </a:moveTo>
                  <a:lnTo>
                    <a:pt x="22352" y="32258"/>
                  </a:lnTo>
                  <a:lnTo>
                    <a:pt x="22479" y="32258"/>
                  </a:lnTo>
                  <a:lnTo>
                    <a:pt x="22352" y="32258"/>
                  </a:lnTo>
                  <a:lnTo>
                    <a:pt x="22225" y="32258"/>
                  </a:lnTo>
                  <a:lnTo>
                    <a:pt x="22352" y="32258"/>
                  </a:lnTo>
                  <a:close/>
                  <a:moveTo>
                    <a:pt x="200914" y="36068"/>
                  </a:moveTo>
                  <a:lnTo>
                    <a:pt x="200914" y="36449"/>
                  </a:lnTo>
                  <a:lnTo>
                    <a:pt x="200914" y="36703"/>
                  </a:lnTo>
                  <a:lnTo>
                    <a:pt x="200914" y="36703"/>
                  </a:lnTo>
                  <a:lnTo>
                    <a:pt x="200914" y="36703"/>
                  </a:lnTo>
                  <a:lnTo>
                    <a:pt x="200914" y="36703"/>
                  </a:lnTo>
                  <a:lnTo>
                    <a:pt x="200914" y="36703"/>
                  </a:lnTo>
                  <a:lnTo>
                    <a:pt x="200914" y="36068"/>
                  </a:lnTo>
                  <a:close/>
                  <a:moveTo>
                    <a:pt x="82042" y="37719"/>
                  </a:moveTo>
                  <a:lnTo>
                    <a:pt x="82423" y="37846"/>
                  </a:lnTo>
                  <a:lnTo>
                    <a:pt x="82677" y="38354"/>
                  </a:lnTo>
                  <a:lnTo>
                    <a:pt x="82423" y="38227"/>
                  </a:lnTo>
                  <a:lnTo>
                    <a:pt x="82042" y="37846"/>
                  </a:lnTo>
                  <a:close/>
                  <a:moveTo>
                    <a:pt x="72517" y="40640"/>
                  </a:moveTo>
                  <a:lnTo>
                    <a:pt x="71755" y="41021"/>
                  </a:lnTo>
                  <a:lnTo>
                    <a:pt x="72263" y="40767"/>
                  </a:lnTo>
                  <a:lnTo>
                    <a:pt x="72644" y="40767"/>
                  </a:lnTo>
                  <a:close/>
                  <a:moveTo>
                    <a:pt x="692658" y="437515"/>
                  </a:moveTo>
                  <a:lnTo>
                    <a:pt x="692785" y="437515"/>
                  </a:lnTo>
                  <a:lnTo>
                    <a:pt x="692785" y="437515"/>
                  </a:lnTo>
                  <a:lnTo>
                    <a:pt x="692785" y="437515"/>
                  </a:lnTo>
                  <a:lnTo>
                    <a:pt x="692785" y="437515"/>
                  </a:lnTo>
                  <a:lnTo>
                    <a:pt x="692785" y="437515"/>
                  </a:lnTo>
                  <a:lnTo>
                    <a:pt x="692785" y="437515"/>
                  </a:lnTo>
                  <a:lnTo>
                    <a:pt x="692785" y="437515"/>
                  </a:lnTo>
                  <a:close/>
                  <a:moveTo>
                    <a:pt x="153162" y="0"/>
                  </a:moveTo>
                  <a:cubicBezTo>
                    <a:pt x="126238" y="0"/>
                    <a:pt x="99187" y="2032"/>
                    <a:pt x="72009" y="6350"/>
                  </a:cubicBezTo>
                  <a:cubicBezTo>
                    <a:pt x="51943" y="9525"/>
                    <a:pt x="32004" y="13970"/>
                    <a:pt x="6350" y="24257"/>
                  </a:cubicBezTo>
                  <a:lnTo>
                    <a:pt x="0" y="40132"/>
                  </a:lnTo>
                  <a:lnTo>
                    <a:pt x="3810" y="44704"/>
                  </a:lnTo>
                  <a:lnTo>
                    <a:pt x="3429" y="46101"/>
                  </a:lnTo>
                  <a:lnTo>
                    <a:pt x="1270" y="50292"/>
                  </a:lnTo>
                  <a:lnTo>
                    <a:pt x="5842" y="57531"/>
                  </a:lnTo>
                  <a:cubicBezTo>
                    <a:pt x="17526" y="51308"/>
                    <a:pt x="29972" y="49657"/>
                    <a:pt x="43815" y="45974"/>
                  </a:cubicBezTo>
                  <a:lnTo>
                    <a:pt x="50800" y="45466"/>
                  </a:lnTo>
                  <a:lnTo>
                    <a:pt x="61214" y="43942"/>
                  </a:lnTo>
                  <a:lnTo>
                    <a:pt x="70485" y="41910"/>
                  </a:lnTo>
                  <a:lnTo>
                    <a:pt x="73152" y="42037"/>
                  </a:lnTo>
                  <a:lnTo>
                    <a:pt x="77089" y="41910"/>
                  </a:lnTo>
                  <a:lnTo>
                    <a:pt x="81407" y="41275"/>
                  </a:lnTo>
                  <a:lnTo>
                    <a:pt x="86106" y="40767"/>
                  </a:lnTo>
                  <a:lnTo>
                    <a:pt x="87376" y="39624"/>
                  </a:lnTo>
                  <a:lnTo>
                    <a:pt x="86106" y="38989"/>
                  </a:lnTo>
                  <a:lnTo>
                    <a:pt x="93345" y="41021"/>
                  </a:lnTo>
                  <a:lnTo>
                    <a:pt x="101473" y="38227"/>
                  </a:lnTo>
                  <a:lnTo>
                    <a:pt x="101219" y="35814"/>
                  </a:lnTo>
                  <a:lnTo>
                    <a:pt x="101600" y="34544"/>
                  </a:lnTo>
                  <a:cubicBezTo>
                    <a:pt x="105283" y="34290"/>
                    <a:pt x="109093" y="33655"/>
                    <a:pt x="112776" y="33655"/>
                  </a:cubicBezTo>
                  <a:cubicBezTo>
                    <a:pt x="114935" y="33655"/>
                    <a:pt x="117221" y="33909"/>
                    <a:pt x="119380" y="34544"/>
                  </a:cubicBezTo>
                  <a:lnTo>
                    <a:pt x="154432" y="34544"/>
                  </a:lnTo>
                  <a:lnTo>
                    <a:pt x="156972" y="33782"/>
                  </a:lnTo>
                  <a:lnTo>
                    <a:pt x="158242" y="34798"/>
                  </a:lnTo>
                  <a:lnTo>
                    <a:pt x="160655" y="34036"/>
                  </a:lnTo>
                  <a:lnTo>
                    <a:pt x="161925" y="35052"/>
                  </a:lnTo>
                  <a:lnTo>
                    <a:pt x="164338" y="34290"/>
                  </a:lnTo>
                  <a:lnTo>
                    <a:pt x="165608" y="35306"/>
                  </a:lnTo>
                  <a:lnTo>
                    <a:pt x="168021" y="34544"/>
                  </a:lnTo>
                  <a:lnTo>
                    <a:pt x="169291" y="35560"/>
                  </a:lnTo>
                  <a:lnTo>
                    <a:pt x="171704" y="34798"/>
                  </a:lnTo>
                  <a:lnTo>
                    <a:pt x="172974" y="34925"/>
                  </a:lnTo>
                  <a:lnTo>
                    <a:pt x="175387" y="34925"/>
                  </a:lnTo>
                  <a:lnTo>
                    <a:pt x="176530" y="35941"/>
                  </a:lnTo>
                  <a:lnTo>
                    <a:pt x="178943" y="35179"/>
                  </a:lnTo>
                  <a:lnTo>
                    <a:pt x="180086" y="36195"/>
                  </a:lnTo>
                  <a:lnTo>
                    <a:pt x="187452" y="36703"/>
                  </a:lnTo>
                  <a:lnTo>
                    <a:pt x="194691" y="37338"/>
                  </a:lnTo>
                  <a:lnTo>
                    <a:pt x="197739" y="37211"/>
                  </a:lnTo>
                  <a:lnTo>
                    <a:pt x="199517" y="37719"/>
                  </a:lnTo>
                  <a:lnTo>
                    <a:pt x="201041" y="37211"/>
                  </a:lnTo>
                  <a:cubicBezTo>
                    <a:pt x="222504" y="41021"/>
                    <a:pt x="243967" y="44704"/>
                    <a:pt x="268986" y="49022"/>
                  </a:cubicBezTo>
                  <a:lnTo>
                    <a:pt x="276225" y="50292"/>
                  </a:lnTo>
                  <a:cubicBezTo>
                    <a:pt x="313944" y="60579"/>
                    <a:pt x="350901" y="73152"/>
                    <a:pt x="386715" y="91313"/>
                  </a:cubicBezTo>
                  <a:lnTo>
                    <a:pt x="387858" y="94488"/>
                  </a:lnTo>
                  <a:lnTo>
                    <a:pt x="379603" y="93091"/>
                  </a:lnTo>
                  <a:lnTo>
                    <a:pt x="382397" y="97028"/>
                  </a:lnTo>
                  <a:cubicBezTo>
                    <a:pt x="394081" y="101473"/>
                    <a:pt x="403987" y="109093"/>
                    <a:pt x="417195" y="116078"/>
                  </a:cubicBezTo>
                  <a:lnTo>
                    <a:pt x="422148" y="118999"/>
                  </a:lnTo>
                  <a:lnTo>
                    <a:pt x="424942" y="121412"/>
                  </a:lnTo>
                  <a:lnTo>
                    <a:pt x="431673" y="124968"/>
                  </a:lnTo>
                  <a:lnTo>
                    <a:pt x="440182" y="130683"/>
                  </a:lnTo>
                  <a:lnTo>
                    <a:pt x="446659" y="133858"/>
                  </a:lnTo>
                  <a:cubicBezTo>
                    <a:pt x="449199" y="136779"/>
                    <a:pt x="451739" y="139700"/>
                    <a:pt x="455930" y="140335"/>
                  </a:cubicBezTo>
                  <a:lnTo>
                    <a:pt x="501142" y="176911"/>
                  </a:lnTo>
                  <a:cubicBezTo>
                    <a:pt x="542798" y="211709"/>
                    <a:pt x="578612" y="251968"/>
                    <a:pt x="609473" y="296672"/>
                  </a:cubicBezTo>
                  <a:cubicBezTo>
                    <a:pt x="612648" y="301244"/>
                    <a:pt x="616077" y="305689"/>
                    <a:pt x="619506" y="310134"/>
                  </a:cubicBezTo>
                  <a:lnTo>
                    <a:pt x="650748" y="365125"/>
                  </a:lnTo>
                  <a:cubicBezTo>
                    <a:pt x="661924" y="385572"/>
                    <a:pt x="672465" y="406273"/>
                    <a:pt x="684403" y="428625"/>
                  </a:cubicBezTo>
                  <a:lnTo>
                    <a:pt x="686816" y="435229"/>
                  </a:lnTo>
                  <a:lnTo>
                    <a:pt x="690753" y="440182"/>
                  </a:lnTo>
                  <a:lnTo>
                    <a:pt x="691134" y="444500"/>
                  </a:lnTo>
                  <a:lnTo>
                    <a:pt x="695071" y="452247"/>
                  </a:lnTo>
                  <a:lnTo>
                    <a:pt x="699008" y="459486"/>
                  </a:lnTo>
                  <a:lnTo>
                    <a:pt x="691769" y="460756"/>
                  </a:lnTo>
                  <a:lnTo>
                    <a:pt x="686435" y="457708"/>
                  </a:lnTo>
                  <a:cubicBezTo>
                    <a:pt x="655701" y="443484"/>
                    <a:pt x="623824" y="432435"/>
                    <a:pt x="585851" y="426593"/>
                  </a:cubicBezTo>
                  <a:lnTo>
                    <a:pt x="577342" y="427228"/>
                  </a:lnTo>
                  <a:cubicBezTo>
                    <a:pt x="567944" y="429895"/>
                    <a:pt x="560959" y="437515"/>
                    <a:pt x="548894" y="439801"/>
                  </a:cubicBezTo>
                  <a:lnTo>
                    <a:pt x="546608" y="448564"/>
                  </a:lnTo>
                  <a:lnTo>
                    <a:pt x="555498" y="450977"/>
                  </a:lnTo>
                  <a:lnTo>
                    <a:pt x="560451" y="452374"/>
                  </a:lnTo>
                  <a:cubicBezTo>
                    <a:pt x="593979" y="460248"/>
                    <a:pt x="625348" y="473456"/>
                    <a:pt x="657479" y="491617"/>
                  </a:cubicBezTo>
                  <a:lnTo>
                    <a:pt x="664718" y="496316"/>
                  </a:lnTo>
                  <a:lnTo>
                    <a:pt x="671195" y="499491"/>
                  </a:lnTo>
                  <a:cubicBezTo>
                    <a:pt x="673608" y="502285"/>
                    <a:pt x="676148" y="504952"/>
                    <a:pt x="680085" y="505587"/>
                  </a:cubicBezTo>
                  <a:lnTo>
                    <a:pt x="718566" y="537845"/>
                  </a:lnTo>
                  <a:cubicBezTo>
                    <a:pt x="722122" y="540766"/>
                    <a:pt x="725932" y="543687"/>
                    <a:pt x="731774" y="543687"/>
                  </a:cubicBezTo>
                  <a:cubicBezTo>
                    <a:pt x="732917" y="543687"/>
                    <a:pt x="734187" y="543560"/>
                    <a:pt x="735584" y="543306"/>
                  </a:cubicBezTo>
                  <a:lnTo>
                    <a:pt x="745871" y="541655"/>
                  </a:lnTo>
                  <a:lnTo>
                    <a:pt x="757047" y="537083"/>
                  </a:lnTo>
                  <a:cubicBezTo>
                    <a:pt x="780542" y="524002"/>
                    <a:pt x="782320" y="528828"/>
                    <a:pt x="783209" y="495681"/>
                  </a:cubicBezTo>
                  <a:lnTo>
                    <a:pt x="784733" y="454279"/>
                  </a:lnTo>
                  <a:cubicBezTo>
                    <a:pt x="787654" y="417195"/>
                    <a:pt x="787527" y="380746"/>
                    <a:pt x="767080" y="347345"/>
                  </a:cubicBezTo>
                  <a:cubicBezTo>
                    <a:pt x="749554" y="351028"/>
                    <a:pt x="740537" y="363601"/>
                    <a:pt x="742061" y="383159"/>
                  </a:cubicBezTo>
                  <a:lnTo>
                    <a:pt x="740029" y="409829"/>
                  </a:lnTo>
                  <a:cubicBezTo>
                    <a:pt x="741045" y="423037"/>
                    <a:pt x="741299" y="436372"/>
                    <a:pt x="739267" y="450596"/>
                  </a:cubicBezTo>
                  <a:lnTo>
                    <a:pt x="737870" y="451866"/>
                  </a:lnTo>
                  <a:lnTo>
                    <a:pt x="736600" y="451612"/>
                  </a:lnTo>
                  <a:lnTo>
                    <a:pt x="734441" y="449199"/>
                  </a:lnTo>
                  <a:cubicBezTo>
                    <a:pt x="734441" y="447802"/>
                    <a:pt x="734314" y="446532"/>
                    <a:pt x="734314" y="445135"/>
                  </a:cubicBezTo>
                  <a:lnTo>
                    <a:pt x="688721" y="353314"/>
                  </a:lnTo>
                  <a:cubicBezTo>
                    <a:pt x="661162" y="302006"/>
                    <a:pt x="631317" y="252095"/>
                    <a:pt x="593090" y="208026"/>
                  </a:cubicBezTo>
                  <a:cubicBezTo>
                    <a:pt x="510540" y="113030"/>
                    <a:pt x="410591" y="45720"/>
                    <a:pt x="286512" y="16256"/>
                  </a:cubicBezTo>
                  <a:cubicBezTo>
                    <a:pt x="241935" y="5588"/>
                    <a:pt x="197612" y="0"/>
                    <a:pt x="153162" y="0"/>
                  </a:cubicBezTo>
                  <a:close/>
                </a:path>
              </a:pathLst>
            </a:custGeom>
            <a:solidFill>
              <a:srgbClr val="000000"/>
            </a:solidFill>
          </p:spPr>
        </p:sp>
        <p:sp>
          <p:nvSpPr>
            <p:cNvPr name="Freeform 12" id="12"/>
            <p:cNvSpPr/>
            <p:nvPr/>
          </p:nvSpPr>
          <p:spPr>
            <a:xfrm flipH="false" flipV="false" rot="0">
              <a:off x="233680" y="97790"/>
              <a:ext cx="2413" cy="889"/>
            </a:xfrm>
            <a:custGeom>
              <a:avLst/>
              <a:gdLst/>
              <a:ahLst/>
              <a:cxnLst/>
              <a:rect r="r" b="b" t="t" l="l"/>
              <a:pathLst>
                <a:path h="889" w="2413">
                  <a:moveTo>
                    <a:pt x="0" y="0"/>
                  </a:moveTo>
                  <a:lnTo>
                    <a:pt x="2413" y="127"/>
                  </a:lnTo>
                  <a:lnTo>
                    <a:pt x="1143" y="889"/>
                  </a:lnTo>
                  <a:close/>
                </a:path>
              </a:pathLst>
            </a:custGeom>
            <a:solidFill>
              <a:srgbClr val="000000"/>
            </a:solidFill>
          </p:spPr>
        </p:sp>
      </p:grpSp>
      <p:sp>
        <p:nvSpPr>
          <p:cNvPr name="TextBox 13" id="13"/>
          <p:cNvSpPr txBox="true"/>
          <p:nvPr/>
        </p:nvSpPr>
        <p:spPr>
          <a:xfrm rot="0">
            <a:off x="7751988" y="4660935"/>
            <a:ext cx="1640919" cy="412413"/>
          </a:xfrm>
          <a:prstGeom prst="rect">
            <a:avLst/>
          </a:prstGeom>
        </p:spPr>
        <p:txBody>
          <a:bodyPr anchor="t" rtlCol="false" tIns="0" lIns="0" bIns="0" rIns="0">
            <a:spAutoFit/>
          </a:bodyPr>
          <a:lstStyle/>
          <a:p>
            <a:pPr algn="l">
              <a:lnSpc>
                <a:spcPts val="3241"/>
              </a:lnSpc>
            </a:pPr>
            <a:r>
              <a:rPr lang="en-US" sz="2315">
                <a:solidFill>
                  <a:srgbClr val="000000"/>
                </a:solidFill>
                <a:latin typeface="Open Sans Light"/>
              </a:rPr>
              <a:t>Sport Loisirs</a:t>
            </a:r>
          </a:p>
        </p:txBody>
      </p:sp>
      <p:sp>
        <p:nvSpPr>
          <p:cNvPr name="TextBox 14" id="14"/>
          <p:cNvSpPr txBox="true"/>
          <p:nvPr/>
        </p:nvSpPr>
        <p:spPr>
          <a:xfrm rot="0">
            <a:off x="7597692" y="3232709"/>
            <a:ext cx="5591089" cy="818959"/>
          </a:xfrm>
          <a:prstGeom prst="rect">
            <a:avLst/>
          </a:prstGeom>
        </p:spPr>
        <p:txBody>
          <a:bodyPr anchor="t" rtlCol="false" tIns="0" lIns="0" bIns="0" rIns="0">
            <a:spAutoFit/>
          </a:bodyPr>
          <a:lstStyle/>
          <a:p>
            <a:pPr algn="just">
              <a:lnSpc>
                <a:spcPts val="3200"/>
              </a:lnSpc>
            </a:pPr>
            <a:r>
              <a:rPr lang="en-US" sz="2315">
                <a:solidFill>
                  <a:srgbClr val="000000"/>
                </a:solidFill>
                <a:latin typeface="Open Sans Light"/>
              </a:rPr>
              <a:t>Créneau d’activités physiques adaptées en lien avec l’association / les partenaires</a:t>
            </a:r>
          </a:p>
        </p:txBody>
      </p:sp>
      <p:sp>
        <p:nvSpPr>
          <p:cNvPr name="TextBox 15" id="15"/>
          <p:cNvSpPr txBox="true"/>
          <p:nvPr/>
        </p:nvSpPr>
        <p:spPr>
          <a:xfrm rot="0">
            <a:off x="476155" y="476974"/>
            <a:ext cx="15964843" cy="1130760"/>
          </a:xfrm>
          <a:prstGeom prst="rect">
            <a:avLst/>
          </a:prstGeom>
        </p:spPr>
        <p:txBody>
          <a:bodyPr anchor="t" rtlCol="false" tIns="0" lIns="0" bIns="0" rIns="0">
            <a:spAutoFit/>
          </a:bodyPr>
          <a:lstStyle/>
          <a:p>
            <a:pPr algn="just">
              <a:lnSpc>
                <a:spcPts val="4574"/>
              </a:lnSpc>
            </a:pPr>
            <a:r>
              <a:rPr lang="en-US" sz="3307">
                <a:solidFill>
                  <a:srgbClr val="000000"/>
                </a:solidFill>
                <a:latin typeface="Lovelo"/>
              </a:rPr>
              <a:t>Maison Sport-Santé : développer l’Activité Physique Adaptée au sein des associations sportives </a:t>
            </a:r>
          </a:p>
        </p:txBody>
      </p:sp>
      <p:sp>
        <p:nvSpPr>
          <p:cNvPr name="TextBox 16" id="16"/>
          <p:cNvSpPr txBox="true"/>
          <p:nvPr/>
        </p:nvSpPr>
        <p:spPr>
          <a:xfrm rot="0">
            <a:off x="6757568" y="2459241"/>
            <a:ext cx="4760195" cy="407232"/>
          </a:xfrm>
          <a:prstGeom prst="rect">
            <a:avLst/>
          </a:prstGeom>
        </p:spPr>
        <p:txBody>
          <a:bodyPr anchor="t" rtlCol="false" tIns="0" lIns="0" bIns="0" rIns="0">
            <a:spAutoFit/>
          </a:bodyPr>
          <a:lstStyle/>
          <a:p>
            <a:pPr algn="l">
              <a:lnSpc>
                <a:spcPts val="3280"/>
              </a:lnSpc>
            </a:pPr>
            <a:r>
              <a:rPr lang="en-US" sz="2343">
                <a:solidFill>
                  <a:srgbClr val="000000"/>
                </a:solidFill>
                <a:latin typeface="Open Sans Light"/>
              </a:rPr>
              <a:t>Création d'une section sportive APA</a:t>
            </a:r>
          </a:p>
        </p:txBody>
      </p:sp>
      <p:sp>
        <p:nvSpPr>
          <p:cNvPr name="TextBox 17" id="17"/>
          <p:cNvSpPr txBox="true"/>
          <p:nvPr/>
        </p:nvSpPr>
        <p:spPr>
          <a:xfrm rot="0">
            <a:off x="1879721" y="9174013"/>
            <a:ext cx="14474219" cy="469449"/>
          </a:xfrm>
          <a:prstGeom prst="rect">
            <a:avLst/>
          </a:prstGeom>
        </p:spPr>
        <p:txBody>
          <a:bodyPr anchor="t" rtlCol="false" tIns="0" lIns="0" bIns="0" rIns="0">
            <a:spAutoFit/>
          </a:bodyPr>
          <a:lstStyle/>
          <a:p>
            <a:pPr algn="l">
              <a:lnSpc>
                <a:spcPts val="3720"/>
              </a:lnSpc>
            </a:pPr>
            <a:r>
              <a:rPr lang="en-US" sz="2657">
                <a:solidFill>
                  <a:srgbClr val="000000"/>
                </a:solidFill>
                <a:latin typeface="Raleway Bold"/>
              </a:rPr>
              <a:t>Faire évoluer l’offre des associations sportives afin qu’elles intègrent cette nouvelle offre</a:t>
            </a:r>
          </a:p>
        </p:txBody>
      </p:sp>
      <p:sp>
        <p:nvSpPr>
          <p:cNvPr name="TextBox 18" id="18"/>
          <p:cNvSpPr txBox="true"/>
          <p:nvPr/>
        </p:nvSpPr>
        <p:spPr>
          <a:xfrm rot="0">
            <a:off x="10409663" y="6788248"/>
            <a:ext cx="4966468" cy="1151506"/>
          </a:xfrm>
          <a:prstGeom prst="rect">
            <a:avLst/>
          </a:prstGeom>
        </p:spPr>
        <p:txBody>
          <a:bodyPr anchor="t" rtlCol="false" tIns="0" lIns="0" bIns="0" rIns="0">
            <a:spAutoFit/>
          </a:bodyPr>
          <a:lstStyle/>
          <a:p>
            <a:pPr algn="l">
              <a:lnSpc>
                <a:spcPts val="4762"/>
              </a:lnSpc>
            </a:pPr>
            <a:r>
              <a:rPr lang="en-US" sz="2287">
                <a:solidFill>
                  <a:srgbClr val="000000"/>
                </a:solidFill>
                <a:latin typeface="Raleway Semi-Bold"/>
              </a:rPr>
              <a:t>Multisports Loisir</a:t>
            </a:r>
          </a:p>
          <a:p>
            <a:pPr algn="r">
              <a:lnSpc>
                <a:spcPts val="4762"/>
              </a:lnSpc>
            </a:pPr>
            <a:r>
              <a:rPr lang="en-US" sz="2287">
                <a:solidFill>
                  <a:srgbClr val="000000"/>
                </a:solidFill>
                <a:latin typeface="Raleway Semi-Bold"/>
              </a:rPr>
              <a:t>Multisports santé</a:t>
            </a:r>
          </a:p>
        </p:txBody>
      </p:sp>
      <p:sp>
        <p:nvSpPr>
          <p:cNvPr name="TextBox 19" id="19"/>
          <p:cNvSpPr txBox="true"/>
          <p:nvPr/>
        </p:nvSpPr>
        <p:spPr>
          <a:xfrm rot="0">
            <a:off x="16054711" y="6956641"/>
            <a:ext cx="1245975" cy="403879"/>
          </a:xfrm>
          <a:prstGeom prst="rect">
            <a:avLst/>
          </a:prstGeom>
        </p:spPr>
        <p:txBody>
          <a:bodyPr anchor="t" rtlCol="false" tIns="0" lIns="0" bIns="0" rIns="0">
            <a:spAutoFit/>
          </a:bodyPr>
          <a:lstStyle/>
          <a:p>
            <a:pPr algn="l">
              <a:lnSpc>
                <a:spcPts val="3202"/>
              </a:lnSpc>
            </a:pPr>
            <a:r>
              <a:rPr lang="en-US" sz="2287">
                <a:solidFill>
                  <a:srgbClr val="000000"/>
                </a:solidFill>
                <a:latin typeface="Raleway Semi-Bold"/>
              </a:rPr>
              <a:t>Bien Être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3843680" y="5080302"/>
            <a:ext cx="4078919" cy="1620955"/>
          </a:xfrm>
          <a:custGeom>
            <a:avLst/>
            <a:gdLst/>
            <a:ahLst/>
            <a:cxnLst/>
            <a:rect r="r" b="b" t="t" l="l"/>
            <a:pathLst>
              <a:path h="1620955" w="4078919">
                <a:moveTo>
                  <a:pt x="0" y="0"/>
                </a:moveTo>
                <a:lnTo>
                  <a:pt x="4078920" y="0"/>
                </a:lnTo>
                <a:lnTo>
                  <a:pt x="4078920" y="1620955"/>
                </a:lnTo>
                <a:lnTo>
                  <a:pt x="0" y="16209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580619" y="1976580"/>
            <a:ext cx="4605033" cy="1830029"/>
          </a:xfrm>
          <a:custGeom>
            <a:avLst/>
            <a:gdLst/>
            <a:ahLst/>
            <a:cxnLst/>
            <a:rect r="r" b="b" t="t" l="l"/>
            <a:pathLst>
              <a:path h="1830029" w="4605033">
                <a:moveTo>
                  <a:pt x="0" y="0"/>
                </a:moveTo>
                <a:lnTo>
                  <a:pt x="4605033" y="0"/>
                </a:lnTo>
                <a:lnTo>
                  <a:pt x="4605033" y="1830029"/>
                </a:lnTo>
                <a:lnTo>
                  <a:pt x="0" y="18300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3339656" y="8080648"/>
            <a:ext cx="5086969" cy="1558652"/>
          </a:xfrm>
          <a:custGeom>
            <a:avLst/>
            <a:gdLst/>
            <a:ahLst/>
            <a:cxnLst/>
            <a:rect r="r" b="b" t="t" l="l"/>
            <a:pathLst>
              <a:path h="1558652" w="5086969">
                <a:moveTo>
                  <a:pt x="0" y="0"/>
                </a:moveTo>
                <a:lnTo>
                  <a:pt x="5086969" y="0"/>
                </a:lnTo>
                <a:lnTo>
                  <a:pt x="5086969" y="1558652"/>
                </a:lnTo>
                <a:lnTo>
                  <a:pt x="0" y="15586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329317" y="2670696"/>
            <a:ext cx="1629375" cy="441808"/>
          </a:xfrm>
          <a:custGeom>
            <a:avLst/>
            <a:gdLst/>
            <a:ahLst/>
            <a:cxnLst/>
            <a:rect r="r" b="b" t="t" l="l"/>
            <a:pathLst>
              <a:path h="441808" w="1629375">
                <a:moveTo>
                  <a:pt x="0" y="0"/>
                </a:moveTo>
                <a:lnTo>
                  <a:pt x="1629375" y="0"/>
                </a:lnTo>
                <a:lnTo>
                  <a:pt x="1629375" y="441807"/>
                </a:lnTo>
                <a:lnTo>
                  <a:pt x="0" y="44180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8568385" y="8696220"/>
            <a:ext cx="1629375" cy="441808"/>
          </a:xfrm>
          <a:custGeom>
            <a:avLst/>
            <a:gdLst/>
            <a:ahLst/>
            <a:cxnLst/>
            <a:rect r="r" b="b" t="t" l="l"/>
            <a:pathLst>
              <a:path h="441808" w="1629375">
                <a:moveTo>
                  <a:pt x="0" y="0"/>
                </a:moveTo>
                <a:lnTo>
                  <a:pt x="1629375" y="0"/>
                </a:lnTo>
                <a:lnTo>
                  <a:pt x="1629375" y="441808"/>
                </a:lnTo>
                <a:lnTo>
                  <a:pt x="0" y="441808"/>
                </a:lnTo>
                <a:lnTo>
                  <a:pt x="0" y="0"/>
                </a:lnTo>
                <a:close/>
              </a:path>
            </a:pathLst>
          </a:custGeom>
          <a:blipFill>
            <a:blip r:embed="rId9">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10299773" y="7982445"/>
            <a:ext cx="3776434" cy="1755067"/>
          </a:xfrm>
          <a:custGeom>
            <a:avLst/>
            <a:gdLst/>
            <a:ahLst/>
            <a:cxnLst/>
            <a:rect r="r" b="b" t="t" l="l"/>
            <a:pathLst>
              <a:path h="1755067" w="3776434">
                <a:moveTo>
                  <a:pt x="0" y="0"/>
                </a:moveTo>
                <a:lnTo>
                  <a:pt x="3776434" y="0"/>
                </a:lnTo>
                <a:lnTo>
                  <a:pt x="3776434" y="1755067"/>
                </a:lnTo>
                <a:lnTo>
                  <a:pt x="0" y="175506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4644333" y="4867646"/>
            <a:ext cx="10060991" cy="2924470"/>
          </a:xfrm>
          <a:custGeom>
            <a:avLst/>
            <a:gdLst/>
            <a:ahLst/>
            <a:cxnLst/>
            <a:rect r="r" b="b" t="t" l="l"/>
            <a:pathLst>
              <a:path h="2924470" w="10060991">
                <a:moveTo>
                  <a:pt x="0" y="0"/>
                </a:moveTo>
                <a:lnTo>
                  <a:pt x="10060991" y="0"/>
                </a:lnTo>
                <a:lnTo>
                  <a:pt x="10060991" y="2924471"/>
                </a:lnTo>
                <a:lnTo>
                  <a:pt x="0" y="292447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12019207" y="699554"/>
            <a:ext cx="6268793" cy="47625"/>
          </a:xfrm>
          <a:custGeom>
            <a:avLst/>
            <a:gdLst/>
            <a:ahLst/>
            <a:cxnLst/>
            <a:rect r="r" b="b" t="t" l="l"/>
            <a:pathLst>
              <a:path h="47625" w="6268793">
                <a:moveTo>
                  <a:pt x="0" y="0"/>
                </a:moveTo>
                <a:lnTo>
                  <a:pt x="6268793" y="0"/>
                </a:lnTo>
                <a:lnTo>
                  <a:pt x="6268793" y="47625"/>
                </a:lnTo>
                <a:lnTo>
                  <a:pt x="0" y="4762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4945456" y="1913087"/>
            <a:ext cx="9359760" cy="2891104"/>
          </a:xfrm>
          <a:custGeom>
            <a:avLst/>
            <a:gdLst/>
            <a:ahLst/>
            <a:cxnLst/>
            <a:rect r="r" b="b" t="t" l="l"/>
            <a:pathLst>
              <a:path h="2891104" w="9359760">
                <a:moveTo>
                  <a:pt x="0" y="0"/>
                </a:moveTo>
                <a:lnTo>
                  <a:pt x="9359760" y="0"/>
                </a:lnTo>
                <a:lnTo>
                  <a:pt x="9359760" y="2891104"/>
                </a:lnTo>
                <a:lnTo>
                  <a:pt x="0" y="289110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2" id="12"/>
          <p:cNvGrpSpPr>
            <a:grpSpLocks noChangeAspect="true"/>
          </p:cNvGrpSpPr>
          <p:nvPr/>
        </p:nvGrpSpPr>
        <p:grpSpPr>
          <a:xfrm rot="-526380">
            <a:off x="1988991" y="8232858"/>
            <a:ext cx="1504950" cy="1257300"/>
            <a:chOff x="0" y="0"/>
            <a:chExt cx="2006600" cy="1676400"/>
          </a:xfrm>
        </p:grpSpPr>
        <p:sp>
          <p:nvSpPr>
            <p:cNvPr name="Freeform 13" id="13"/>
            <p:cNvSpPr/>
            <p:nvPr/>
          </p:nvSpPr>
          <p:spPr>
            <a:xfrm flipH="false" flipV="false" rot="0">
              <a:off x="0" y="0"/>
              <a:ext cx="2006600" cy="1676400"/>
            </a:xfrm>
            <a:custGeom>
              <a:avLst/>
              <a:gdLst/>
              <a:ahLst/>
              <a:cxnLst/>
              <a:rect r="r" b="b" t="t" l="l"/>
              <a:pathLst>
                <a:path h="1676400" w="2006600">
                  <a:moveTo>
                    <a:pt x="2006600" y="0"/>
                  </a:moveTo>
                  <a:lnTo>
                    <a:pt x="0" y="0"/>
                  </a:lnTo>
                  <a:lnTo>
                    <a:pt x="0" y="1676400"/>
                  </a:lnTo>
                  <a:lnTo>
                    <a:pt x="2006600" y="1676400"/>
                  </a:lnTo>
                  <a:lnTo>
                    <a:pt x="2006600" y="1424178"/>
                  </a:lnTo>
                  <a:lnTo>
                    <a:pt x="2006600" y="0"/>
                  </a:lnTo>
                  <a:close/>
                </a:path>
              </a:pathLst>
            </a:custGeom>
            <a:blipFill>
              <a:blip r:embed="rId20"/>
              <a:stretch>
                <a:fillRect l="0" t="0" r="0" b="0"/>
              </a:stretch>
            </a:blipFill>
          </p:spPr>
        </p:sp>
      </p:grpSp>
      <p:grpSp>
        <p:nvGrpSpPr>
          <p:cNvPr name="Group 14" id="14"/>
          <p:cNvGrpSpPr>
            <a:grpSpLocks noChangeAspect="true"/>
          </p:cNvGrpSpPr>
          <p:nvPr/>
        </p:nvGrpSpPr>
        <p:grpSpPr>
          <a:xfrm rot="974820">
            <a:off x="13446223" y="1824418"/>
            <a:ext cx="1257300" cy="742950"/>
            <a:chOff x="0" y="0"/>
            <a:chExt cx="1676400" cy="990600"/>
          </a:xfrm>
        </p:grpSpPr>
        <p:sp>
          <p:nvSpPr>
            <p:cNvPr name="Freeform 15" id="15"/>
            <p:cNvSpPr/>
            <p:nvPr/>
          </p:nvSpPr>
          <p:spPr>
            <a:xfrm flipH="false" flipV="false" rot="0">
              <a:off x="0" y="0"/>
              <a:ext cx="1676400" cy="990600"/>
            </a:xfrm>
            <a:custGeom>
              <a:avLst/>
              <a:gdLst/>
              <a:ahLst/>
              <a:cxnLst/>
              <a:rect r="r" b="b" t="t" l="l"/>
              <a:pathLst>
                <a:path h="990600" w="1676400">
                  <a:moveTo>
                    <a:pt x="0" y="0"/>
                  </a:moveTo>
                  <a:lnTo>
                    <a:pt x="0" y="990600"/>
                  </a:lnTo>
                  <a:lnTo>
                    <a:pt x="1676400" y="990600"/>
                  </a:lnTo>
                  <a:lnTo>
                    <a:pt x="1676400" y="376682"/>
                  </a:lnTo>
                  <a:lnTo>
                    <a:pt x="1676400" y="0"/>
                  </a:lnTo>
                  <a:lnTo>
                    <a:pt x="0" y="0"/>
                  </a:lnTo>
                  <a:close/>
                </a:path>
              </a:pathLst>
            </a:custGeom>
            <a:blipFill>
              <a:blip r:embed="rId21"/>
              <a:stretch>
                <a:fillRect l="0" t="0" r="0" b="0"/>
              </a:stretch>
            </a:blipFill>
          </p:spPr>
        </p:sp>
      </p:grpSp>
      <p:sp>
        <p:nvSpPr>
          <p:cNvPr name="Freeform 16" id="16"/>
          <p:cNvSpPr/>
          <p:nvPr/>
        </p:nvSpPr>
        <p:spPr>
          <a:xfrm flipH="false" flipV="false" rot="0">
            <a:off x="3235004" y="1657617"/>
            <a:ext cx="1219838" cy="1079154"/>
          </a:xfrm>
          <a:custGeom>
            <a:avLst/>
            <a:gdLst/>
            <a:ahLst/>
            <a:cxnLst/>
            <a:rect r="r" b="b" t="t" l="l"/>
            <a:pathLst>
              <a:path h="1079154" w="1219838">
                <a:moveTo>
                  <a:pt x="0" y="0"/>
                </a:moveTo>
                <a:lnTo>
                  <a:pt x="1219838" y="0"/>
                </a:lnTo>
                <a:lnTo>
                  <a:pt x="1219838" y="1079154"/>
                </a:lnTo>
                <a:lnTo>
                  <a:pt x="0" y="1079154"/>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17" id="17"/>
          <p:cNvSpPr/>
          <p:nvPr/>
        </p:nvSpPr>
        <p:spPr>
          <a:xfrm flipH="false" flipV="false" rot="0">
            <a:off x="14105468" y="5891717"/>
            <a:ext cx="303457" cy="354616"/>
          </a:xfrm>
          <a:custGeom>
            <a:avLst/>
            <a:gdLst/>
            <a:ahLst/>
            <a:cxnLst/>
            <a:rect r="r" b="b" t="t" l="l"/>
            <a:pathLst>
              <a:path h="354616" w="303457">
                <a:moveTo>
                  <a:pt x="0" y="0"/>
                </a:moveTo>
                <a:lnTo>
                  <a:pt x="303457" y="0"/>
                </a:lnTo>
                <a:lnTo>
                  <a:pt x="303457" y="354616"/>
                </a:lnTo>
                <a:lnTo>
                  <a:pt x="0" y="35461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18" id="18"/>
          <p:cNvSpPr/>
          <p:nvPr/>
        </p:nvSpPr>
        <p:spPr>
          <a:xfrm flipH="false" flipV="false" rot="0">
            <a:off x="14026229" y="5920997"/>
            <a:ext cx="2598039" cy="1068657"/>
          </a:xfrm>
          <a:custGeom>
            <a:avLst/>
            <a:gdLst/>
            <a:ahLst/>
            <a:cxnLst/>
            <a:rect r="r" b="b" t="t" l="l"/>
            <a:pathLst>
              <a:path h="1068657" w="2598039">
                <a:moveTo>
                  <a:pt x="0" y="0"/>
                </a:moveTo>
                <a:lnTo>
                  <a:pt x="2598039" y="0"/>
                </a:lnTo>
                <a:lnTo>
                  <a:pt x="2598039" y="1068658"/>
                </a:lnTo>
                <a:lnTo>
                  <a:pt x="0" y="1068658"/>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grpSp>
        <p:nvGrpSpPr>
          <p:cNvPr name="Group 19" id="19"/>
          <p:cNvGrpSpPr>
            <a:grpSpLocks noChangeAspect="true"/>
          </p:cNvGrpSpPr>
          <p:nvPr/>
        </p:nvGrpSpPr>
        <p:grpSpPr>
          <a:xfrm rot="0">
            <a:off x="14272517" y="6068330"/>
            <a:ext cx="22231" cy="11335"/>
            <a:chOff x="0" y="0"/>
            <a:chExt cx="29642" cy="15113"/>
          </a:xfrm>
        </p:grpSpPr>
        <p:sp>
          <p:nvSpPr>
            <p:cNvPr name="Freeform 20" id="20"/>
            <p:cNvSpPr/>
            <p:nvPr/>
          </p:nvSpPr>
          <p:spPr>
            <a:xfrm flipH="false" flipV="false" rot="0">
              <a:off x="0" y="0"/>
              <a:ext cx="29591" cy="15113"/>
            </a:xfrm>
            <a:custGeom>
              <a:avLst/>
              <a:gdLst/>
              <a:ahLst/>
              <a:cxnLst/>
              <a:rect r="r" b="b" t="t" l="l"/>
              <a:pathLst>
                <a:path h="15113" w="29591">
                  <a:moveTo>
                    <a:pt x="19939" y="0"/>
                  </a:moveTo>
                  <a:lnTo>
                    <a:pt x="14859" y="254"/>
                  </a:lnTo>
                  <a:lnTo>
                    <a:pt x="7493" y="1397"/>
                  </a:lnTo>
                  <a:lnTo>
                    <a:pt x="254" y="5207"/>
                  </a:lnTo>
                  <a:lnTo>
                    <a:pt x="0" y="8636"/>
                  </a:lnTo>
                  <a:lnTo>
                    <a:pt x="3048" y="14097"/>
                  </a:lnTo>
                  <a:lnTo>
                    <a:pt x="10160" y="15113"/>
                  </a:lnTo>
                  <a:lnTo>
                    <a:pt x="11176" y="15113"/>
                  </a:lnTo>
                  <a:lnTo>
                    <a:pt x="14224" y="14859"/>
                  </a:lnTo>
                  <a:lnTo>
                    <a:pt x="21082" y="13970"/>
                  </a:lnTo>
                  <a:lnTo>
                    <a:pt x="28448" y="9144"/>
                  </a:lnTo>
                  <a:lnTo>
                    <a:pt x="29591" y="4445"/>
                  </a:lnTo>
                  <a:lnTo>
                    <a:pt x="27559" y="1524"/>
                  </a:lnTo>
                  <a:lnTo>
                    <a:pt x="25019" y="254"/>
                  </a:lnTo>
                  <a:lnTo>
                    <a:pt x="19939" y="0"/>
                  </a:lnTo>
                  <a:close/>
                </a:path>
              </a:pathLst>
            </a:custGeom>
            <a:blipFill>
              <a:blip r:embed="rId28"/>
              <a:stretch>
                <a:fillRect l="-2489" t="-3781" r="-2317" b="-4201"/>
              </a:stretch>
            </a:blipFill>
          </p:spPr>
        </p:sp>
      </p:grpSp>
      <p:grpSp>
        <p:nvGrpSpPr>
          <p:cNvPr name="Group 21" id="21"/>
          <p:cNvGrpSpPr>
            <a:grpSpLocks noChangeAspect="true"/>
          </p:cNvGrpSpPr>
          <p:nvPr/>
        </p:nvGrpSpPr>
        <p:grpSpPr>
          <a:xfrm rot="0">
            <a:off x="14225073" y="6068330"/>
            <a:ext cx="22146" cy="11335"/>
            <a:chOff x="0" y="0"/>
            <a:chExt cx="29528" cy="15113"/>
          </a:xfrm>
        </p:grpSpPr>
        <p:sp>
          <p:nvSpPr>
            <p:cNvPr name="Freeform 22" id="22"/>
            <p:cNvSpPr/>
            <p:nvPr/>
          </p:nvSpPr>
          <p:spPr>
            <a:xfrm flipH="false" flipV="false" rot="0">
              <a:off x="0" y="0"/>
              <a:ext cx="29591" cy="14986"/>
            </a:xfrm>
            <a:custGeom>
              <a:avLst/>
              <a:gdLst/>
              <a:ahLst/>
              <a:cxnLst/>
              <a:rect r="r" b="b" t="t" l="l"/>
              <a:pathLst>
                <a:path h="14986" w="29591">
                  <a:moveTo>
                    <a:pt x="6477" y="0"/>
                  </a:moveTo>
                  <a:lnTo>
                    <a:pt x="2159" y="1143"/>
                  </a:lnTo>
                  <a:lnTo>
                    <a:pt x="254" y="2921"/>
                  </a:lnTo>
                  <a:lnTo>
                    <a:pt x="0" y="7620"/>
                  </a:lnTo>
                  <a:lnTo>
                    <a:pt x="4699" y="12446"/>
                  </a:lnTo>
                  <a:lnTo>
                    <a:pt x="14478" y="14732"/>
                  </a:lnTo>
                  <a:lnTo>
                    <a:pt x="17018" y="14986"/>
                  </a:lnTo>
                  <a:lnTo>
                    <a:pt x="19177" y="14986"/>
                  </a:lnTo>
                  <a:lnTo>
                    <a:pt x="23749" y="14986"/>
                  </a:lnTo>
                  <a:lnTo>
                    <a:pt x="29337" y="10922"/>
                  </a:lnTo>
                  <a:lnTo>
                    <a:pt x="29591" y="5969"/>
                  </a:lnTo>
                  <a:lnTo>
                    <a:pt x="26162" y="2540"/>
                  </a:lnTo>
                  <a:lnTo>
                    <a:pt x="17653" y="889"/>
                  </a:lnTo>
                  <a:lnTo>
                    <a:pt x="10033" y="0"/>
                  </a:lnTo>
                  <a:lnTo>
                    <a:pt x="6477" y="0"/>
                  </a:lnTo>
                  <a:close/>
                </a:path>
              </a:pathLst>
            </a:custGeom>
            <a:blipFill>
              <a:blip r:embed="rId29"/>
              <a:stretch>
                <a:fillRect l="-2575" t="-3813" r="-2231" b="-5084"/>
              </a:stretch>
            </a:blipFill>
          </p:spPr>
        </p:sp>
      </p:grpSp>
      <p:sp>
        <p:nvSpPr>
          <p:cNvPr name="Freeform 23" id="23"/>
          <p:cNvSpPr/>
          <p:nvPr/>
        </p:nvSpPr>
        <p:spPr>
          <a:xfrm flipH="false" flipV="false" rot="0">
            <a:off x="14075721" y="5915396"/>
            <a:ext cx="486347" cy="911133"/>
          </a:xfrm>
          <a:custGeom>
            <a:avLst/>
            <a:gdLst/>
            <a:ahLst/>
            <a:cxnLst/>
            <a:rect r="r" b="b" t="t" l="l"/>
            <a:pathLst>
              <a:path h="911133" w="486347">
                <a:moveTo>
                  <a:pt x="0" y="0"/>
                </a:moveTo>
                <a:lnTo>
                  <a:pt x="486347" y="0"/>
                </a:lnTo>
                <a:lnTo>
                  <a:pt x="486347" y="911133"/>
                </a:lnTo>
                <a:lnTo>
                  <a:pt x="0" y="911133"/>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grpSp>
        <p:nvGrpSpPr>
          <p:cNvPr name="Group 24" id="24"/>
          <p:cNvGrpSpPr>
            <a:grpSpLocks noChangeAspect="true"/>
          </p:cNvGrpSpPr>
          <p:nvPr/>
        </p:nvGrpSpPr>
        <p:grpSpPr>
          <a:xfrm rot="0">
            <a:off x="14457274" y="6435242"/>
            <a:ext cx="19898" cy="10068"/>
            <a:chOff x="0" y="0"/>
            <a:chExt cx="26530" cy="13424"/>
          </a:xfrm>
        </p:grpSpPr>
        <p:sp>
          <p:nvSpPr>
            <p:cNvPr name="Freeform 25" id="25"/>
            <p:cNvSpPr/>
            <p:nvPr/>
          </p:nvSpPr>
          <p:spPr>
            <a:xfrm flipH="false" flipV="false" rot="0">
              <a:off x="0" y="0"/>
              <a:ext cx="26543" cy="13462"/>
            </a:xfrm>
            <a:custGeom>
              <a:avLst/>
              <a:gdLst/>
              <a:ahLst/>
              <a:cxnLst/>
              <a:rect r="r" b="b" t="t" l="l"/>
              <a:pathLst>
                <a:path h="13462" w="26543">
                  <a:moveTo>
                    <a:pt x="17653" y="0"/>
                  </a:moveTo>
                  <a:lnTo>
                    <a:pt x="13335" y="127"/>
                  </a:lnTo>
                  <a:lnTo>
                    <a:pt x="6731" y="1143"/>
                  </a:lnTo>
                  <a:lnTo>
                    <a:pt x="254" y="4445"/>
                  </a:lnTo>
                  <a:lnTo>
                    <a:pt x="0" y="7493"/>
                  </a:lnTo>
                  <a:lnTo>
                    <a:pt x="2667" y="12446"/>
                  </a:lnTo>
                  <a:lnTo>
                    <a:pt x="9271" y="13462"/>
                  </a:lnTo>
                  <a:lnTo>
                    <a:pt x="10160" y="13462"/>
                  </a:lnTo>
                  <a:lnTo>
                    <a:pt x="12700" y="13208"/>
                  </a:lnTo>
                  <a:lnTo>
                    <a:pt x="18796" y="12573"/>
                  </a:lnTo>
                  <a:lnTo>
                    <a:pt x="25400" y="8382"/>
                  </a:lnTo>
                  <a:lnTo>
                    <a:pt x="26543" y="4064"/>
                  </a:lnTo>
                  <a:lnTo>
                    <a:pt x="24765" y="1397"/>
                  </a:lnTo>
                  <a:lnTo>
                    <a:pt x="22352" y="254"/>
                  </a:lnTo>
                  <a:lnTo>
                    <a:pt x="17653" y="0"/>
                  </a:lnTo>
                  <a:close/>
                </a:path>
              </a:pathLst>
            </a:custGeom>
            <a:blipFill>
              <a:blip r:embed="rId32"/>
              <a:stretch>
                <a:fillRect l="-2679" t="-3584" r="-1722" b="-3962"/>
              </a:stretch>
            </a:blipFill>
          </p:spPr>
        </p:sp>
      </p:grpSp>
      <p:sp>
        <p:nvSpPr>
          <p:cNvPr name="Freeform 26" id="26"/>
          <p:cNvSpPr/>
          <p:nvPr/>
        </p:nvSpPr>
        <p:spPr>
          <a:xfrm flipH="false" flipV="false" rot="0">
            <a:off x="14373463" y="6342078"/>
            <a:ext cx="169316" cy="165344"/>
          </a:xfrm>
          <a:custGeom>
            <a:avLst/>
            <a:gdLst/>
            <a:ahLst/>
            <a:cxnLst/>
            <a:rect r="r" b="b" t="t" l="l"/>
            <a:pathLst>
              <a:path h="165344" w="169316">
                <a:moveTo>
                  <a:pt x="0" y="0"/>
                </a:moveTo>
                <a:lnTo>
                  <a:pt x="169317" y="0"/>
                </a:lnTo>
                <a:lnTo>
                  <a:pt x="169317" y="165345"/>
                </a:lnTo>
                <a:lnTo>
                  <a:pt x="0" y="16534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grpSp>
        <p:nvGrpSpPr>
          <p:cNvPr name="Group 27" id="27"/>
          <p:cNvGrpSpPr>
            <a:grpSpLocks noChangeAspect="true"/>
          </p:cNvGrpSpPr>
          <p:nvPr/>
        </p:nvGrpSpPr>
        <p:grpSpPr>
          <a:xfrm rot="0">
            <a:off x="14407601" y="6434642"/>
            <a:ext cx="19812" cy="10211"/>
            <a:chOff x="0" y="0"/>
            <a:chExt cx="26416" cy="13614"/>
          </a:xfrm>
        </p:grpSpPr>
        <p:sp>
          <p:nvSpPr>
            <p:cNvPr name="Freeform 28" id="28"/>
            <p:cNvSpPr/>
            <p:nvPr/>
          </p:nvSpPr>
          <p:spPr>
            <a:xfrm flipH="false" flipV="false" rot="0">
              <a:off x="0" y="0"/>
              <a:ext cx="26416" cy="13589"/>
            </a:xfrm>
            <a:custGeom>
              <a:avLst/>
              <a:gdLst/>
              <a:ahLst/>
              <a:cxnLst/>
              <a:rect r="r" b="b" t="t" l="l"/>
              <a:pathLst>
                <a:path h="13589" w="26416">
                  <a:moveTo>
                    <a:pt x="5715" y="0"/>
                  </a:moveTo>
                  <a:lnTo>
                    <a:pt x="2032" y="1016"/>
                  </a:lnTo>
                  <a:lnTo>
                    <a:pt x="254" y="2540"/>
                  </a:lnTo>
                  <a:lnTo>
                    <a:pt x="0" y="6731"/>
                  </a:lnTo>
                  <a:lnTo>
                    <a:pt x="4064" y="11176"/>
                  </a:lnTo>
                  <a:lnTo>
                    <a:pt x="12700" y="13335"/>
                  </a:lnTo>
                  <a:lnTo>
                    <a:pt x="15113" y="13589"/>
                  </a:lnTo>
                  <a:lnTo>
                    <a:pt x="17145" y="13589"/>
                  </a:lnTo>
                  <a:lnTo>
                    <a:pt x="21082" y="13589"/>
                  </a:lnTo>
                  <a:lnTo>
                    <a:pt x="26162" y="9906"/>
                  </a:lnTo>
                  <a:lnTo>
                    <a:pt x="26416" y="5588"/>
                  </a:lnTo>
                  <a:lnTo>
                    <a:pt x="23495" y="2540"/>
                  </a:lnTo>
                  <a:lnTo>
                    <a:pt x="15748" y="889"/>
                  </a:lnTo>
                  <a:lnTo>
                    <a:pt x="9017" y="0"/>
                  </a:lnTo>
                  <a:lnTo>
                    <a:pt x="5715" y="0"/>
                  </a:lnTo>
                  <a:close/>
                </a:path>
              </a:pathLst>
            </a:custGeom>
            <a:blipFill>
              <a:blip r:embed="rId35"/>
              <a:stretch>
                <a:fillRect l="-2884" t="-2803" r="-2019" b="-3738"/>
              </a:stretch>
            </a:blipFill>
          </p:spPr>
        </p:sp>
      </p:grpSp>
      <p:sp>
        <p:nvSpPr>
          <p:cNvPr name="Freeform 29" id="29"/>
          <p:cNvSpPr/>
          <p:nvPr/>
        </p:nvSpPr>
        <p:spPr>
          <a:xfrm flipH="false" flipV="false" rot="0">
            <a:off x="14297977" y="6278832"/>
            <a:ext cx="276320" cy="417595"/>
          </a:xfrm>
          <a:custGeom>
            <a:avLst/>
            <a:gdLst/>
            <a:ahLst/>
            <a:cxnLst/>
            <a:rect r="r" b="b" t="t" l="l"/>
            <a:pathLst>
              <a:path h="417595" w="276320">
                <a:moveTo>
                  <a:pt x="0" y="0"/>
                </a:moveTo>
                <a:lnTo>
                  <a:pt x="276321" y="0"/>
                </a:lnTo>
                <a:lnTo>
                  <a:pt x="276321" y="417595"/>
                </a:lnTo>
                <a:lnTo>
                  <a:pt x="0" y="417595"/>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30" id="30"/>
          <p:cNvSpPr/>
          <p:nvPr/>
        </p:nvSpPr>
        <p:spPr>
          <a:xfrm flipH="true" flipV="false" rot="0">
            <a:off x="15060254" y="5955211"/>
            <a:ext cx="675256" cy="766343"/>
          </a:xfrm>
          <a:custGeom>
            <a:avLst/>
            <a:gdLst/>
            <a:ahLst/>
            <a:cxnLst/>
            <a:rect r="r" b="b" t="t" l="l"/>
            <a:pathLst>
              <a:path h="766343" w="675256">
                <a:moveTo>
                  <a:pt x="675256" y="0"/>
                </a:moveTo>
                <a:lnTo>
                  <a:pt x="0" y="0"/>
                </a:lnTo>
                <a:lnTo>
                  <a:pt x="0" y="766343"/>
                </a:lnTo>
                <a:lnTo>
                  <a:pt x="675256" y="766343"/>
                </a:lnTo>
                <a:lnTo>
                  <a:pt x="675256" y="0"/>
                </a:lnTo>
                <a:close/>
              </a:path>
            </a:pathLst>
          </a:custGeom>
          <a:blipFill>
            <a:blip r:embed="rId38"/>
            <a:stretch>
              <a:fillRect l="0" t="0" r="-183" b="0"/>
            </a:stretch>
          </a:blipFill>
        </p:spPr>
      </p:sp>
      <p:sp>
        <p:nvSpPr>
          <p:cNvPr name="Freeform 31" id="31"/>
          <p:cNvSpPr/>
          <p:nvPr/>
        </p:nvSpPr>
        <p:spPr>
          <a:xfrm flipH="true" flipV="false" rot="0">
            <a:off x="14889680" y="6105706"/>
            <a:ext cx="457581" cy="798052"/>
          </a:xfrm>
          <a:custGeom>
            <a:avLst/>
            <a:gdLst/>
            <a:ahLst/>
            <a:cxnLst/>
            <a:rect r="r" b="b" t="t" l="l"/>
            <a:pathLst>
              <a:path h="798052" w="457581">
                <a:moveTo>
                  <a:pt x="457581" y="0"/>
                </a:moveTo>
                <a:lnTo>
                  <a:pt x="0" y="0"/>
                </a:lnTo>
                <a:lnTo>
                  <a:pt x="0" y="798052"/>
                </a:lnTo>
                <a:lnTo>
                  <a:pt x="457581" y="798052"/>
                </a:lnTo>
                <a:lnTo>
                  <a:pt x="457581" y="0"/>
                </a:lnTo>
                <a:close/>
              </a:path>
            </a:pathLst>
          </a:custGeom>
          <a:blipFill>
            <a:blip r:embed="rId39"/>
            <a:stretch>
              <a:fillRect l="0" t="0" r="-487" b="0"/>
            </a:stretch>
          </a:blipFill>
        </p:spPr>
      </p:sp>
      <p:sp>
        <p:nvSpPr>
          <p:cNvPr name="Freeform 32" id="32"/>
          <p:cNvSpPr/>
          <p:nvPr/>
        </p:nvSpPr>
        <p:spPr>
          <a:xfrm flipH="false" flipV="false" rot="0">
            <a:off x="14545704" y="5852684"/>
            <a:ext cx="406956" cy="1046455"/>
          </a:xfrm>
          <a:custGeom>
            <a:avLst/>
            <a:gdLst/>
            <a:ahLst/>
            <a:cxnLst/>
            <a:rect r="r" b="b" t="t" l="l"/>
            <a:pathLst>
              <a:path h="1046455" w="406956">
                <a:moveTo>
                  <a:pt x="0" y="0"/>
                </a:moveTo>
                <a:lnTo>
                  <a:pt x="406955" y="0"/>
                </a:lnTo>
                <a:lnTo>
                  <a:pt x="406955" y="1046454"/>
                </a:lnTo>
                <a:lnTo>
                  <a:pt x="0" y="1046454"/>
                </a:lnTo>
                <a:lnTo>
                  <a:pt x="0" y="0"/>
                </a:lnTo>
                <a:close/>
              </a:path>
            </a:pathLst>
          </a:custGeom>
          <a:blipFill>
            <a:blip r:embed="rId40"/>
            <a:stretch>
              <a:fillRect l="-415384" t="-185379" r="-602794" b="-51994"/>
            </a:stretch>
          </a:blipFill>
        </p:spPr>
      </p:sp>
      <p:sp>
        <p:nvSpPr>
          <p:cNvPr name="Freeform 33" id="33"/>
          <p:cNvSpPr/>
          <p:nvPr/>
        </p:nvSpPr>
        <p:spPr>
          <a:xfrm flipH="false" flipV="false" rot="0">
            <a:off x="15643955" y="6043965"/>
            <a:ext cx="531076" cy="882606"/>
          </a:xfrm>
          <a:custGeom>
            <a:avLst/>
            <a:gdLst/>
            <a:ahLst/>
            <a:cxnLst/>
            <a:rect r="r" b="b" t="t" l="l"/>
            <a:pathLst>
              <a:path h="882606" w="531076">
                <a:moveTo>
                  <a:pt x="0" y="0"/>
                </a:moveTo>
                <a:lnTo>
                  <a:pt x="531076" y="0"/>
                </a:lnTo>
                <a:lnTo>
                  <a:pt x="531076" y="882605"/>
                </a:lnTo>
                <a:lnTo>
                  <a:pt x="0" y="88260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grpSp>
        <p:nvGrpSpPr>
          <p:cNvPr name="Group 34" id="34"/>
          <p:cNvGrpSpPr>
            <a:grpSpLocks noChangeAspect="true"/>
          </p:cNvGrpSpPr>
          <p:nvPr/>
        </p:nvGrpSpPr>
        <p:grpSpPr>
          <a:xfrm rot="0">
            <a:off x="836371" y="1812960"/>
            <a:ext cx="2131581" cy="2080222"/>
            <a:chOff x="0" y="0"/>
            <a:chExt cx="2842108" cy="2773629"/>
          </a:xfrm>
        </p:grpSpPr>
        <p:sp>
          <p:nvSpPr>
            <p:cNvPr name="Freeform 35" id="35"/>
            <p:cNvSpPr/>
            <p:nvPr/>
          </p:nvSpPr>
          <p:spPr>
            <a:xfrm flipH="false" flipV="false" rot="0">
              <a:off x="-635" y="0"/>
              <a:ext cx="2842768" cy="2773807"/>
            </a:xfrm>
            <a:custGeom>
              <a:avLst/>
              <a:gdLst/>
              <a:ahLst/>
              <a:cxnLst/>
              <a:rect r="r" b="b" t="t" l="l"/>
              <a:pathLst>
                <a:path h="2773807" w="2842768">
                  <a:moveTo>
                    <a:pt x="1874393" y="0"/>
                  </a:moveTo>
                  <a:cubicBezTo>
                    <a:pt x="1864868" y="0"/>
                    <a:pt x="1854835" y="3429"/>
                    <a:pt x="1843786" y="11557"/>
                  </a:cubicBezTo>
                  <a:lnTo>
                    <a:pt x="1832610" y="9271"/>
                  </a:lnTo>
                  <a:lnTo>
                    <a:pt x="1803908" y="4572"/>
                  </a:lnTo>
                  <a:cubicBezTo>
                    <a:pt x="1801368" y="4572"/>
                    <a:pt x="1799082" y="4826"/>
                    <a:pt x="1796796" y="5461"/>
                  </a:cubicBezTo>
                  <a:lnTo>
                    <a:pt x="1759331" y="10541"/>
                  </a:lnTo>
                  <a:cubicBezTo>
                    <a:pt x="1743964" y="10541"/>
                    <a:pt x="1728724" y="8382"/>
                    <a:pt x="1712976" y="5461"/>
                  </a:cubicBezTo>
                  <a:lnTo>
                    <a:pt x="1678178" y="2413"/>
                  </a:lnTo>
                  <a:cubicBezTo>
                    <a:pt x="1670812" y="2413"/>
                    <a:pt x="1663446" y="2794"/>
                    <a:pt x="1656207" y="3302"/>
                  </a:cubicBezTo>
                  <a:lnTo>
                    <a:pt x="1538097" y="13081"/>
                  </a:lnTo>
                  <a:cubicBezTo>
                    <a:pt x="1496949" y="15367"/>
                    <a:pt x="1456563" y="15367"/>
                    <a:pt x="1415415" y="16764"/>
                  </a:cubicBezTo>
                  <a:lnTo>
                    <a:pt x="1388491" y="16764"/>
                  </a:lnTo>
                  <a:cubicBezTo>
                    <a:pt x="1354836" y="15240"/>
                    <a:pt x="1321181" y="13081"/>
                    <a:pt x="1287526" y="13081"/>
                  </a:cubicBezTo>
                  <a:lnTo>
                    <a:pt x="1183640" y="18288"/>
                  </a:lnTo>
                  <a:cubicBezTo>
                    <a:pt x="1165733" y="19050"/>
                    <a:pt x="1147064" y="19050"/>
                    <a:pt x="1123061" y="19050"/>
                  </a:cubicBezTo>
                  <a:lnTo>
                    <a:pt x="1111123" y="20574"/>
                  </a:lnTo>
                  <a:cubicBezTo>
                    <a:pt x="1097661" y="19050"/>
                    <a:pt x="1084961" y="16129"/>
                    <a:pt x="1072261" y="15367"/>
                  </a:cubicBezTo>
                  <a:lnTo>
                    <a:pt x="995934" y="14605"/>
                  </a:lnTo>
                  <a:cubicBezTo>
                    <a:pt x="892810" y="20574"/>
                    <a:pt x="788797" y="25781"/>
                    <a:pt x="685673" y="33274"/>
                  </a:cubicBezTo>
                  <a:lnTo>
                    <a:pt x="572770" y="48260"/>
                  </a:lnTo>
                  <a:cubicBezTo>
                    <a:pt x="536194" y="51308"/>
                    <a:pt x="501777" y="60960"/>
                    <a:pt x="465836" y="65405"/>
                  </a:cubicBezTo>
                  <a:lnTo>
                    <a:pt x="349885" y="90170"/>
                  </a:lnTo>
                  <a:cubicBezTo>
                    <a:pt x="318516" y="97663"/>
                    <a:pt x="287782" y="111125"/>
                    <a:pt x="256413" y="114808"/>
                  </a:cubicBezTo>
                  <a:cubicBezTo>
                    <a:pt x="214503" y="119253"/>
                    <a:pt x="180848" y="137287"/>
                    <a:pt x="142748" y="166370"/>
                  </a:cubicBezTo>
                  <a:lnTo>
                    <a:pt x="133350" y="185801"/>
                  </a:lnTo>
                  <a:lnTo>
                    <a:pt x="126873" y="185166"/>
                  </a:lnTo>
                  <a:cubicBezTo>
                    <a:pt x="124079" y="185166"/>
                    <a:pt x="121412" y="185674"/>
                    <a:pt x="119634" y="187325"/>
                  </a:cubicBezTo>
                  <a:lnTo>
                    <a:pt x="89027" y="225425"/>
                  </a:lnTo>
                  <a:cubicBezTo>
                    <a:pt x="56007" y="290449"/>
                    <a:pt x="42545" y="360807"/>
                    <a:pt x="29845" y="431038"/>
                  </a:cubicBezTo>
                  <a:cubicBezTo>
                    <a:pt x="26797" y="445262"/>
                    <a:pt x="16383" y="457962"/>
                    <a:pt x="14859" y="472186"/>
                  </a:cubicBezTo>
                  <a:lnTo>
                    <a:pt x="4445" y="594868"/>
                  </a:lnTo>
                  <a:cubicBezTo>
                    <a:pt x="2921" y="637540"/>
                    <a:pt x="7493" y="680847"/>
                    <a:pt x="6731" y="724281"/>
                  </a:cubicBezTo>
                  <a:lnTo>
                    <a:pt x="762" y="836295"/>
                  </a:lnTo>
                  <a:cubicBezTo>
                    <a:pt x="0" y="860171"/>
                    <a:pt x="3810" y="884174"/>
                    <a:pt x="4445" y="908050"/>
                  </a:cubicBezTo>
                  <a:lnTo>
                    <a:pt x="9652" y="1093470"/>
                  </a:lnTo>
                  <a:cubicBezTo>
                    <a:pt x="10414" y="1118870"/>
                    <a:pt x="18669" y="1143508"/>
                    <a:pt x="20066" y="1169035"/>
                  </a:cubicBezTo>
                  <a:lnTo>
                    <a:pt x="25273" y="1304417"/>
                  </a:lnTo>
                  <a:cubicBezTo>
                    <a:pt x="29718" y="1372489"/>
                    <a:pt x="36449" y="1439799"/>
                    <a:pt x="41783" y="1507744"/>
                  </a:cubicBezTo>
                  <a:lnTo>
                    <a:pt x="65659" y="1825498"/>
                  </a:lnTo>
                  <a:cubicBezTo>
                    <a:pt x="74676" y="1943608"/>
                    <a:pt x="71628" y="2061718"/>
                    <a:pt x="65659" y="2179955"/>
                  </a:cubicBezTo>
                  <a:cubicBezTo>
                    <a:pt x="63373" y="2219579"/>
                    <a:pt x="60452" y="2259203"/>
                    <a:pt x="59690" y="2299589"/>
                  </a:cubicBezTo>
                  <a:lnTo>
                    <a:pt x="64135" y="2386330"/>
                  </a:lnTo>
                  <a:cubicBezTo>
                    <a:pt x="67183" y="2470785"/>
                    <a:pt x="98552" y="2542540"/>
                    <a:pt x="171831" y="2587498"/>
                  </a:cubicBezTo>
                  <a:cubicBezTo>
                    <a:pt x="215138" y="2613660"/>
                    <a:pt x="265303" y="2629408"/>
                    <a:pt x="312420" y="2649601"/>
                  </a:cubicBezTo>
                  <a:cubicBezTo>
                    <a:pt x="313944" y="2649601"/>
                    <a:pt x="315468" y="2650363"/>
                    <a:pt x="316865" y="2650363"/>
                  </a:cubicBezTo>
                  <a:lnTo>
                    <a:pt x="485902" y="2672842"/>
                  </a:lnTo>
                  <a:cubicBezTo>
                    <a:pt x="562864" y="2683256"/>
                    <a:pt x="639191" y="2694559"/>
                    <a:pt x="715391" y="2704211"/>
                  </a:cubicBezTo>
                  <a:lnTo>
                    <a:pt x="917321" y="2728087"/>
                  </a:lnTo>
                  <a:cubicBezTo>
                    <a:pt x="1036955" y="2736342"/>
                    <a:pt x="1158113" y="2731135"/>
                    <a:pt x="1276985" y="2750566"/>
                  </a:cubicBezTo>
                  <a:cubicBezTo>
                    <a:pt x="1322578" y="2758059"/>
                    <a:pt x="1369695" y="2758059"/>
                    <a:pt x="1416050" y="2766314"/>
                  </a:cubicBezTo>
                  <a:lnTo>
                    <a:pt x="1501267" y="2773807"/>
                  </a:lnTo>
                  <a:lnTo>
                    <a:pt x="1644904" y="2773807"/>
                  </a:lnTo>
                  <a:cubicBezTo>
                    <a:pt x="1644904" y="2773807"/>
                    <a:pt x="1644904" y="2773807"/>
                    <a:pt x="1645031" y="2773807"/>
                  </a:cubicBezTo>
                  <a:lnTo>
                    <a:pt x="1754886" y="2768600"/>
                  </a:lnTo>
                  <a:cubicBezTo>
                    <a:pt x="1826641" y="2763393"/>
                    <a:pt x="1897634" y="2757424"/>
                    <a:pt x="1969516" y="2751455"/>
                  </a:cubicBezTo>
                  <a:lnTo>
                    <a:pt x="2011426" y="2739517"/>
                  </a:lnTo>
                  <a:lnTo>
                    <a:pt x="2012950" y="2739517"/>
                  </a:lnTo>
                  <a:lnTo>
                    <a:pt x="2029079" y="2744089"/>
                  </a:lnTo>
                  <a:lnTo>
                    <a:pt x="2031492" y="2744089"/>
                  </a:lnTo>
                  <a:cubicBezTo>
                    <a:pt x="2039366" y="2744089"/>
                    <a:pt x="2047875" y="2742184"/>
                    <a:pt x="2061464" y="2740914"/>
                  </a:cubicBezTo>
                  <a:lnTo>
                    <a:pt x="2073402" y="2740152"/>
                  </a:lnTo>
                  <a:cubicBezTo>
                    <a:pt x="2086864" y="2737104"/>
                    <a:pt x="2100326" y="2730373"/>
                    <a:pt x="2114550" y="2729738"/>
                  </a:cubicBezTo>
                  <a:lnTo>
                    <a:pt x="2200529" y="2728214"/>
                  </a:lnTo>
                  <a:cubicBezTo>
                    <a:pt x="2274570" y="2725166"/>
                    <a:pt x="2348611" y="2719959"/>
                    <a:pt x="2417318" y="2687066"/>
                  </a:cubicBezTo>
                  <a:cubicBezTo>
                    <a:pt x="2454656" y="2669159"/>
                    <a:pt x="2494280" y="2654935"/>
                    <a:pt x="2541397" y="2633980"/>
                  </a:cubicBezTo>
                  <a:lnTo>
                    <a:pt x="2558542" y="2624963"/>
                  </a:lnTo>
                  <a:cubicBezTo>
                    <a:pt x="2597404" y="2624201"/>
                    <a:pt x="2622042" y="2599563"/>
                    <a:pt x="2644521" y="2574925"/>
                  </a:cubicBezTo>
                  <a:lnTo>
                    <a:pt x="2714117" y="2486660"/>
                  </a:lnTo>
                  <a:cubicBezTo>
                    <a:pt x="2743962" y="2453005"/>
                    <a:pt x="2766441" y="2412619"/>
                    <a:pt x="2772410" y="2367026"/>
                  </a:cubicBezTo>
                  <a:lnTo>
                    <a:pt x="2786634" y="2215261"/>
                  </a:lnTo>
                  <a:cubicBezTo>
                    <a:pt x="2794889" y="2141982"/>
                    <a:pt x="2806065" y="2069465"/>
                    <a:pt x="2813558" y="1996186"/>
                  </a:cubicBezTo>
                  <a:lnTo>
                    <a:pt x="2830068" y="1775587"/>
                  </a:lnTo>
                  <a:lnTo>
                    <a:pt x="2842768" y="1479931"/>
                  </a:lnTo>
                  <a:lnTo>
                    <a:pt x="2842768" y="1479931"/>
                  </a:lnTo>
                  <a:lnTo>
                    <a:pt x="2842768" y="1356106"/>
                  </a:lnTo>
                  <a:lnTo>
                    <a:pt x="2839085" y="1202817"/>
                  </a:lnTo>
                  <a:cubicBezTo>
                    <a:pt x="2835402" y="1128776"/>
                    <a:pt x="2827909" y="1055497"/>
                    <a:pt x="2822575" y="981456"/>
                  </a:cubicBezTo>
                  <a:lnTo>
                    <a:pt x="2811399" y="802767"/>
                  </a:lnTo>
                  <a:cubicBezTo>
                    <a:pt x="2809875" y="781812"/>
                    <a:pt x="2806192" y="760857"/>
                    <a:pt x="2803144" y="739902"/>
                  </a:cubicBezTo>
                  <a:lnTo>
                    <a:pt x="2776220" y="549275"/>
                  </a:lnTo>
                  <a:cubicBezTo>
                    <a:pt x="2767965" y="504444"/>
                    <a:pt x="2752979" y="461010"/>
                    <a:pt x="2740279" y="417703"/>
                  </a:cubicBezTo>
                  <a:lnTo>
                    <a:pt x="2713355" y="336931"/>
                  </a:lnTo>
                  <a:cubicBezTo>
                    <a:pt x="2703576" y="314452"/>
                    <a:pt x="2690876" y="292100"/>
                    <a:pt x="2678176" y="270383"/>
                  </a:cubicBezTo>
                  <a:lnTo>
                    <a:pt x="2624328" y="182118"/>
                  </a:lnTo>
                  <a:cubicBezTo>
                    <a:pt x="2617597" y="171704"/>
                    <a:pt x="2603373" y="165608"/>
                    <a:pt x="2593721" y="157480"/>
                  </a:cubicBezTo>
                  <a:cubicBezTo>
                    <a:pt x="2567559" y="135001"/>
                    <a:pt x="2545080" y="108077"/>
                    <a:pt x="2515997" y="91694"/>
                  </a:cubicBezTo>
                  <a:cubicBezTo>
                    <a:pt x="2489073" y="75946"/>
                    <a:pt x="2456942" y="66294"/>
                    <a:pt x="2425573" y="61087"/>
                  </a:cubicBezTo>
                  <a:cubicBezTo>
                    <a:pt x="2373249" y="52070"/>
                    <a:pt x="2320163" y="52070"/>
                    <a:pt x="2268601" y="40894"/>
                  </a:cubicBezTo>
                  <a:cubicBezTo>
                    <a:pt x="2213229" y="28956"/>
                    <a:pt x="2157222" y="26670"/>
                    <a:pt x="2101088" y="25908"/>
                  </a:cubicBezTo>
                  <a:cubicBezTo>
                    <a:pt x="2071243" y="25908"/>
                    <a:pt x="2041271" y="19939"/>
                    <a:pt x="2012061" y="16129"/>
                  </a:cubicBezTo>
                  <a:lnTo>
                    <a:pt x="1972437" y="9398"/>
                  </a:lnTo>
                  <a:cubicBezTo>
                    <a:pt x="1953768" y="8636"/>
                    <a:pt x="1935861" y="8636"/>
                    <a:pt x="1913382" y="8636"/>
                  </a:cubicBezTo>
                  <a:lnTo>
                    <a:pt x="1905127" y="10922"/>
                  </a:lnTo>
                  <a:cubicBezTo>
                    <a:pt x="1894967" y="4191"/>
                    <a:pt x="1884934" y="0"/>
                    <a:pt x="1874393" y="0"/>
                  </a:cubicBezTo>
                  <a:close/>
                </a:path>
              </a:pathLst>
            </a:custGeom>
            <a:blipFill>
              <a:blip r:embed="rId43"/>
              <a:stretch>
                <a:fillRect l="-15100" t="-12" r="-15124" b="6"/>
              </a:stretch>
            </a:blipFill>
          </p:spPr>
        </p:sp>
      </p:grpSp>
      <p:grpSp>
        <p:nvGrpSpPr>
          <p:cNvPr name="Group 36" id="36"/>
          <p:cNvGrpSpPr>
            <a:grpSpLocks noChangeAspect="true"/>
          </p:cNvGrpSpPr>
          <p:nvPr/>
        </p:nvGrpSpPr>
        <p:grpSpPr>
          <a:xfrm rot="-732240">
            <a:off x="2647121" y="4511945"/>
            <a:ext cx="1381125" cy="1943100"/>
            <a:chOff x="0" y="0"/>
            <a:chExt cx="1841500" cy="2590800"/>
          </a:xfrm>
        </p:grpSpPr>
        <p:sp>
          <p:nvSpPr>
            <p:cNvPr name="Freeform 37" id="37"/>
            <p:cNvSpPr/>
            <p:nvPr/>
          </p:nvSpPr>
          <p:spPr>
            <a:xfrm flipH="false" flipV="false" rot="0">
              <a:off x="0" y="0"/>
              <a:ext cx="1841500" cy="2590800"/>
            </a:xfrm>
            <a:custGeom>
              <a:avLst/>
              <a:gdLst/>
              <a:ahLst/>
              <a:cxnLst/>
              <a:rect r="r" b="b" t="t" l="l"/>
              <a:pathLst>
                <a:path h="2590800" w="1841500">
                  <a:moveTo>
                    <a:pt x="1841500" y="0"/>
                  </a:moveTo>
                  <a:lnTo>
                    <a:pt x="0" y="0"/>
                  </a:lnTo>
                  <a:lnTo>
                    <a:pt x="0" y="1026287"/>
                  </a:lnTo>
                  <a:lnTo>
                    <a:pt x="0" y="2590800"/>
                  </a:lnTo>
                  <a:lnTo>
                    <a:pt x="1841500" y="2590800"/>
                  </a:lnTo>
                  <a:lnTo>
                    <a:pt x="1841500" y="1075309"/>
                  </a:lnTo>
                  <a:lnTo>
                    <a:pt x="1841500" y="0"/>
                  </a:lnTo>
                  <a:close/>
                </a:path>
              </a:pathLst>
            </a:custGeom>
            <a:blipFill>
              <a:blip r:embed="rId44"/>
              <a:stretch>
                <a:fillRect l="0" t="0" r="0" b="0"/>
              </a:stretch>
            </a:blipFill>
          </p:spPr>
        </p:sp>
      </p:grpSp>
      <p:grpSp>
        <p:nvGrpSpPr>
          <p:cNvPr name="Group 38" id="38"/>
          <p:cNvGrpSpPr>
            <a:grpSpLocks noChangeAspect="true"/>
          </p:cNvGrpSpPr>
          <p:nvPr/>
        </p:nvGrpSpPr>
        <p:grpSpPr>
          <a:xfrm rot="0">
            <a:off x="3246482" y="5835701"/>
            <a:ext cx="1164984" cy="1294143"/>
            <a:chOff x="0" y="0"/>
            <a:chExt cx="1164984" cy="1294143"/>
          </a:xfrm>
        </p:grpSpPr>
        <p:sp>
          <p:nvSpPr>
            <p:cNvPr name="Freeform 39" id="39"/>
            <p:cNvSpPr/>
            <p:nvPr/>
          </p:nvSpPr>
          <p:spPr>
            <a:xfrm flipH="false" flipV="false" rot="0">
              <a:off x="57404" y="63500"/>
              <a:ext cx="1043559" cy="1167130"/>
            </a:xfrm>
            <a:custGeom>
              <a:avLst/>
              <a:gdLst/>
              <a:ahLst/>
              <a:cxnLst/>
              <a:rect r="r" b="b" t="t" l="l"/>
              <a:pathLst>
                <a:path h="1167130" w="1043559">
                  <a:moveTo>
                    <a:pt x="291846" y="0"/>
                  </a:moveTo>
                  <a:cubicBezTo>
                    <a:pt x="266446" y="0"/>
                    <a:pt x="243332" y="17018"/>
                    <a:pt x="236601" y="42672"/>
                  </a:cubicBezTo>
                  <a:lnTo>
                    <a:pt x="8001" y="912749"/>
                  </a:lnTo>
                  <a:cubicBezTo>
                    <a:pt x="0" y="943356"/>
                    <a:pt x="18161" y="974598"/>
                    <a:pt x="48768" y="982599"/>
                  </a:cubicBezTo>
                  <a:lnTo>
                    <a:pt x="743712" y="1165225"/>
                  </a:lnTo>
                  <a:cubicBezTo>
                    <a:pt x="748538" y="1166495"/>
                    <a:pt x="753491" y="1167130"/>
                    <a:pt x="758317" y="1167130"/>
                  </a:cubicBezTo>
                  <a:cubicBezTo>
                    <a:pt x="776224" y="1167130"/>
                    <a:pt x="793115" y="1158621"/>
                    <a:pt x="803783" y="1144524"/>
                  </a:cubicBezTo>
                  <a:lnTo>
                    <a:pt x="1043559" y="232029"/>
                  </a:lnTo>
                  <a:lnTo>
                    <a:pt x="1043559" y="232029"/>
                  </a:lnTo>
                  <a:cubicBezTo>
                    <a:pt x="1040511" y="209804"/>
                    <a:pt x="1024509" y="190500"/>
                    <a:pt x="1001395" y="184404"/>
                  </a:cubicBezTo>
                  <a:lnTo>
                    <a:pt x="306451" y="1905"/>
                  </a:lnTo>
                  <a:cubicBezTo>
                    <a:pt x="301625" y="635"/>
                    <a:pt x="296672" y="0"/>
                    <a:pt x="291846" y="0"/>
                  </a:cubicBezTo>
                  <a:close/>
                </a:path>
              </a:pathLst>
            </a:custGeom>
            <a:solidFill>
              <a:srgbClr val="F58A22"/>
            </a:solidFill>
          </p:spPr>
        </p:sp>
        <p:sp>
          <p:nvSpPr>
            <p:cNvPr name="Freeform 40" id="40"/>
            <p:cNvSpPr/>
            <p:nvPr/>
          </p:nvSpPr>
          <p:spPr>
            <a:xfrm flipH="false" flipV="false" rot="0">
              <a:off x="155321" y="150368"/>
              <a:ext cx="829310" cy="993394"/>
            </a:xfrm>
            <a:custGeom>
              <a:avLst/>
              <a:gdLst/>
              <a:ahLst/>
              <a:cxnLst/>
              <a:rect r="r" b="b" t="t" l="l"/>
              <a:pathLst>
                <a:path h="993394" w="829310">
                  <a:moveTo>
                    <a:pt x="216916" y="0"/>
                  </a:moveTo>
                  <a:lnTo>
                    <a:pt x="0" y="825881"/>
                  </a:lnTo>
                  <a:lnTo>
                    <a:pt x="637286" y="993394"/>
                  </a:lnTo>
                  <a:lnTo>
                    <a:pt x="829310" y="262382"/>
                  </a:lnTo>
                  <a:lnTo>
                    <a:pt x="758571" y="142367"/>
                  </a:lnTo>
                  <a:lnTo>
                    <a:pt x="216916" y="0"/>
                  </a:lnTo>
                  <a:close/>
                </a:path>
              </a:pathLst>
            </a:custGeom>
            <a:solidFill>
              <a:srgbClr val="FFFFFF"/>
            </a:solidFill>
          </p:spPr>
        </p:sp>
        <p:sp>
          <p:nvSpPr>
            <p:cNvPr name="Freeform 41" id="41"/>
            <p:cNvSpPr/>
            <p:nvPr/>
          </p:nvSpPr>
          <p:spPr>
            <a:xfrm flipH="false" flipV="false" rot="0">
              <a:off x="583946" y="346075"/>
              <a:ext cx="122936" cy="123063"/>
            </a:xfrm>
            <a:custGeom>
              <a:avLst/>
              <a:gdLst/>
              <a:ahLst/>
              <a:cxnLst/>
              <a:rect r="r" b="b" t="t" l="l"/>
              <a:pathLst>
                <a:path h="123063" w="122936">
                  <a:moveTo>
                    <a:pt x="122936" y="53848"/>
                  </a:moveTo>
                  <a:lnTo>
                    <a:pt x="89535" y="45085"/>
                  </a:lnTo>
                  <a:lnTo>
                    <a:pt x="98298" y="11684"/>
                  </a:lnTo>
                  <a:lnTo>
                    <a:pt x="53848" y="0"/>
                  </a:lnTo>
                  <a:lnTo>
                    <a:pt x="45085" y="33401"/>
                  </a:lnTo>
                  <a:lnTo>
                    <a:pt x="11684" y="24638"/>
                  </a:lnTo>
                  <a:lnTo>
                    <a:pt x="0" y="69215"/>
                  </a:lnTo>
                  <a:lnTo>
                    <a:pt x="33401" y="77978"/>
                  </a:lnTo>
                  <a:lnTo>
                    <a:pt x="24638" y="111379"/>
                  </a:lnTo>
                  <a:lnTo>
                    <a:pt x="69088" y="123063"/>
                  </a:lnTo>
                  <a:lnTo>
                    <a:pt x="77851" y="89662"/>
                  </a:lnTo>
                  <a:lnTo>
                    <a:pt x="111252" y="98425"/>
                  </a:lnTo>
                  <a:lnTo>
                    <a:pt x="122936" y="53848"/>
                  </a:lnTo>
                </a:path>
              </a:pathLst>
            </a:custGeom>
            <a:solidFill>
              <a:srgbClr val="8AA2D4"/>
            </a:solidFill>
          </p:spPr>
        </p:sp>
        <p:sp>
          <p:nvSpPr>
            <p:cNvPr name="Freeform 42" id="42"/>
            <p:cNvSpPr/>
            <p:nvPr/>
          </p:nvSpPr>
          <p:spPr>
            <a:xfrm flipH="false" flipV="false" rot="0">
              <a:off x="365506" y="495935"/>
              <a:ext cx="475996" cy="141732"/>
            </a:xfrm>
            <a:custGeom>
              <a:avLst/>
              <a:gdLst/>
              <a:ahLst/>
              <a:cxnLst/>
              <a:rect r="r" b="b" t="t" l="l"/>
              <a:pathLst>
                <a:path h="141732" w="475996">
                  <a:moveTo>
                    <a:pt x="13843" y="1524"/>
                  </a:moveTo>
                  <a:lnTo>
                    <a:pt x="467360" y="120650"/>
                  </a:lnTo>
                  <a:cubicBezTo>
                    <a:pt x="472821" y="122047"/>
                    <a:pt x="475996" y="127635"/>
                    <a:pt x="474599" y="133096"/>
                  </a:cubicBezTo>
                  <a:lnTo>
                    <a:pt x="467614" y="141732"/>
                  </a:lnTo>
                  <a:lnTo>
                    <a:pt x="8636" y="21082"/>
                  </a:lnTo>
                  <a:cubicBezTo>
                    <a:pt x="3175" y="19685"/>
                    <a:pt x="0" y="14097"/>
                    <a:pt x="1397" y="8636"/>
                  </a:cubicBezTo>
                  <a:lnTo>
                    <a:pt x="8382" y="0"/>
                  </a:lnTo>
                  <a:close/>
                </a:path>
              </a:pathLst>
            </a:custGeom>
            <a:solidFill>
              <a:srgbClr val="656263"/>
            </a:solidFill>
          </p:spPr>
        </p:sp>
        <p:sp>
          <p:nvSpPr>
            <p:cNvPr name="Freeform 43" id="43"/>
            <p:cNvSpPr/>
            <p:nvPr/>
          </p:nvSpPr>
          <p:spPr>
            <a:xfrm flipH="false" flipV="false" rot="0">
              <a:off x="339598" y="594614"/>
              <a:ext cx="475996" cy="141732"/>
            </a:xfrm>
            <a:custGeom>
              <a:avLst/>
              <a:gdLst/>
              <a:ahLst/>
              <a:cxnLst/>
              <a:rect r="r" b="b" t="t" l="l"/>
              <a:pathLst>
                <a:path h="141732" w="475996">
                  <a:moveTo>
                    <a:pt x="13843" y="1524"/>
                  </a:moveTo>
                  <a:lnTo>
                    <a:pt x="467360" y="120650"/>
                  </a:lnTo>
                  <a:cubicBezTo>
                    <a:pt x="472821" y="122047"/>
                    <a:pt x="475996" y="127635"/>
                    <a:pt x="474599" y="133096"/>
                  </a:cubicBezTo>
                  <a:lnTo>
                    <a:pt x="467614" y="141732"/>
                  </a:lnTo>
                  <a:lnTo>
                    <a:pt x="8636" y="21082"/>
                  </a:lnTo>
                  <a:cubicBezTo>
                    <a:pt x="3175" y="19685"/>
                    <a:pt x="0" y="14097"/>
                    <a:pt x="1397" y="8636"/>
                  </a:cubicBezTo>
                  <a:lnTo>
                    <a:pt x="8382" y="0"/>
                  </a:lnTo>
                  <a:close/>
                </a:path>
              </a:pathLst>
            </a:custGeom>
            <a:solidFill>
              <a:srgbClr val="656263"/>
            </a:solidFill>
          </p:spPr>
        </p:sp>
        <p:sp>
          <p:nvSpPr>
            <p:cNvPr name="Freeform 44" id="44"/>
            <p:cNvSpPr/>
            <p:nvPr/>
          </p:nvSpPr>
          <p:spPr>
            <a:xfrm flipH="false" flipV="false" rot="0">
              <a:off x="313690" y="693293"/>
              <a:ext cx="475996" cy="141732"/>
            </a:xfrm>
            <a:custGeom>
              <a:avLst/>
              <a:gdLst/>
              <a:ahLst/>
              <a:cxnLst/>
              <a:rect r="r" b="b" t="t" l="l"/>
              <a:pathLst>
                <a:path h="141732" w="475996">
                  <a:moveTo>
                    <a:pt x="13843" y="1524"/>
                  </a:moveTo>
                  <a:lnTo>
                    <a:pt x="467360" y="120650"/>
                  </a:lnTo>
                  <a:cubicBezTo>
                    <a:pt x="472821" y="122047"/>
                    <a:pt x="475996" y="127635"/>
                    <a:pt x="474599" y="133096"/>
                  </a:cubicBezTo>
                  <a:lnTo>
                    <a:pt x="467614" y="141732"/>
                  </a:lnTo>
                  <a:lnTo>
                    <a:pt x="8636" y="21082"/>
                  </a:lnTo>
                  <a:cubicBezTo>
                    <a:pt x="3175" y="19685"/>
                    <a:pt x="0" y="14097"/>
                    <a:pt x="1397" y="8636"/>
                  </a:cubicBezTo>
                  <a:lnTo>
                    <a:pt x="8382" y="0"/>
                  </a:lnTo>
                  <a:close/>
                </a:path>
              </a:pathLst>
            </a:custGeom>
            <a:solidFill>
              <a:srgbClr val="656263"/>
            </a:solidFill>
          </p:spPr>
        </p:sp>
        <p:sp>
          <p:nvSpPr>
            <p:cNvPr name="Freeform 45" id="45"/>
            <p:cNvSpPr/>
            <p:nvPr/>
          </p:nvSpPr>
          <p:spPr>
            <a:xfrm flipH="false" flipV="false" rot="0">
              <a:off x="287782" y="791845"/>
              <a:ext cx="475996" cy="141732"/>
            </a:xfrm>
            <a:custGeom>
              <a:avLst/>
              <a:gdLst/>
              <a:ahLst/>
              <a:cxnLst/>
              <a:rect r="r" b="b" t="t" l="l"/>
              <a:pathLst>
                <a:path h="141732" w="475996">
                  <a:moveTo>
                    <a:pt x="13843" y="1524"/>
                  </a:moveTo>
                  <a:lnTo>
                    <a:pt x="467360" y="120650"/>
                  </a:lnTo>
                  <a:cubicBezTo>
                    <a:pt x="472821" y="122047"/>
                    <a:pt x="475996" y="127635"/>
                    <a:pt x="474599" y="133096"/>
                  </a:cubicBezTo>
                  <a:lnTo>
                    <a:pt x="467614" y="141732"/>
                  </a:lnTo>
                  <a:lnTo>
                    <a:pt x="8636" y="21082"/>
                  </a:lnTo>
                  <a:cubicBezTo>
                    <a:pt x="3175" y="19685"/>
                    <a:pt x="0" y="14097"/>
                    <a:pt x="1397" y="8636"/>
                  </a:cubicBezTo>
                  <a:lnTo>
                    <a:pt x="8382" y="0"/>
                  </a:lnTo>
                  <a:close/>
                </a:path>
              </a:pathLst>
            </a:custGeom>
            <a:solidFill>
              <a:srgbClr val="656263"/>
            </a:solidFill>
          </p:spPr>
        </p:sp>
        <p:sp>
          <p:nvSpPr>
            <p:cNvPr name="Freeform 46" id="46"/>
            <p:cNvSpPr/>
            <p:nvPr/>
          </p:nvSpPr>
          <p:spPr>
            <a:xfrm flipH="false" flipV="false" rot="0">
              <a:off x="261874" y="890397"/>
              <a:ext cx="475996" cy="141732"/>
            </a:xfrm>
            <a:custGeom>
              <a:avLst/>
              <a:gdLst/>
              <a:ahLst/>
              <a:cxnLst/>
              <a:rect r="r" b="b" t="t" l="l"/>
              <a:pathLst>
                <a:path h="141732" w="475996">
                  <a:moveTo>
                    <a:pt x="13843" y="1524"/>
                  </a:moveTo>
                  <a:lnTo>
                    <a:pt x="467360" y="120650"/>
                  </a:lnTo>
                  <a:cubicBezTo>
                    <a:pt x="472821" y="122047"/>
                    <a:pt x="475996" y="127635"/>
                    <a:pt x="474599" y="133096"/>
                  </a:cubicBezTo>
                  <a:lnTo>
                    <a:pt x="467614" y="141732"/>
                  </a:lnTo>
                  <a:lnTo>
                    <a:pt x="8636" y="21082"/>
                  </a:lnTo>
                  <a:cubicBezTo>
                    <a:pt x="3175" y="19685"/>
                    <a:pt x="0" y="14097"/>
                    <a:pt x="1397" y="8636"/>
                  </a:cubicBezTo>
                  <a:lnTo>
                    <a:pt x="8382" y="0"/>
                  </a:lnTo>
                  <a:close/>
                </a:path>
              </a:pathLst>
            </a:custGeom>
            <a:solidFill>
              <a:srgbClr val="656263"/>
            </a:solidFill>
          </p:spPr>
        </p:sp>
        <p:sp>
          <p:nvSpPr>
            <p:cNvPr name="Freeform 47" id="47"/>
            <p:cNvSpPr/>
            <p:nvPr/>
          </p:nvSpPr>
          <p:spPr>
            <a:xfrm flipH="false" flipV="false" rot="0">
              <a:off x="522224" y="279654"/>
              <a:ext cx="248285" cy="248158"/>
            </a:xfrm>
            <a:custGeom>
              <a:avLst/>
              <a:gdLst/>
              <a:ahLst/>
              <a:cxnLst/>
              <a:rect r="r" b="b" t="t" l="l"/>
              <a:pathLst>
                <a:path h="248158" w="248285">
                  <a:moveTo>
                    <a:pt x="232537" y="152527"/>
                  </a:moveTo>
                  <a:cubicBezTo>
                    <a:pt x="216789" y="212344"/>
                    <a:pt x="155575" y="248158"/>
                    <a:pt x="95631" y="232410"/>
                  </a:cubicBezTo>
                  <a:lnTo>
                    <a:pt x="95631" y="232410"/>
                  </a:lnTo>
                  <a:cubicBezTo>
                    <a:pt x="35814" y="216662"/>
                    <a:pt x="0" y="155448"/>
                    <a:pt x="15748" y="95631"/>
                  </a:cubicBezTo>
                  <a:lnTo>
                    <a:pt x="15748" y="95631"/>
                  </a:lnTo>
                  <a:cubicBezTo>
                    <a:pt x="31496" y="35814"/>
                    <a:pt x="92710" y="0"/>
                    <a:pt x="152654" y="15748"/>
                  </a:cubicBezTo>
                  <a:lnTo>
                    <a:pt x="150114" y="25654"/>
                  </a:lnTo>
                  <a:lnTo>
                    <a:pt x="152654" y="15748"/>
                  </a:lnTo>
                  <a:cubicBezTo>
                    <a:pt x="212471" y="31496"/>
                    <a:pt x="248285" y="92710"/>
                    <a:pt x="232537" y="152654"/>
                  </a:cubicBezTo>
                  <a:lnTo>
                    <a:pt x="222631" y="150114"/>
                  </a:lnTo>
                  <a:lnTo>
                    <a:pt x="232537" y="152654"/>
                  </a:lnTo>
                  <a:moveTo>
                    <a:pt x="212852" y="147447"/>
                  </a:moveTo>
                  <a:lnTo>
                    <a:pt x="212852" y="147447"/>
                  </a:lnTo>
                  <a:cubicBezTo>
                    <a:pt x="225679" y="98425"/>
                    <a:pt x="196469" y="48387"/>
                    <a:pt x="147447" y="35433"/>
                  </a:cubicBezTo>
                  <a:lnTo>
                    <a:pt x="147447" y="35433"/>
                  </a:lnTo>
                  <a:cubicBezTo>
                    <a:pt x="98425" y="22606"/>
                    <a:pt x="48387" y="51816"/>
                    <a:pt x="35433" y="100838"/>
                  </a:cubicBezTo>
                  <a:lnTo>
                    <a:pt x="25527" y="98298"/>
                  </a:lnTo>
                  <a:lnTo>
                    <a:pt x="35433" y="100838"/>
                  </a:lnTo>
                  <a:cubicBezTo>
                    <a:pt x="22606" y="149733"/>
                    <a:pt x="51816" y="199898"/>
                    <a:pt x="100838" y="212725"/>
                  </a:cubicBezTo>
                  <a:lnTo>
                    <a:pt x="98298" y="222631"/>
                  </a:lnTo>
                  <a:lnTo>
                    <a:pt x="100838" y="212725"/>
                  </a:lnTo>
                  <a:cubicBezTo>
                    <a:pt x="149860" y="225552"/>
                    <a:pt x="199898" y="196342"/>
                    <a:pt x="212852" y="147447"/>
                  </a:cubicBezTo>
                  <a:close/>
                </a:path>
              </a:pathLst>
            </a:custGeom>
            <a:solidFill>
              <a:srgbClr val="8ACAEF"/>
            </a:solidFill>
          </p:spPr>
        </p:sp>
        <p:sp>
          <p:nvSpPr>
            <p:cNvPr name="Freeform 48" id="48"/>
            <p:cNvSpPr/>
            <p:nvPr/>
          </p:nvSpPr>
          <p:spPr>
            <a:xfrm flipH="false" flipV="false" rot="0">
              <a:off x="886333" y="292735"/>
              <a:ext cx="98425" cy="120015"/>
            </a:xfrm>
            <a:custGeom>
              <a:avLst/>
              <a:gdLst/>
              <a:ahLst/>
              <a:cxnLst/>
              <a:rect r="r" b="b" t="t" l="l"/>
              <a:pathLst>
                <a:path h="120015" w="98425">
                  <a:moveTo>
                    <a:pt x="0" y="96393"/>
                  </a:moveTo>
                  <a:lnTo>
                    <a:pt x="98425" y="120015"/>
                  </a:lnTo>
                  <a:lnTo>
                    <a:pt x="27559" y="0"/>
                  </a:lnTo>
                  <a:lnTo>
                    <a:pt x="0" y="96520"/>
                  </a:lnTo>
                  <a:close/>
                </a:path>
              </a:pathLst>
            </a:custGeom>
            <a:solidFill>
              <a:srgbClr val="8AA2D4"/>
            </a:solidFill>
          </p:spPr>
        </p:sp>
        <p:sp>
          <p:nvSpPr>
            <p:cNvPr name="Freeform 49" id="49"/>
            <p:cNvSpPr/>
            <p:nvPr/>
          </p:nvSpPr>
          <p:spPr>
            <a:xfrm flipH="false" flipV="false" rot="0">
              <a:off x="515366" y="72644"/>
              <a:ext cx="376555" cy="226060"/>
            </a:xfrm>
            <a:custGeom>
              <a:avLst/>
              <a:gdLst/>
              <a:ahLst/>
              <a:cxnLst/>
              <a:rect r="r" b="b" t="t" l="l"/>
              <a:pathLst>
                <a:path h="226060" w="376555">
                  <a:moveTo>
                    <a:pt x="64770" y="0"/>
                  </a:moveTo>
                  <a:cubicBezTo>
                    <a:pt x="46609" y="0"/>
                    <a:pt x="29972" y="12192"/>
                    <a:pt x="25146" y="30480"/>
                  </a:cubicBezTo>
                  <a:lnTo>
                    <a:pt x="5715" y="104521"/>
                  </a:lnTo>
                  <a:cubicBezTo>
                    <a:pt x="0" y="126365"/>
                    <a:pt x="13081" y="148844"/>
                    <a:pt x="34925" y="154559"/>
                  </a:cubicBezTo>
                  <a:lnTo>
                    <a:pt x="301498" y="224663"/>
                  </a:lnTo>
                  <a:cubicBezTo>
                    <a:pt x="304927" y="225552"/>
                    <a:pt x="308483" y="226060"/>
                    <a:pt x="311912" y="226060"/>
                  </a:cubicBezTo>
                  <a:cubicBezTo>
                    <a:pt x="330073" y="226060"/>
                    <a:pt x="346710" y="213868"/>
                    <a:pt x="351536" y="195453"/>
                  </a:cubicBezTo>
                  <a:lnTo>
                    <a:pt x="370967" y="121412"/>
                  </a:lnTo>
                  <a:cubicBezTo>
                    <a:pt x="376555" y="100203"/>
                    <a:pt x="364490" y="78613"/>
                    <a:pt x="343789" y="72009"/>
                  </a:cubicBezTo>
                  <a:lnTo>
                    <a:pt x="73152" y="889"/>
                  </a:lnTo>
                  <a:lnTo>
                    <a:pt x="73152" y="889"/>
                  </a:lnTo>
                  <a:cubicBezTo>
                    <a:pt x="70358" y="254"/>
                    <a:pt x="67564" y="0"/>
                    <a:pt x="64770" y="0"/>
                  </a:cubicBezTo>
                  <a:close/>
                </a:path>
              </a:pathLst>
            </a:custGeom>
            <a:solidFill>
              <a:srgbClr val="565487"/>
            </a:solidFill>
          </p:spPr>
        </p:sp>
      </p:grpSp>
      <p:sp>
        <p:nvSpPr>
          <p:cNvPr name="Freeform 50" id="50"/>
          <p:cNvSpPr/>
          <p:nvPr/>
        </p:nvSpPr>
        <p:spPr>
          <a:xfrm flipH="false" flipV="false" rot="0">
            <a:off x="13692930" y="8062493"/>
            <a:ext cx="1097280" cy="1787185"/>
          </a:xfrm>
          <a:custGeom>
            <a:avLst/>
            <a:gdLst/>
            <a:ahLst/>
            <a:cxnLst/>
            <a:rect r="r" b="b" t="t" l="l"/>
            <a:pathLst>
              <a:path h="1787185" w="1097280">
                <a:moveTo>
                  <a:pt x="0" y="0"/>
                </a:moveTo>
                <a:lnTo>
                  <a:pt x="1097280" y="0"/>
                </a:lnTo>
                <a:lnTo>
                  <a:pt x="1097280" y="1787186"/>
                </a:lnTo>
                <a:lnTo>
                  <a:pt x="0" y="1787186"/>
                </a:lnTo>
                <a:lnTo>
                  <a:pt x="0" y="0"/>
                </a:lnTo>
                <a:close/>
              </a:path>
            </a:pathLst>
          </a:custGeom>
          <a:blipFill>
            <a:blip r:embed="rId45">
              <a:extLst>
                <a:ext uri="{96DAC541-7B7A-43D3-8B79-37D633B846F1}">
                  <asvg:svgBlip xmlns:asvg="http://schemas.microsoft.com/office/drawing/2016/SVG/main" r:embed="rId46"/>
                </a:ext>
              </a:extLst>
            </a:blip>
            <a:stretch>
              <a:fillRect l="0" t="0" r="0" b="0"/>
            </a:stretch>
          </a:blipFill>
        </p:spPr>
      </p:sp>
      <p:sp>
        <p:nvSpPr>
          <p:cNvPr name="TextBox 51" id="51"/>
          <p:cNvSpPr txBox="true"/>
          <p:nvPr/>
        </p:nvSpPr>
        <p:spPr>
          <a:xfrm rot="0">
            <a:off x="4669003" y="5269297"/>
            <a:ext cx="2442067" cy="1150734"/>
          </a:xfrm>
          <a:prstGeom prst="rect">
            <a:avLst/>
          </a:prstGeom>
        </p:spPr>
        <p:txBody>
          <a:bodyPr anchor="t" rtlCol="false" tIns="0" lIns="0" bIns="0" rIns="0">
            <a:spAutoFit/>
          </a:bodyPr>
          <a:lstStyle/>
          <a:p>
            <a:pPr algn="just">
              <a:lnSpc>
                <a:spcPts val="4576"/>
              </a:lnSpc>
            </a:pPr>
            <a:r>
              <a:rPr lang="en-US" sz="3318">
                <a:solidFill>
                  <a:srgbClr val="FFFFFF"/>
                </a:solidFill>
                <a:latin typeface="Raleway Bold"/>
              </a:rPr>
              <a:t>Diagnostic Prescription</a:t>
            </a:r>
          </a:p>
        </p:txBody>
      </p:sp>
      <p:sp>
        <p:nvSpPr>
          <p:cNvPr name="TextBox 52" id="52"/>
          <p:cNvSpPr txBox="true"/>
          <p:nvPr/>
        </p:nvSpPr>
        <p:spPr>
          <a:xfrm rot="0">
            <a:off x="4424248" y="2270112"/>
            <a:ext cx="2934357" cy="1150734"/>
          </a:xfrm>
          <a:prstGeom prst="rect">
            <a:avLst/>
          </a:prstGeom>
        </p:spPr>
        <p:txBody>
          <a:bodyPr anchor="t" rtlCol="false" tIns="0" lIns="0" bIns="0" rIns="0">
            <a:spAutoFit/>
          </a:bodyPr>
          <a:lstStyle/>
          <a:p>
            <a:pPr algn="ctr">
              <a:lnSpc>
                <a:spcPts val="4576"/>
              </a:lnSpc>
            </a:pPr>
            <a:r>
              <a:rPr lang="en-US" sz="3318">
                <a:solidFill>
                  <a:srgbClr val="FFFFFF"/>
                </a:solidFill>
                <a:latin typeface="Raleway Bold"/>
              </a:rPr>
              <a:t>Prévention Sensibilisation</a:t>
            </a:r>
          </a:p>
        </p:txBody>
      </p:sp>
      <p:sp>
        <p:nvSpPr>
          <p:cNvPr name="TextBox 53" id="53"/>
          <p:cNvSpPr txBox="true"/>
          <p:nvPr/>
        </p:nvSpPr>
        <p:spPr>
          <a:xfrm rot="0">
            <a:off x="3817772" y="8519484"/>
            <a:ext cx="4154119" cy="579234"/>
          </a:xfrm>
          <a:prstGeom prst="rect">
            <a:avLst/>
          </a:prstGeom>
        </p:spPr>
        <p:txBody>
          <a:bodyPr anchor="t" rtlCol="false" tIns="0" lIns="0" bIns="0" rIns="0">
            <a:spAutoFit/>
          </a:bodyPr>
          <a:lstStyle/>
          <a:p>
            <a:pPr algn="l">
              <a:lnSpc>
                <a:spcPts val="4646"/>
              </a:lnSpc>
            </a:pPr>
            <a:r>
              <a:rPr lang="en-US" sz="3318">
                <a:solidFill>
                  <a:srgbClr val="FFFFFF"/>
                </a:solidFill>
                <a:latin typeface="Raleway Bold"/>
              </a:rPr>
              <a:t>Mesure &amp; évaluation</a:t>
            </a:r>
          </a:p>
        </p:txBody>
      </p:sp>
      <p:sp>
        <p:nvSpPr>
          <p:cNvPr name="TextBox 54" id="54"/>
          <p:cNvSpPr txBox="true"/>
          <p:nvPr/>
        </p:nvSpPr>
        <p:spPr>
          <a:xfrm rot="0">
            <a:off x="11059725" y="8238496"/>
            <a:ext cx="2269255" cy="1150734"/>
          </a:xfrm>
          <a:prstGeom prst="rect">
            <a:avLst/>
          </a:prstGeom>
        </p:spPr>
        <p:txBody>
          <a:bodyPr anchor="t" rtlCol="false" tIns="0" lIns="0" bIns="0" rIns="0">
            <a:spAutoFit/>
          </a:bodyPr>
          <a:lstStyle/>
          <a:p>
            <a:pPr algn="ctr">
              <a:lnSpc>
                <a:spcPts val="4576"/>
              </a:lnSpc>
            </a:pPr>
            <a:r>
              <a:rPr lang="en-US" sz="3318">
                <a:solidFill>
                  <a:srgbClr val="FFFFFF"/>
                </a:solidFill>
                <a:latin typeface="Raleway Bold"/>
              </a:rPr>
              <a:t>Suivi Orientation</a:t>
            </a:r>
          </a:p>
        </p:txBody>
      </p:sp>
      <p:sp>
        <p:nvSpPr>
          <p:cNvPr name="TextBox 55" id="55"/>
          <p:cNvSpPr txBox="true"/>
          <p:nvPr/>
        </p:nvSpPr>
        <p:spPr>
          <a:xfrm rot="0">
            <a:off x="11070012" y="2270112"/>
            <a:ext cx="2269255" cy="1150734"/>
          </a:xfrm>
          <a:prstGeom prst="rect">
            <a:avLst/>
          </a:prstGeom>
        </p:spPr>
        <p:txBody>
          <a:bodyPr anchor="t" rtlCol="false" tIns="0" lIns="0" bIns="0" rIns="0">
            <a:spAutoFit/>
          </a:bodyPr>
          <a:lstStyle/>
          <a:p>
            <a:pPr algn="just">
              <a:lnSpc>
                <a:spcPts val="4576"/>
              </a:lnSpc>
            </a:pPr>
            <a:r>
              <a:rPr lang="en-US" sz="3318">
                <a:solidFill>
                  <a:srgbClr val="FFFFFF"/>
                </a:solidFill>
                <a:latin typeface="Raleway Bold"/>
              </a:rPr>
              <a:t>Détection Orientation</a:t>
            </a:r>
          </a:p>
        </p:txBody>
      </p:sp>
      <p:sp>
        <p:nvSpPr>
          <p:cNvPr name="TextBox 56" id="56"/>
          <p:cNvSpPr txBox="true"/>
          <p:nvPr/>
        </p:nvSpPr>
        <p:spPr>
          <a:xfrm rot="0">
            <a:off x="10323986" y="5269297"/>
            <a:ext cx="3749078" cy="1150734"/>
          </a:xfrm>
          <a:prstGeom prst="rect">
            <a:avLst/>
          </a:prstGeom>
        </p:spPr>
        <p:txBody>
          <a:bodyPr anchor="t" rtlCol="false" tIns="0" lIns="0" bIns="0" rIns="0">
            <a:spAutoFit/>
          </a:bodyPr>
          <a:lstStyle/>
          <a:p>
            <a:pPr algn="ctr">
              <a:lnSpc>
                <a:spcPts val="4576"/>
              </a:lnSpc>
            </a:pPr>
            <a:r>
              <a:rPr lang="en-US" sz="3318">
                <a:solidFill>
                  <a:srgbClr val="FFFFFF"/>
                </a:solidFill>
                <a:latin typeface="Raleway Bold"/>
              </a:rPr>
              <a:t>Accompagnement APS &amp; APA</a:t>
            </a:r>
          </a:p>
        </p:txBody>
      </p:sp>
      <p:sp>
        <p:nvSpPr>
          <p:cNvPr name="TextBox 57" id="57"/>
          <p:cNvSpPr txBox="true"/>
          <p:nvPr/>
        </p:nvSpPr>
        <p:spPr>
          <a:xfrm rot="0">
            <a:off x="629984" y="447427"/>
            <a:ext cx="11155451"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Les étapes du parcours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DDDDD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5065252" y="4617006"/>
            <a:ext cx="7562850" cy="5667375"/>
          </a:xfrm>
          <a:custGeom>
            <a:avLst/>
            <a:gdLst/>
            <a:ahLst/>
            <a:cxnLst/>
            <a:rect r="r" b="b" t="t" l="l"/>
            <a:pathLst>
              <a:path h="5667375" w="7562850">
                <a:moveTo>
                  <a:pt x="0" y="0"/>
                </a:moveTo>
                <a:lnTo>
                  <a:pt x="7562850" y="0"/>
                </a:lnTo>
                <a:lnTo>
                  <a:pt x="7562850" y="5667375"/>
                </a:lnTo>
                <a:lnTo>
                  <a:pt x="0" y="5667375"/>
                </a:lnTo>
                <a:lnTo>
                  <a:pt x="0" y="0"/>
                </a:lnTo>
                <a:close/>
              </a:path>
            </a:pathLst>
          </a:custGeom>
          <a:blipFill>
            <a:blip r:embed="rId3"/>
            <a:stretch>
              <a:fillRect l="0" t="0" r="0" b="0"/>
            </a:stretch>
          </a:blipFill>
        </p:spPr>
      </p:sp>
      <p:sp>
        <p:nvSpPr>
          <p:cNvPr name="Freeform 4" id="4"/>
          <p:cNvSpPr/>
          <p:nvPr/>
        </p:nvSpPr>
        <p:spPr>
          <a:xfrm flipH="false" flipV="false" rot="0">
            <a:off x="1549508" y="1977114"/>
            <a:ext cx="4676775" cy="3495675"/>
          </a:xfrm>
          <a:custGeom>
            <a:avLst/>
            <a:gdLst/>
            <a:ahLst/>
            <a:cxnLst/>
            <a:rect r="r" b="b" t="t" l="l"/>
            <a:pathLst>
              <a:path h="3495675" w="4676775">
                <a:moveTo>
                  <a:pt x="0" y="0"/>
                </a:moveTo>
                <a:lnTo>
                  <a:pt x="4676775" y="0"/>
                </a:lnTo>
                <a:lnTo>
                  <a:pt x="4676775" y="3495675"/>
                </a:lnTo>
                <a:lnTo>
                  <a:pt x="0" y="3495675"/>
                </a:lnTo>
                <a:lnTo>
                  <a:pt x="0" y="0"/>
                </a:lnTo>
                <a:close/>
              </a:path>
            </a:pathLst>
          </a:custGeom>
          <a:blipFill>
            <a:blip r:embed="rId4"/>
            <a:stretch>
              <a:fillRect l="-9238" t="-33661" r="-7462" b="-22469"/>
            </a:stretch>
          </a:blipFill>
        </p:spPr>
      </p:sp>
      <p:sp>
        <p:nvSpPr>
          <p:cNvPr name="Freeform 5" id="5"/>
          <p:cNvSpPr/>
          <p:nvPr/>
        </p:nvSpPr>
        <p:spPr>
          <a:xfrm flipH="false" flipV="false" rot="0">
            <a:off x="10248252" y="519789"/>
            <a:ext cx="4752975" cy="4953000"/>
          </a:xfrm>
          <a:custGeom>
            <a:avLst/>
            <a:gdLst/>
            <a:ahLst/>
            <a:cxnLst/>
            <a:rect r="r" b="b" t="t" l="l"/>
            <a:pathLst>
              <a:path h="4953000" w="4752975">
                <a:moveTo>
                  <a:pt x="0" y="0"/>
                </a:moveTo>
                <a:lnTo>
                  <a:pt x="4752975" y="0"/>
                </a:lnTo>
                <a:lnTo>
                  <a:pt x="4752975" y="4953000"/>
                </a:lnTo>
                <a:lnTo>
                  <a:pt x="0" y="4953000"/>
                </a:lnTo>
                <a:lnTo>
                  <a:pt x="0" y="0"/>
                </a:lnTo>
                <a:close/>
              </a:path>
            </a:pathLst>
          </a:custGeom>
          <a:blipFill>
            <a:blip r:embed="rId5"/>
            <a:stretch>
              <a:fillRect l="-130660" t="-35444" r="-12225" b="-51094"/>
            </a:stretch>
          </a:blipFill>
        </p:spPr>
      </p:sp>
      <p:sp>
        <p:nvSpPr>
          <p:cNvPr name="Freeform 6" id="6"/>
          <p:cNvSpPr/>
          <p:nvPr/>
        </p:nvSpPr>
        <p:spPr>
          <a:xfrm flipH="false" flipV="false" rot="0">
            <a:off x="14602816" y="4116762"/>
            <a:ext cx="2867025" cy="5762625"/>
          </a:xfrm>
          <a:custGeom>
            <a:avLst/>
            <a:gdLst/>
            <a:ahLst/>
            <a:cxnLst/>
            <a:rect r="r" b="b" t="t" l="l"/>
            <a:pathLst>
              <a:path h="5762625" w="2867025">
                <a:moveTo>
                  <a:pt x="0" y="0"/>
                </a:moveTo>
                <a:lnTo>
                  <a:pt x="2867025" y="0"/>
                </a:lnTo>
                <a:lnTo>
                  <a:pt x="2867025" y="5762625"/>
                </a:lnTo>
                <a:lnTo>
                  <a:pt x="0" y="5762625"/>
                </a:lnTo>
                <a:lnTo>
                  <a:pt x="0" y="0"/>
                </a:lnTo>
                <a:close/>
              </a:path>
            </a:pathLst>
          </a:custGeom>
          <a:blipFill>
            <a:blip r:embed="rId6"/>
            <a:stretch>
              <a:fillRect l="0" t="0" r="0" b="0"/>
            </a:stretch>
          </a:blipFill>
        </p:spPr>
      </p:sp>
      <p:sp>
        <p:nvSpPr>
          <p:cNvPr name="Freeform 7" id="7"/>
          <p:cNvSpPr/>
          <p:nvPr/>
        </p:nvSpPr>
        <p:spPr>
          <a:xfrm flipH="false" flipV="false" rot="0">
            <a:off x="9767868" y="651929"/>
            <a:ext cx="8520132" cy="47625"/>
          </a:xfrm>
          <a:custGeom>
            <a:avLst/>
            <a:gdLst/>
            <a:ahLst/>
            <a:cxnLst/>
            <a:rect r="r" b="b" t="t" l="l"/>
            <a:pathLst>
              <a:path h="47625" w="8520132">
                <a:moveTo>
                  <a:pt x="0" y="0"/>
                </a:moveTo>
                <a:lnTo>
                  <a:pt x="8520132" y="0"/>
                </a:lnTo>
                <a:lnTo>
                  <a:pt x="8520132" y="47625"/>
                </a:lnTo>
                <a:lnTo>
                  <a:pt x="0" y="4762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2792854" y="1676524"/>
            <a:ext cx="1820580" cy="285569"/>
          </a:xfrm>
          <a:prstGeom prst="rect">
            <a:avLst/>
          </a:prstGeom>
        </p:spPr>
        <p:txBody>
          <a:bodyPr anchor="t" rtlCol="false" tIns="0" lIns="0" bIns="0" rIns="0">
            <a:spAutoFit/>
          </a:bodyPr>
          <a:lstStyle/>
          <a:p>
            <a:pPr algn="l">
              <a:lnSpc>
                <a:spcPts val="2285"/>
              </a:lnSpc>
            </a:pPr>
            <a:r>
              <a:rPr lang="en-US" sz="1632">
                <a:solidFill>
                  <a:srgbClr val="000000"/>
                </a:solidFill>
                <a:latin typeface="Raleway Bold"/>
              </a:rPr>
              <a:t>Boite Médicasport</a:t>
            </a:r>
          </a:p>
        </p:txBody>
      </p:sp>
      <p:sp>
        <p:nvSpPr>
          <p:cNvPr name="TextBox 9" id="9"/>
          <p:cNvSpPr txBox="true"/>
          <p:nvPr/>
        </p:nvSpPr>
        <p:spPr>
          <a:xfrm rot="0">
            <a:off x="11989880" y="5026685"/>
            <a:ext cx="717814" cy="302800"/>
          </a:xfrm>
          <a:prstGeom prst="rect">
            <a:avLst/>
          </a:prstGeom>
        </p:spPr>
        <p:txBody>
          <a:bodyPr anchor="t" rtlCol="false" tIns="0" lIns="0" bIns="0" rIns="0">
            <a:spAutoFit/>
          </a:bodyPr>
          <a:lstStyle/>
          <a:p>
            <a:pPr algn="l">
              <a:lnSpc>
                <a:spcPts val="2356"/>
              </a:lnSpc>
            </a:pPr>
            <a:r>
              <a:rPr lang="en-US" sz="1683">
                <a:solidFill>
                  <a:srgbClr val="000000"/>
                </a:solidFill>
                <a:latin typeface="Raleway Bold"/>
              </a:rPr>
              <a:t>Sticker</a:t>
            </a:r>
          </a:p>
        </p:txBody>
      </p:sp>
      <p:sp>
        <p:nvSpPr>
          <p:cNvPr name="TextBox 10" id="10"/>
          <p:cNvSpPr txBox="true"/>
          <p:nvPr/>
        </p:nvSpPr>
        <p:spPr>
          <a:xfrm rot="0">
            <a:off x="1549508" y="7616089"/>
            <a:ext cx="2153636" cy="316236"/>
          </a:xfrm>
          <a:prstGeom prst="rect">
            <a:avLst/>
          </a:prstGeom>
        </p:spPr>
        <p:txBody>
          <a:bodyPr anchor="t" rtlCol="false" tIns="0" lIns="0" bIns="0" rIns="0">
            <a:spAutoFit/>
          </a:bodyPr>
          <a:lstStyle/>
          <a:p>
            <a:pPr algn="l">
              <a:lnSpc>
                <a:spcPts val="2519"/>
              </a:lnSpc>
            </a:pPr>
            <a:r>
              <a:rPr lang="en-US" sz="1799">
                <a:solidFill>
                  <a:srgbClr val="000000"/>
                </a:solidFill>
                <a:latin typeface="Raleway Bold"/>
              </a:rPr>
              <a:t>Numéro Unique</a:t>
            </a:r>
          </a:p>
        </p:txBody>
      </p:sp>
      <p:sp>
        <p:nvSpPr>
          <p:cNvPr name="TextBox 11" id="11"/>
          <p:cNvSpPr txBox="true"/>
          <p:nvPr/>
        </p:nvSpPr>
        <p:spPr>
          <a:xfrm rot="0">
            <a:off x="8626231" y="9682763"/>
            <a:ext cx="903427" cy="280578"/>
          </a:xfrm>
          <a:prstGeom prst="rect">
            <a:avLst/>
          </a:prstGeom>
        </p:spPr>
        <p:txBody>
          <a:bodyPr anchor="t" rtlCol="false" tIns="0" lIns="0" bIns="0" rIns="0">
            <a:spAutoFit/>
          </a:bodyPr>
          <a:lstStyle/>
          <a:p>
            <a:pPr algn="l">
              <a:lnSpc>
                <a:spcPts val="2239"/>
              </a:lnSpc>
            </a:pPr>
            <a:r>
              <a:rPr lang="en-US" sz="1599">
                <a:solidFill>
                  <a:srgbClr val="000000"/>
                </a:solidFill>
                <a:latin typeface="Raleway Bold"/>
              </a:rPr>
              <a:t>Brochure</a:t>
            </a:r>
          </a:p>
        </p:txBody>
      </p:sp>
      <p:sp>
        <p:nvSpPr>
          <p:cNvPr name="TextBox 12" id="12"/>
          <p:cNvSpPr txBox="true"/>
          <p:nvPr/>
        </p:nvSpPr>
        <p:spPr>
          <a:xfrm rot="0">
            <a:off x="15944459" y="9682763"/>
            <a:ext cx="1004592" cy="280578"/>
          </a:xfrm>
          <a:prstGeom prst="rect">
            <a:avLst/>
          </a:prstGeom>
        </p:spPr>
        <p:txBody>
          <a:bodyPr anchor="t" rtlCol="false" tIns="0" lIns="0" bIns="0" rIns="0">
            <a:spAutoFit/>
          </a:bodyPr>
          <a:lstStyle/>
          <a:p>
            <a:pPr algn="l">
              <a:lnSpc>
                <a:spcPts val="2239"/>
              </a:lnSpc>
            </a:pPr>
            <a:r>
              <a:rPr lang="en-US" sz="1599">
                <a:solidFill>
                  <a:srgbClr val="000000"/>
                </a:solidFill>
                <a:latin typeface="Raleway Bold"/>
              </a:rPr>
              <a:t>Présentoir</a:t>
            </a:r>
          </a:p>
        </p:txBody>
      </p:sp>
      <p:sp>
        <p:nvSpPr>
          <p:cNvPr name="TextBox 13" id="13"/>
          <p:cNvSpPr txBox="true"/>
          <p:nvPr/>
        </p:nvSpPr>
        <p:spPr>
          <a:xfrm rot="0">
            <a:off x="675980" y="371227"/>
            <a:ext cx="8821245"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l'orientation</a:t>
            </a:r>
          </a:p>
        </p:txBody>
      </p:sp>
      <p:sp>
        <p:nvSpPr>
          <p:cNvPr name="TextBox 14" id="14"/>
          <p:cNvSpPr txBox="true"/>
          <p:nvPr/>
        </p:nvSpPr>
        <p:spPr>
          <a:xfrm rot="0">
            <a:off x="1028700" y="8013287"/>
            <a:ext cx="2859195" cy="631117"/>
          </a:xfrm>
          <a:prstGeom prst="rect">
            <a:avLst/>
          </a:prstGeom>
        </p:spPr>
        <p:txBody>
          <a:bodyPr anchor="t" rtlCol="false" tIns="0" lIns="0" bIns="0" rIns="0">
            <a:spAutoFit/>
          </a:bodyPr>
          <a:lstStyle/>
          <a:p>
            <a:pPr algn="l">
              <a:lnSpc>
                <a:spcPts val="5227"/>
              </a:lnSpc>
            </a:pPr>
            <a:r>
              <a:rPr lang="en-US" sz="3734">
                <a:solidFill>
                  <a:srgbClr val="FF1616"/>
                </a:solidFill>
                <a:latin typeface="Lovelo"/>
              </a:rPr>
              <a:t>03.21.72.67.24</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9464373" y="723367"/>
            <a:ext cx="8823627" cy="47625"/>
          </a:xfrm>
          <a:custGeom>
            <a:avLst/>
            <a:gdLst/>
            <a:ahLst/>
            <a:cxnLst/>
            <a:rect r="r" b="b" t="t" l="l"/>
            <a:pathLst>
              <a:path h="47625" w="8823627">
                <a:moveTo>
                  <a:pt x="0" y="0"/>
                </a:moveTo>
                <a:lnTo>
                  <a:pt x="8823627" y="0"/>
                </a:lnTo>
                <a:lnTo>
                  <a:pt x="8823627"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29260" y="418852"/>
            <a:ext cx="8625430"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Nos affiches </a:t>
            </a:r>
          </a:p>
        </p:txBody>
      </p:sp>
      <p:sp>
        <p:nvSpPr>
          <p:cNvPr name="Freeform 5" id="5"/>
          <p:cNvSpPr/>
          <p:nvPr/>
        </p:nvSpPr>
        <p:spPr>
          <a:xfrm flipH="false" flipV="false" rot="0">
            <a:off x="6440963" y="1501950"/>
            <a:ext cx="6046820" cy="8479491"/>
          </a:xfrm>
          <a:custGeom>
            <a:avLst/>
            <a:gdLst/>
            <a:ahLst/>
            <a:cxnLst/>
            <a:rect r="r" b="b" t="t" l="l"/>
            <a:pathLst>
              <a:path h="8479491" w="6046820">
                <a:moveTo>
                  <a:pt x="0" y="0"/>
                </a:moveTo>
                <a:lnTo>
                  <a:pt x="6046820" y="0"/>
                </a:lnTo>
                <a:lnTo>
                  <a:pt x="6046820" y="8479491"/>
                </a:lnTo>
                <a:lnTo>
                  <a:pt x="0" y="8479491"/>
                </a:lnTo>
                <a:lnTo>
                  <a:pt x="0" y="0"/>
                </a:lnTo>
                <a:close/>
              </a:path>
            </a:pathLst>
          </a:custGeom>
          <a:blipFill>
            <a:blip r:embed="rId5"/>
            <a:stretch>
              <a:fillRect l="-226250" t="-26549" r="-143196" b="-107833"/>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8108642" y="723367"/>
            <a:ext cx="10179358" cy="47625"/>
          </a:xfrm>
          <a:custGeom>
            <a:avLst/>
            <a:gdLst/>
            <a:ahLst/>
            <a:cxnLst/>
            <a:rect r="r" b="b" t="t" l="l"/>
            <a:pathLst>
              <a:path h="47625" w="10179358">
                <a:moveTo>
                  <a:pt x="0" y="0"/>
                </a:moveTo>
                <a:lnTo>
                  <a:pt x="10179358" y="0"/>
                </a:lnTo>
                <a:lnTo>
                  <a:pt x="10179358" y="47625"/>
                </a:lnTo>
                <a:lnTo>
                  <a:pt x="0" y="476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885093" y="2579970"/>
            <a:ext cx="6867525" cy="5781675"/>
          </a:xfrm>
          <a:custGeom>
            <a:avLst/>
            <a:gdLst/>
            <a:ahLst/>
            <a:cxnLst/>
            <a:rect r="r" b="b" t="t" l="l"/>
            <a:pathLst>
              <a:path h="5781675" w="6867525">
                <a:moveTo>
                  <a:pt x="0" y="0"/>
                </a:moveTo>
                <a:lnTo>
                  <a:pt x="6867525" y="0"/>
                </a:lnTo>
                <a:lnTo>
                  <a:pt x="6867525" y="5781675"/>
                </a:lnTo>
                <a:lnTo>
                  <a:pt x="0" y="5781675"/>
                </a:lnTo>
                <a:lnTo>
                  <a:pt x="0" y="0"/>
                </a:lnTo>
                <a:close/>
              </a:path>
            </a:pathLst>
          </a:custGeom>
          <a:blipFill>
            <a:blip r:embed="rId5"/>
            <a:stretch>
              <a:fillRect l="0" t="0" r="0" b="0"/>
            </a:stretch>
          </a:blipFill>
        </p:spPr>
      </p:sp>
      <p:sp>
        <p:nvSpPr>
          <p:cNvPr name="Freeform 5" id="5"/>
          <p:cNvSpPr/>
          <p:nvPr/>
        </p:nvSpPr>
        <p:spPr>
          <a:xfrm flipH="false" flipV="false" rot="0">
            <a:off x="1870700" y="1784861"/>
            <a:ext cx="5133975" cy="7477125"/>
          </a:xfrm>
          <a:custGeom>
            <a:avLst/>
            <a:gdLst/>
            <a:ahLst/>
            <a:cxnLst/>
            <a:rect r="r" b="b" t="t" l="l"/>
            <a:pathLst>
              <a:path h="7477125" w="5133975">
                <a:moveTo>
                  <a:pt x="0" y="0"/>
                </a:moveTo>
                <a:lnTo>
                  <a:pt x="5133975" y="0"/>
                </a:lnTo>
                <a:lnTo>
                  <a:pt x="5133975" y="7477125"/>
                </a:lnTo>
                <a:lnTo>
                  <a:pt x="0" y="7477125"/>
                </a:lnTo>
                <a:lnTo>
                  <a:pt x="0" y="0"/>
                </a:lnTo>
                <a:close/>
              </a:path>
            </a:pathLst>
          </a:custGeom>
          <a:blipFill>
            <a:blip r:embed="rId6"/>
            <a:stretch>
              <a:fillRect l="0" t="0" r="0" b="0"/>
            </a:stretch>
          </a:blipFill>
        </p:spPr>
      </p:sp>
      <p:sp>
        <p:nvSpPr>
          <p:cNvPr name="TextBox 6" id="6"/>
          <p:cNvSpPr txBox="true"/>
          <p:nvPr/>
        </p:nvSpPr>
        <p:spPr>
          <a:xfrm rot="0">
            <a:off x="629260" y="418852"/>
            <a:ext cx="7153808" cy="617753"/>
          </a:xfrm>
          <a:prstGeom prst="rect">
            <a:avLst/>
          </a:prstGeom>
        </p:spPr>
        <p:txBody>
          <a:bodyPr anchor="t" rtlCol="false" tIns="0" lIns="0" bIns="0" rIns="0">
            <a:spAutoFit/>
          </a:bodyPr>
          <a:lstStyle/>
          <a:p>
            <a:pPr algn="l">
              <a:lnSpc>
                <a:spcPts val="5191"/>
              </a:lnSpc>
            </a:pPr>
            <a:r>
              <a:rPr lang="en-US" sz="3707">
                <a:solidFill>
                  <a:srgbClr val="000000"/>
                </a:solidFill>
                <a:latin typeface="Lovelo"/>
              </a:rPr>
              <a:t>Maison Sport-Santé : le suivi</a:t>
            </a:r>
          </a:p>
        </p:txBody>
      </p:sp>
      <p:sp>
        <p:nvSpPr>
          <p:cNvPr name="TextBox 7" id="7"/>
          <p:cNvSpPr txBox="true"/>
          <p:nvPr/>
        </p:nvSpPr>
        <p:spPr>
          <a:xfrm rot="0">
            <a:off x="3451441" y="9159907"/>
            <a:ext cx="2791263" cy="478765"/>
          </a:xfrm>
          <a:prstGeom prst="rect">
            <a:avLst/>
          </a:prstGeom>
        </p:spPr>
        <p:txBody>
          <a:bodyPr anchor="t" rtlCol="false" tIns="0" lIns="0" bIns="0" rIns="0">
            <a:spAutoFit/>
          </a:bodyPr>
          <a:lstStyle/>
          <a:p>
            <a:pPr algn="l">
              <a:lnSpc>
                <a:spcPts val="3806"/>
              </a:lnSpc>
            </a:pPr>
            <a:r>
              <a:rPr lang="en-US" sz="2718">
                <a:solidFill>
                  <a:srgbClr val="000000"/>
                </a:solidFill>
                <a:latin typeface="Raleway Bold"/>
              </a:rPr>
              <a:t>Un livret de Suivi</a:t>
            </a:r>
          </a:p>
        </p:txBody>
      </p:sp>
      <p:sp>
        <p:nvSpPr>
          <p:cNvPr name="TextBox 8" id="8"/>
          <p:cNvSpPr txBox="true"/>
          <p:nvPr/>
        </p:nvSpPr>
        <p:spPr>
          <a:xfrm rot="0">
            <a:off x="11356886" y="8956319"/>
            <a:ext cx="4096083" cy="478765"/>
          </a:xfrm>
          <a:prstGeom prst="rect">
            <a:avLst/>
          </a:prstGeom>
        </p:spPr>
        <p:txBody>
          <a:bodyPr anchor="t" rtlCol="false" tIns="0" lIns="0" bIns="0" rIns="0">
            <a:spAutoFit/>
          </a:bodyPr>
          <a:lstStyle/>
          <a:p>
            <a:pPr algn="l">
              <a:lnSpc>
                <a:spcPts val="3806"/>
              </a:lnSpc>
            </a:pPr>
            <a:r>
              <a:rPr lang="en-US" sz="2718">
                <a:solidFill>
                  <a:srgbClr val="000000"/>
                </a:solidFill>
                <a:latin typeface="Raleway Bold"/>
              </a:rPr>
              <a:t>Un "Contrôle Technique"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924890" y="263738"/>
            <a:ext cx="14438219" cy="10023262"/>
          </a:xfrm>
          <a:custGeom>
            <a:avLst/>
            <a:gdLst/>
            <a:ahLst/>
            <a:cxnLst/>
            <a:rect r="r" b="b" t="t" l="l"/>
            <a:pathLst>
              <a:path h="10023262" w="14438219">
                <a:moveTo>
                  <a:pt x="0" y="0"/>
                </a:moveTo>
                <a:lnTo>
                  <a:pt x="14438220" y="0"/>
                </a:lnTo>
                <a:lnTo>
                  <a:pt x="14438220" y="10023262"/>
                </a:lnTo>
                <a:lnTo>
                  <a:pt x="0" y="10023262"/>
                </a:lnTo>
                <a:lnTo>
                  <a:pt x="0" y="0"/>
                </a:lnTo>
                <a:close/>
              </a:path>
            </a:pathLst>
          </a:custGeom>
          <a:blipFill>
            <a:blip r:embed="rId3"/>
            <a:stretch>
              <a:fillRect l="-58579" t="-29458" r="-24610" b="-18973"/>
            </a:stretch>
          </a:blipFill>
        </p:spPr>
      </p:sp>
      <p:grpSp>
        <p:nvGrpSpPr>
          <p:cNvPr name="Group 4" id="4"/>
          <p:cNvGrpSpPr/>
          <p:nvPr/>
        </p:nvGrpSpPr>
        <p:grpSpPr>
          <a:xfrm rot="0">
            <a:off x="7600950" y="3269428"/>
            <a:ext cx="3086100" cy="361536"/>
            <a:chOff x="0" y="0"/>
            <a:chExt cx="812800" cy="95219"/>
          </a:xfrm>
        </p:grpSpPr>
        <p:sp>
          <p:nvSpPr>
            <p:cNvPr name="Freeform 5" id="5"/>
            <p:cNvSpPr/>
            <p:nvPr/>
          </p:nvSpPr>
          <p:spPr>
            <a:xfrm flipH="false" flipV="false" rot="0">
              <a:off x="0" y="0"/>
              <a:ext cx="812800" cy="95219"/>
            </a:xfrm>
            <a:custGeom>
              <a:avLst/>
              <a:gdLst/>
              <a:ahLst/>
              <a:cxnLst/>
              <a:rect r="r" b="b" t="t" l="l"/>
              <a:pathLst>
                <a:path h="95219" w="812800">
                  <a:moveTo>
                    <a:pt x="0" y="0"/>
                  </a:moveTo>
                  <a:lnTo>
                    <a:pt x="812800" y="0"/>
                  </a:lnTo>
                  <a:lnTo>
                    <a:pt x="812800" y="95219"/>
                  </a:lnTo>
                  <a:lnTo>
                    <a:pt x="0" y="95219"/>
                  </a:lnTo>
                  <a:close/>
                </a:path>
              </a:pathLst>
            </a:custGeom>
            <a:solidFill>
              <a:srgbClr val="C85A19"/>
            </a:solidFill>
          </p:spPr>
        </p:sp>
        <p:sp>
          <p:nvSpPr>
            <p:cNvPr name="TextBox 6" id="6"/>
            <p:cNvSpPr txBox="true"/>
            <p:nvPr/>
          </p:nvSpPr>
          <p:spPr>
            <a:xfrm>
              <a:off x="0" y="-76200"/>
              <a:ext cx="812800" cy="171419"/>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57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6886127" y="1945374"/>
            <a:ext cx="4613086" cy="7312926"/>
            <a:chOff x="0" y="0"/>
            <a:chExt cx="1214969" cy="1926038"/>
          </a:xfrm>
        </p:grpSpPr>
        <p:sp>
          <p:nvSpPr>
            <p:cNvPr name="Freeform 7" id="7"/>
            <p:cNvSpPr/>
            <p:nvPr/>
          </p:nvSpPr>
          <p:spPr>
            <a:xfrm flipH="false" flipV="false" rot="0">
              <a:off x="0" y="0"/>
              <a:ext cx="1214969" cy="1926038"/>
            </a:xfrm>
            <a:custGeom>
              <a:avLst/>
              <a:gdLst/>
              <a:ahLst/>
              <a:cxnLst/>
              <a:rect r="r" b="b" t="t" l="l"/>
              <a:pathLst>
                <a:path h="1926038" w="1214969">
                  <a:moveTo>
                    <a:pt x="85591" y="0"/>
                  </a:moveTo>
                  <a:lnTo>
                    <a:pt x="1129378" y="0"/>
                  </a:lnTo>
                  <a:cubicBezTo>
                    <a:pt x="1176649" y="0"/>
                    <a:pt x="1214969" y="38320"/>
                    <a:pt x="1214969" y="85591"/>
                  </a:cubicBezTo>
                  <a:lnTo>
                    <a:pt x="1214969" y="1840447"/>
                  </a:lnTo>
                  <a:cubicBezTo>
                    <a:pt x="1214969" y="1887718"/>
                    <a:pt x="1176649" y="1926038"/>
                    <a:pt x="1129378" y="1926038"/>
                  </a:cubicBezTo>
                  <a:lnTo>
                    <a:pt x="85591" y="1926038"/>
                  </a:lnTo>
                  <a:cubicBezTo>
                    <a:pt x="38320" y="1926038"/>
                    <a:pt x="0" y="1887718"/>
                    <a:pt x="0" y="1840447"/>
                  </a:cubicBezTo>
                  <a:lnTo>
                    <a:pt x="0" y="85591"/>
                  </a:lnTo>
                  <a:cubicBezTo>
                    <a:pt x="0" y="38320"/>
                    <a:pt x="38320" y="0"/>
                    <a:pt x="85591" y="0"/>
                  </a:cubicBezTo>
                  <a:close/>
                </a:path>
              </a:pathLst>
            </a:custGeom>
            <a:solidFill>
              <a:srgbClr val="B1C5DC"/>
            </a:solidFill>
          </p:spPr>
        </p:sp>
        <p:sp>
          <p:nvSpPr>
            <p:cNvPr name="TextBox 8" id="8"/>
            <p:cNvSpPr txBox="true"/>
            <p:nvPr/>
          </p:nvSpPr>
          <p:spPr>
            <a:xfrm>
              <a:off x="0" y="-76200"/>
              <a:ext cx="1214969" cy="2002238"/>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7080640" y="3794935"/>
            <a:ext cx="4792038" cy="3692287"/>
          </a:xfrm>
          <a:prstGeom prst="rect">
            <a:avLst/>
          </a:prstGeom>
        </p:spPr>
        <p:txBody>
          <a:bodyPr anchor="t" rtlCol="false" tIns="0" lIns="0" bIns="0" rIns="0">
            <a:spAutoFit/>
          </a:bodyPr>
          <a:lstStyle/>
          <a:p>
            <a:pPr marL="757671" indent="-378836" lvl="1">
              <a:lnSpc>
                <a:spcPts val="4913"/>
              </a:lnSpc>
              <a:buFont typeface="Arial"/>
              <a:buChar char="•"/>
            </a:pPr>
            <a:r>
              <a:rPr lang="en-US" sz="3509">
                <a:solidFill>
                  <a:srgbClr val="004199"/>
                </a:solidFill>
                <a:latin typeface="Proxima Nova"/>
              </a:rPr>
              <a:t>Créer des partenariats </a:t>
            </a:r>
          </a:p>
          <a:p>
            <a:pPr marL="757671" indent="-378836" lvl="1">
              <a:lnSpc>
                <a:spcPts val="4913"/>
              </a:lnSpc>
              <a:buFont typeface="Arial"/>
              <a:buChar char="•"/>
            </a:pPr>
            <a:r>
              <a:rPr lang="en-US" sz="3509">
                <a:solidFill>
                  <a:srgbClr val="004199"/>
                </a:solidFill>
                <a:latin typeface="Proxima Nova"/>
              </a:rPr>
              <a:t>Aide à la mise en place de projet </a:t>
            </a:r>
          </a:p>
          <a:p>
            <a:pPr marL="757671" indent="-378836" lvl="1">
              <a:lnSpc>
                <a:spcPts val="4913"/>
              </a:lnSpc>
              <a:spcBef>
                <a:spcPct val="0"/>
              </a:spcBef>
              <a:buFont typeface="Arial"/>
              <a:buChar char="•"/>
            </a:pPr>
            <a:r>
              <a:rPr lang="en-US" sz="3509">
                <a:solidFill>
                  <a:srgbClr val="004199"/>
                </a:solidFill>
                <a:latin typeface="Proxima Nova"/>
              </a:rPr>
              <a:t>Information et formation </a:t>
            </a:r>
          </a:p>
        </p:txBody>
      </p:sp>
      <p:sp>
        <p:nvSpPr>
          <p:cNvPr name="TextBox 10" id="10"/>
          <p:cNvSpPr txBox="true"/>
          <p:nvPr/>
        </p:nvSpPr>
        <p:spPr>
          <a:xfrm rot="0">
            <a:off x="4545281" y="210122"/>
            <a:ext cx="10851356" cy="1170069"/>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roxima Nova Bold"/>
              </a:rPr>
              <a:t>Retour sur l’Atelier de 2022</a:t>
            </a:r>
          </a:p>
        </p:txBody>
      </p:sp>
      <p:grpSp>
        <p:nvGrpSpPr>
          <p:cNvPr name="Group 11" id="11"/>
          <p:cNvGrpSpPr/>
          <p:nvPr/>
        </p:nvGrpSpPr>
        <p:grpSpPr>
          <a:xfrm rot="0">
            <a:off x="1421304" y="1945374"/>
            <a:ext cx="4613086" cy="7312926"/>
            <a:chOff x="0" y="0"/>
            <a:chExt cx="1214969" cy="1926038"/>
          </a:xfrm>
        </p:grpSpPr>
        <p:sp>
          <p:nvSpPr>
            <p:cNvPr name="Freeform 12" id="12"/>
            <p:cNvSpPr/>
            <p:nvPr/>
          </p:nvSpPr>
          <p:spPr>
            <a:xfrm flipH="false" flipV="false" rot="0">
              <a:off x="0" y="0"/>
              <a:ext cx="1214969" cy="1926038"/>
            </a:xfrm>
            <a:custGeom>
              <a:avLst/>
              <a:gdLst/>
              <a:ahLst/>
              <a:cxnLst/>
              <a:rect r="r" b="b" t="t" l="l"/>
              <a:pathLst>
                <a:path h="1926038" w="1214969">
                  <a:moveTo>
                    <a:pt x="85591" y="0"/>
                  </a:moveTo>
                  <a:lnTo>
                    <a:pt x="1129378" y="0"/>
                  </a:lnTo>
                  <a:cubicBezTo>
                    <a:pt x="1176649" y="0"/>
                    <a:pt x="1214969" y="38320"/>
                    <a:pt x="1214969" y="85591"/>
                  </a:cubicBezTo>
                  <a:lnTo>
                    <a:pt x="1214969" y="1840447"/>
                  </a:lnTo>
                  <a:cubicBezTo>
                    <a:pt x="1214969" y="1887718"/>
                    <a:pt x="1176649" y="1926038"/>
                    <a:pt x="1129378" y="1926038"/>
                  </a:cubicBezTo>
                  <a:lnTo>
                    <a:pt x="85591" y="1926038"/>
                  </a:lnTo>
                  <a:cubicBezTo>
                    <a:pt x="38320" y="1926038"/>
                    <a:pt x="0" y="1887718"/>
                    <a:pt x="0" y="1840447"/>
                  </a:cubicBezTo>
                  <a:lnTo>
                    <a:pt x="0" y="85591"/>
                  </a:lnTo>
                  <a:cubicBezTo>
                    <a:pt x="0" y="38320"/>
                    <a:pt x="38320" y="0"/>
                    <a:pt x="85591" y="0"/>
                  </a:cubicBezTo>
                  <a:close/>
                </a:path>
              </a:pathLst>
            </a:custGeom>
            <a:solidFill>
              <a:srgbClr val="8AB0D2"/>
            </a:solidFill>
          </p:spPr>
        </p:sp>
        <p:sp>
          <p:nvSpPr>
            <p:cNvPr name="TextBox 13" id="13"/>
            <p:cNvSpPr txBox="true"/>
            <p:nvPr/>
          </p:nvSpPr>
          <p:spPr>
            <a:xfrm>
              <a:off x="0" y="-76200"/>
              <a:ext cx="1214969" cy="2002238"/>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290749" y="2265509"/>
            <a:ext cx="2874196" cy="596662"/>
          </a:xfrm>
          <a:prstGeom prst="rect">
            <a:avLst/>
          </a:prstGeom>
        </p:spPr>
        <p:txBody>
          <a:bodyPr anchor="t" rtlCol="false" tIns="0" lIns="0" bIns="0" rIns="0">
            <a:spAutoFit/>
          </a:bodyPr>
          <a:lstStyle/>
          <a:p>
            <a:pPr algn="ctr">
              <a:lnSpc>
                <a:spcPts val="4913"/>
              </a:lnSpc>
              <a:spcBef>
                <a:spcPct val="0"/>
              </a:spcBef>
            </a:pPr>
            <a:r>
              <a:rPr lang="en-US" sz="3509">
                <a:solidFill>
                  <a:srgbClr val="004199"/>
                </a:solidFill>
                <a:latin typeface="Proxima Nova Bold"/>
              </a:rPr>
              <a:t>Freins </a:t>
            </a:r>
          </a:p>
        </p:txBody>
      </p:sp>
      <p:sp>
        <p:nvSpPr>
          <p:cNvPr name="TextBox 15" id="15"/>
          <p:cNvSpPr txBox="true"/>
          <p:nvPr/>
        </p:nvSpPr>
        <p:spPr>
          <a:xfrm rot="0">
            <a:off x="7560101" y="2265509"/>
            <a:ext cx="2874196" cy="596662"/>
          </a:xfrm>
          <a:prstGeom prst="rect">
            <a:avLst/>
          </a:prstGeom>
        </p:spPr>
        <p:txBody>
          <a:bodyPr anchor="t" rtlCol="false" tIns="0" lIns="0" bIns="0" rIns="0">
            <a:spAutoFit/>
          </a:bodyPr>
          <a:lstStyle/>
          <a:p>
            <a:pPr algn="ctr">
              <a:lnSpc>
                <a:spcPts val="4913"/>
              </a:lnSpc>
              <a:spcBef>
                <a:spcPct val="0"/>
              </a:spcBef>
            </a:pPr>
            <a:r>
              <a:rPr lang="en-US" sz="3509">
                <a:solidFill>
                  <a:srgbClr val="004199"/>
                </a:solidFill>
                <a:latin typeface="Proxima Nova Bold"/>
              </a:rPr>
              <a:t>Besoins</a:t>
            </a:r>
          </a:p>
        </p:txBody>
      </p:sp>
      <p:grpSp>
        <p:nvGrpSpPr>
          <p:cNvPr name="Group 16" id="16"/>
          <p:cNvGrpSpPr/>
          <p:nvPr/>
        </p:nvGrpSpPr>
        <p:grpSpPr>
          <a:xfrm rot="0">
            <a:off x="12529903" y="2017953"/>
            <a:ext cx="4613086" cy="7312926"/>
            <a:chOff x="0" y="0"/>
            <a:chExt cx="1214969" cy="1926038"/>
          </a:xfrm>
        </p:grpSpPr>
        <p:sp>
          <p:nvSpPr>
            <p:cNvPr name="Freeform 17" id="17"/>
            <p:cNvSpPr/>
            <p:nvPr/>
          </p:nvSpPr>
          <p:spPr>
            <a:xfrm flipH="false" flipV="false" rot="0">
              <a:off x="0" y="0"/>
              <a:ext cx="1214969" cy="1926038"/>
            </a:xfrm>
            <a:custGeom>
              <a:avLst/>
              <a:gdLst/>
              <a:ahLst/>
              <a:cxnLst/>
              <a:rect r="r" b="b" t="t" l="l"/>
              <a:pathLst>
                <a:path h="1926038" w="1214969">
                  <a:moveTo>
                    <a:pt x="85591" y="0"/>
                  </a:moveTo>
                  <a:lnTo>
                    <a:pt x="1129378" y="0"/>
                  </a:lnTo>
                  <a:cubicBezTo>
                    <a:pt x="1176649" y="0"/>
                    <a:pt x="1214969" y="38320"/>
                    <a:pt x="1214969" y="85591"/>
                  </a:cubicBezTo>
                  <a:lnTo>
                    <a:pt x="1214969" y="1840447"/>
                  </a:lnTo>
                  <a:cubicBezTo>
                    <a:pt x="1214969" y="1887718"/>
                    <a:pt x="1176649" y="1926038"/>
                    <a:pt x="1129378" y="1926038"/>
                  </a:cubicBezTo>
                  <a:lnTo>
                    <a:pt x="85591" y="1926038"/>
                  </a:lnTo>
                  <a:cubicBezTo>
                    <a:pt x="38320" y="1926038"/>
                    <a:pt x="0" y="1887718"/>
                    <a:pt x="0" y="1840447"/>
                  </a:cubicBezTo>
                  <a:lnTo>
                    <a:pt x="0" y="85591"/>
                  </a:lnTo>
                  <a:cubicBezTo>
                    <a:pt x="0" y="38320"/>
                    <a:pt x="38320" y="0"/>
                    <a:pt x="85591" y="0"/>
                  </a:cubicBezTo>
                  <a:close/>
                </a:path>
              </a:pathLst>
            </a:custGeom>
            <a:solidFill>
              <a:srgbClr val="D4DFE9"/>
            </a:solidFill>
          </p:spPr>
        </p:sp>
        <p:sp>
          <p:nvSpPr>
            <p:cNvPr name="TextBox 18" id="18"/>
            <p:cNvSpPr txBox="true"/>
            <p:nvPr/>
          </p:nvSpPr>
          <p:spPr>
            <a:xfrm>
              <a:off x="0" y="-76200"/>
              <a:ext cx="1214969" cy="2002238"/>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13399349" y="2265509"/>
            <a:ext cx="2874196" cy="596662"/>
          </a:xfrm>
          <a:prstGeom prst="rect">
            <a:avLst/>
          </a:prstGeom>
        </p:spPr>
        <p:txBody>
          <a:bodyPr anchor="t" rtlCol="false" tIns="0" lIns="0" bIns="0" rIns="0">
            <a:spAutoFit/>
          </a:bodyPr>
          <a:lstStyle/>
          <a:p>
            <a:pPr algn="ctr">
              <a:lnSpc>
                <a:spcPts val="4913"/>
              </a:lnSpc>
              <a:spcBef>
                <a:spcPct val="0"/>
              </a:spcBef>
            </a:pPr>
            <a:r>
              <a:rPr lang="en-US" sz="3509">
                <a:solidFill>
                  <a:srgbClr val="004199"/>
                </a:solidFill>
                <a:latin typeface="Proxima Nova Bold"/>
              </a:rPr>
              <a:t>Attentes </a:t>
            </a:r>
          </a:p>
        </p:txBody>
      </p:sp>
      <p:sp>
        <p:nvSpPr>
          <p:cNvPr name="TextBox 20" id="20"/>
          <p:cNvSpPr txBox="true"/>
          <p:nvPr/>
        </p:nvSpPr>
        <p:spPr>
          <a:xfrm rot="0">
            <a:off x="1241393" y="3750366"/>
            <a:ext cx="4792038" cy="4930537"/>
          </a:xfrm>
          <a:prstGeom prst="rect">
            <a:avLst/>
          </a:prstGeom>
        </p:spPr>
        <p:txBody>
          <a:bodyPr anchor="t" rtlCol="false" tIns="0" lIns="0" bIns="0" rIns="0">
            <a:spAutoFit/>
          </a:bodyPr>
          <a:lstStyle/>
          <a:p>
            <a:pPr marL="757671" indent="-378836" lvl="1">
              <a:lnSpc>
                <a:spcPts val="4913"/>
              </a:lnSpc>
              <a:buFont typeface="Arial"/>
              <a:buChar char="•"/>
            </a:pPr>
            <a:r>
              <a:rPr lang="en-US" sz="3509">
                <a:solidFill>
                  <a:srgbClr val="004199"/>
                </a:solidFill>
                <a:latin typeface="Proxima Nova"/>
              </a:rPr>
              <a:t>Manque de moyen </a:t>
            </a:r>
          </a:p>
          <a:p>
            <a:pPr marL="757671" indent="-378836" lvl="1">
              <a:lnSpc>
                <a:spcPts val="4913"/>
              </a:lnSpc>
              <a:buFont typeface="Arial"/>
              <a:buChar char="•"/>
            </a:pPr>
            <a:r>
              <a:rPr lang="en-US" sz="3509">
                <a:solidFill>
                  <a:srgbClr val="004199"/>
                </a:solidFill>
                <a:latin typeface="Proxima Nova"/>
              </a:rPr>
              <a:t>Méconnaissance des professionnels </a:t>
            </a:r>
          </a:p>
          <a:p>
            <a:pPr marL="757671" indent="-378836" lvl="1">
              <a:lnSpc>
                <a:spcPts val="4913"/>
              </a:lnSpc>
              <a:spcBef>
                <a:spcPct val="0"/>
              </a:spcBef>
              <a:buFont typeface="Arial"/>
              <a:buChar char="•"/>
            </a:pPr>
            <a:r>
              <a:rPr lang="en-US" sz="3509">
                <a:solidFill>
                  <a:srgbClr val="004199"/>
                </a:solidFill>
                <a:latin typeface="Proxima Nova"/>
              </a:rPr>
              <a:t>Manque de liens entre professionnels de santé et professionnels du sport </a:t>
            </a:r>
          </a:p>
        </p:txBody>
      </p:sp>
      <p:sp>
        <p:nvSpPr>
          <p:cNvPr name="TextBox 21" id="21"/>
          <p:cNvSpPr txBox="true"/>
          <p:nvPr/>
        </p:nvSpPr>
        <p:spPr>
          <a:xfrm rot="0">
            <a:off x="12350951" y="3794935"/>
            <a:ext cx="4792038" cy="3073162"/>
          </a:xfrm>
          <a:prstGeom prst="rect">
            <a:avLst/>
          </a:prstGeom>
        </p:spPr>
        <p:txBody>
          <a:bodyPr anchor="t" rtlCol="false" tIns="0" lIns="0" bIns="0" rIns="0">
            <a:spAutoFit/>
          </a:bodyPr>
          <a:lstStyle/>
          <a:p>
            <a:pPr marL="757671" indent="-378836" lvl="1">
              <a:lnSpc>
                <a:spcPts val="4913"/>
              </a:lnSpc>
              <a:spcBef>
                <a:spcPct val="0"/>
              </a:spcBef>
              <a:buFont typeface="Arial"/>
              <a:buChar char="•"/>
            </a:pPr>
            <a:r>
              <a:rPr lang="en-US" sz="3509">
                <a:solidFill>
                  <a:srgbClr val="004199"/>
                </a:solidFill>
                <a:latin typeface="Proxima Nova"/>
              </a:rPr>
              <a:t>Soutien à la mise en oeuvre de partenariats avec des acteurs du territoire </a:t>
            </a:r>
          </a:p>
        </p:txBody>
      </p:sp>
      <p:sp>
        <p:nvSpPr>
          <p:cNvPr name="Freeform 22" id="22"/>
          <p:cNvSpPr/>
          <p:nvPr/>
        </p:nvSpPr>
        <p:spPr>
          <a:xfrm flipH="false" flipV="false" rot="0">
            <a:off x="9525" y="0"/>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
        <p:nvSpPr>
          <p:cNvPr name="TextBox 23" id="23"/>
          <p:cNvSpPr txBox="true"/>
          <p:nvPr/>
        </p:nvSpPr>
        <p:spPr>
          <a:xfrm rot="0">
            <a:off x="12350951" y="7420547"/>
            <a:ext cx="4792038" cy="596662"/>
          </a:xfrm>
          <a:prstGeom prst="rect">
            <a:avLst/>
          </a:prstGeom>
        </p:spPr>
        <p:txBody>
          <a:bodyPr anchor="t" rtlCol="false" tIns="0" lIns="0" bIns="0" rIns="0">
            <a:spAutoFit/>
          </a:bodyPr>
          <a:lstStyle/>
          <a:p>
            <a:pPr marL="757671" indent="-378836" lvl="1">
              <a:lnSpc>
                <a:spcPts val="4913"/>
              </a:lnSpc>
              <a:spcBef>
                <a:spcPct val="0"/>
              </a:spcBef>
              <a:buFont typeface="Arial"/>
              <a:buChar char="•"/>
            </a:pPr>
            <a:r>
              <a:rPr lang="en-US" sz="3509">
                <a:solidFill>
                  <a:srgbClr val="004199"/>
                </a:solidFill>
                <a:latin typeface="Proxima Nova"/>
              </a:rPr>
              <a:t>Formation sur l’APA</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976192" y="265010"/>
            <a:ext cx="13541246" cy="9839455"/>
          </a:xfrm>
          <a:custGeom>
            <a:avLst/>
            <a:gdLst/>
            <a:ahLst/>
            <a:cxnLst/>
            <a:rect r="r" b="b" t="t" l="l"/>
            <a:pathLst>
              <a:path h="9839455" w="13541246">
                <a:moveTo>
                  <a:pt x="0" y="0"/>
                </a:moveTo>
                <a:lnTo>
                  <a:pt x="13541246" y="0"/>
                </a:lnTo>
                <a:lnTo>
                  <a:pt x="13541246" y="9839455"/>
                </a:lnTo>
                <a:lnTo>
                  <a:pt x="0" y="9839455"/>
                </a:lnTo>
                <a:lnTo>
                  <a:pt x="0" y="0"/>
                </a:lnTo>
                <a:close/>
              </a:path>
            </a:pathLst>
          </a:custGeom>
          <a:blipFill>
            <a:blip r:embed="rId3"/>
            <a:stretch>
              <a:fillRect l="-118548" t="-56957" r="-152175" b="-130028"/>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181297" y="267956"/>
            <a:ext cx="15925407" cy="9751089"/>
          </a:xfrm>
          <a:custGeom>
            <a:avLst/>
            <a:gdLst/>
            <a:ahLst/>
            <a:cxnLst/>
            <a:rect r="r" b="b" t="t" l="l"/>
            <a:pathLst>
              <a:path h="9751089" w="15925407">
                <a:moveTo>
                  <a:pt x="0" y="0"/>
                </a:moveTo>
                <a:lnTo>
                  <a:pt x="15925406" y="0"/>
                </a:lnTo>
                <a:lnTo>
                  <a:pt x="15925406" y="9751088"/>
                </a:lnTo>
                <a:lnTo>
                  <a:pt x="0" y="9751088"/>
                </a:lnTo>
                <a:lnTo>
                  <a:pt x="0" y="0"/>
                </a:lnTo>
                <a:close/>
              </a:path>
            </a:pathLst>
          </a:custGeom>
          <a:blipFill>
            <a:blip r:embed="rId3"/>
            <a:stretch>
              <a:fillRect l="-238398" t="-189573" r="-56836" b="-73517"/>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785445" y="426506"/>
            <a:ext cx="14557388" cy="9538645"/>
          </a:xfrm>
          <a:custGeom>
            <a:avLst/>
            <a:gdLst/>
            <a:ahLst/>
            <a:cxnLst/>
            <a:rect r="r" b="b" t="t" l="l"/>
            <a:pathLst>
              <a:path h="9538645" w="14557388">
                <a:moveTo>
                  <a:pt x="0" y="0"/>
                </a:moveTo>
                <a:lnTo>
                  <a:pt x="14557389" y="0"/>
                </a:lnTo>
                <a:lnTo>
                  <a:pt x="14557389" y="9538644"/>
                </a:lnTo>
                <a:lnTo>
                  <a:pt x="0" y="9538644"/>
                </a:lnTo>
                <a:lnTo>
                  <a:pt x="0" y="0"/>
                </a:lnTo>
                <a:close/>
              </a:path>
            </a:pathLst>
          </a:custGeom>
          <a:blipFill>
            <a:blip r:embed="rId3"/>
            <a:stretch>
              <a:fillRect l="-66295" t="-34870" r="-30540" b="-34104"/>
            </a:stretch>
          </a:blipFill>
        </p:spPr>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2327324" y="356003"/>
            <a:ext cx="13787904" cy="9638622"/>
          </a:xfrm>
          <a:custGeom>
            <a:avLst/>
            <a:gdLst/>
            <a:ahLst/>
            <a:cxnLst/>
            <a:rect r="r" b="b" t="t" l="l"/>
            <a:pathLst>
              <a:path h="9638622" w="13787904">
                <a:moveTo>
                  <a:pt x="0" y="0"/>
                </a:moveTo>
                <a:lnTo>
                  <a:pt x="13787904" y="0"/>
                </a:lnTo>
                <a:lnTo>
                  <a:pt x="13787904" y="9638622"/>
                </a:lnTo>
                <a:lnTo>
                  <a:pt x="0" y="9638622"/>
                </a:lnTo>
                <a:lnTo>
                  <a:pt x="0" y="0"/>
                </a:lnTo>
                <a:close/>
              </a:path>
            </a:pathLst>
          </a:custGeom>
          <a:blipFill>
            <a:blip r:embed="rId3"/>
            <a:stretch>
              <a:fillRect l="-59686" t="-29458" r="-24782" b="-18973"/>
            </a:stretch>
          </a:blipFill>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1575103" y="2319674"/>
            <a:ext cx="3980995" cy="5881984"/>
          </a:xfrm>
          <a:custGeom>
            <a:avLst/>
            <a:gdLst/>
            <a:ahLst/>
            <a:cxnLst/>
            <a:rect r="r" b="b" t="t" l="l"/>
            <a:pathLst>
              <a:path h="5881984" w="3980995">
                <a:moveTo>
                  <a:pt x="0" y="0"/>
                </a:moveTo>
                <a:lnTo>
                  <a:pt x="3980995" y="0"/>
                </a:lnTo>
                <a:lnTo>
                  <a:pt x="3980995" y="5881984"/>
                </a:lnTo>
                <a:lnTo>
                  <a:pt x="0" y="5881984"/>
                </a:lnTo>
                <a:lnTo>
                  <a:pt x="0" y="0"/>
                </a:lnTo>
                <a:close/>
              </a:path>
            </a:pathLst>
          </a:custGeom>
          <a:blipFill>
            <a:blip r:embed="rId3"/>
            <a:stretch>
              <a:fillRect l="-134560" t="-137012" r="-1987773" b="-609043"/>
            </a:stretch>
          </a:blipFill>
        </p:spPr>
      </p:sp>
      <p:sp>
        <p:nvSpPr>
          <p:cNvPr name="Freeform 4" id="4"/>
          <p:cNvSpPr/>
          <p:nvPr/>
        </p:nvSpPr>
        <p:spPr>
          <a:xfrm flipH="false" flipV="false" rot="0">
            <a:off x="8348502" y="2319674"/>
            <a:ext cx="6887344" cy="6887344"/>
          </a:xfrm>
          <a:custGeom>
            <a:avLst/>
            <a:gdLst/>
            <a:ahLst/>
            <a:cxnLst/>
            <a:rect r="r" b="b" t="t" l="l"/>
            <a:pathLst>
              <a:path h="6887344" w="6887344">
                <a:moveTo>
                  <a:pt x="0" y="0"/>
                </a:moveTo>
                <a:lnTo>
                  <a:pt x="6887345" y="0"/>
                </a:lnTo>
                <a:lnTo>
                  <a:pt x="6887345" y="6887345"/>
                </a:lnTo>
                <a:lnTo>
                  <a:pt x="0" y="6887345"/>
                </a:lnTo>
                <a:lnTo>
                  <a:pt x="0" y="0"/>
                </a:lnTo>
                <a:close/>
              </a:path>
            </a:pathLst>
          </a:custGeom>
          <a:blipFill>
            <a:blip r:embed="rId4"/>
            <a:stretch>
              <a:fillRect l="0" t="0" r="0" b="0"/>
            </a:stretch>
          </a:blipFill>
        </p:spPr>
      </p:sp>
      <p:sp>
        <p:nvSpPr>
          <p:cNvPr name="TextBox 5" id="5"/>
          <p:cNvSpPr txBox="true"/>
          <p:nvPr/>
        </p:nvSpPr>
        <p:spPr>
          <a:xfrm rot="0">
            <a:off x="8348502" y="1417976"/>
            <a:ext cx="6887344" cy="647066"/>
          </a:xfrm>
          <a:prstGeom prst="rect">
            <a:avLst/>
          </a:prstGeom>
        </p:spPr>
        <p:txBody>
          <a:bodyPr anchor="t" rtlCol="false" tIns="0" lIns="0" bIns="0" rIns="0">
            <a:spAutoFit/>
          </a:bodyPr>
          <a:lstStyle/>
          <a:p>
            <a:pPr algn="ctr">
              <a:lnSpc>
                <a:spcPts val="4759"/>
              </a:lnSpc>
              <a:spcBef>
                <a:spcPct val="0"/>
              </a:spcBef>
            </a:pPr>
            <a:r>
              <a:rPr lang="en-US" sz="3399" u="sng">
                <a:solidFill>
                  <a:srgbClr val="000000"/>
                </a:solidFill>
                <a:latin typeface="Carlito Bold"/>
              </a:rPr>
              <a:t>Toutes les infos sur le tennis santé: </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5539910" y="4953146"/>
            <a:ext cx="6334429" cy="4600379"/>
          </a:xfrm>
          <a:custGeom>
            <a:avLst/>
            <a:gdLst/>
            <a:ahLst/>
            <a:cxnLst/>
            <a:rect r="r" b="b" t="t" l="l"/>
            <a:pathLst>
              <a:path h="4600379" w="6334429">
                <a:moveTo>
                  <a:pt x="0" y="0"/>
                </a:moveTo>
                <a:lnTo>
                  <a:pt x="6334430" y="0"/>
                </a:lnTo>
                <a:lnTo>
                  <a:pt x="6334430" y="4600379"/>
                </a:lnTo>
                <a:lnTo>
                  <a:pt x="0" y="46003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062115" y="828675"/>
            <a:ext cx="10163770" cy="1236744"/>
          </a:xfrm>
          <a:prstGeom prst="rect">
            <a:avLst/>
          </a:prstGeom>
        </p:spPr>
        <p:txBody>
          <a:bodyPr anchor="t" rtlCol="false" tIns="0" lIns="0" bIns="0" rIns="0">
            <a:spAutoFit/>
          </a:bodyPr>
          <a:lstStyle/>
          <a:p>
            <a:pPr algn="ctr">
              <a:lnSpc>
                <a:spcPts val="9532"/>
              </a:lnSpc>
              <a:spcBef>
                <a:spcPct val="0"/>
              </a:spcBef>
            </a:pPr>
            <a:r>
              <a:rPr lang="en-US" sz="6809">
                <a:solidFill>
                  <a:srgbClr val="004199"/>
                </a:solidFill>
                <a:latin typeface="Poppins Bold"/>
              </a:rPr>
              <a:t>Questions et échanges</a:t>
            </a:r>
          </a:p>
        </p:txBody>
      </p:sp>
      <p:sp>
        <p:nvSpPr>
          <p:cNvPr name="TextBox 8" id="8"/>
          <p:cNvSpPr txBox="true"/>
          <p:nvPr/>
        </p:nvSpPr>
        <p:spPr>
          <a:xfrm rot="0">
            <a:off x="1028700" y="3667010"/>
            <a:ext cx="16230600" cy="688738"/>
          </a:xfrm>
          <a:prstGeom prst="rect">
            <a:avLst/>
          </a:prstGeom>
        </p:spPr>
        <p:txBody>
          <a:bodyPr anchor="t" rtlCol="false" tIns="0" lIns="0" bIns="0" rIns="0">
            <a:spAutoFit/>
          </a:bodyPr>
          <a:lstStyle/>
          <a:p>
            <a:pPr algn="ctr">
              <a:lnSpc>
                <a:spcPts val="5613"/>
              </a:lnSpc>
              <a:spcBef>
                <a:spcPct val="0"/>
              </a:spcBef>
            </a:pPr>
            <a:r>
              <a:rPr lang="en-US" sz="4009">
                <a:solidFill>
                  <a:srgbClr val="004199"/>
                </a:solidFill>
                <a:latin typeface="Proxima Nova"/>
              </a:rPr>
              <a:t>Avez-vous des questions ?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5327427"/>
          </a:xfrm>
          <a:custGeom>
            <a:avLst/>
            <a:gdLst/>
            <a:ahLst/>
            <a:cxnLst/>
            <a:rect r="r" b="b" t="t" l="l"/>
            <a:pathLst>
              <a:path h="15327427" w="18288000">
                <a:moveTo>
                  <a:pt x="0" y="0"/>
                </a:moveTo>
                <a:lnTo>
                  <a:pt x="18288000" y="0"/>
                </a:lnTo>
                <a:lnTo>
                  <a:pt x="18288000" y="15327427"/>
                </a:lnTo>
                <a:lnTo>
                  <a:pt x="0" y="15327427"/>
                </a:lnTo>
                <a:lnTo>
                  <a:pt x="0" y="0"/>
                </a:lnTo>
                <a:close/>
              </a:path>
            </a:pathLst>
          </a:custGeom>
          <a:blipFill>
            <a:blip r:embed="rId2">
              <a:alphaModFix amt="57000"/>
            </a:blip>
            <a:stretch>
              <a:fillRect l="-30706" t="0" r="-18461" b="-21172"/>
            </a:stretch>
          </a:blipFill>
        </p:spPr>
      </p:sp>
      <p:sp>
        <p:nvSpPr>
          <p:cNvPr name="Freeform 3" id="3"/>
          <p:cNvSpPr/>
          <p:nvPr/>
        </p:nvSpPr>
        <p:spPr>
          <a:xfrm flipH="false" flipV="false" rot="0">
            <a:off x="5684938" y="3037854"/>
            <a:ext cx="6918125" cy="6918125"/>
          </a:xfrm>
          <a:custGeom>
            <a:avLst/>
            <a:gdLst/>
            <a:ahLst/>
            <a:cxnLst/>
            <a:rect r="r" b="b" t="t" l="l"/>
            <a:pathLst>
              <a:path h="6918125" w="6918125">
                <a:moveTo>
                  <a:pt x="0" y="0"/>
                </a:moveTo>
                <a:lnTo>
                  <a:pt x="6918124" y="0"/>
                </a:lnTo>
                <a:lnTo>
                  <a:pt x="6918124" y="6918124"/>
                </a:lnTo>
                <a:lnTo>
                  <a:pt x="0" y="6918124"/>
                </a:lnTo>
                <a:lnTo>
                  <a:pt x="0" y="0"/>
                </a:lnTo>
                <a:close/>
              </a:path>
            </a:pathLst>
          </a:custGeom>
          <a:blipFill>
            <a:blip r:embed="rId3"/>
            <a:stretch>
              <a:fillRect l="0" t="0" r="0" b="0"/>
            </a:stretch>
          </a:blipFill>
        </p:spPr>
      </p:sp>
      <p:sp>
        <p:nvSpPr>
          <p:cNvPr name="TextBox 4" id="4"/>
          <p:cNvSpPr txBox="true"/>
          <p:nvPr/>
        </p:nvSpPr>
        <p:spPr>
          <a:xfrm rot="0">
            <a:off x="2261943" y="489235"/>
            <a:ext cx="13764114" cy="2089847"/>
          </a:xfrm>
          <a:prstGeom prst="rect">
            <a:avLst/>
          </a:prstGeom>
        </p:spPr>
        <p:txBody>
          <a:bodyPr anchor="t" rtlCol="false" tIns="0" lIns="0" bIns="0" rIns="0">
            <a:spAutoFit/>
          </a:bodyPr>
          <a:lstStyle/>
          <a:p>
            <a:pPr algn="ctr">
              <a:lnSpc>
                <a:spcPts val="5561"/>
              </a:lnSpc>
            </a:pPr>
            <a:r>
              <a:rPr lang="en-US" sz="3972">
                <a:solidFill>
                  <a:srgbClr val="004199"/>
                </a:solidFill>
                <a:latin typeface="Proxima Nova Bold"/>
              </a:rPr>
              <a:t>Merci pour votre écoute, vos questions et échanges ! </a:t>
            </a:r>
          </a:p>
          <a:p>
            <a:pPr algn="ctr">
              <a:lnSpc>
                <a:spcPts val="5561"/>
              </a:lnSpc>
              <a:spcBef>
                <a:spcPct val="0"/>
              </a:spcBef>
            </a:pPr>
            <a:r>
              <a:rPr lang="en-US" sz="3972">
                <a:solidFill>
                  <a:srgbClr val="004199"/>
                </a:solidFill>
                <a:latin typeface="Proxima Nova Bold"/>
              </a:rPr>
              <a:t>Pensez à remplir le questionnaire de satisfaction disponible sur l’application Imagina ! </a:t>
            </a:r>
          </a:p>
        </p:txBody>
      </p:sp>
      <p:sp>
        <p:nvSpPr>
          <p:cNvPr name="Freeform 5" id="5"/>
          <p:cNvSpPr/>
          <p:nvPr/>
        </p:nvSpPr>
        <p:spPr>
          <a:xfrm flipH="false" flipV="false" rot="0">
            <a:off x="419742" y="8674793"/>
            <a:ext cx="2701419" cy="1167013"/>
          </a:xfrm>
          <a:custGeom>
            <a:avLst/>
            <a:gdLst/>
            <a:ahLst/>
            <a:cxnLst/>
            <a:rect r="r" b="b" t="t" l="l"/>
            <a:pathLst>
              <a:path h="1167013" w="2701419">
                <a:moveTo>
                  <a:pt x="0" y="0"/>
                </a:moveTo>
                <a:lnTo>
                  <a:pt x="2701419" y="0"/>
                </a:lnTo>
                <a:lnTo>
                  <a:pt x="2701419" y="1167014"/>
                </a:lnTo>
                <a:lnTo>
                  <a:pt x="0" y="1167014"/>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7" id="7"/>
          <p:cNvSpPr txBox="true"/>
          <p:nvPr/>
        </p:nvSpPr>
        <p:spPr>
          <a:xfrm rot="0">
            <a:off x="1296592" y="5605983"/>
            <a:ext cx="16230600" cy="745253"/>
          </a:xfrm>
          <a:prstGeom prst="rect">
            <a:avLst/>
          </a:prstGeom>
        </p:spPr>
        <p:txBody>
          <a:bodyPr anchor="t" rtlCol="false" tIns="0" lIns="0" bIns="0" rIns="0">
            <a:spAutoFit/>
          </a:bodyPr>
          <a:lstStyle/>
          <a:p>
            <a:pPr algn="ctr">
              <a:lnSpc>
                <a:spcPts val="6173"/>
              </a:lnSpc>
              <a:spcBef>
                <a:spcPct val="0"/>
              </a:spcBef>
            </a:pPr>
            <a:r>
              <a:rPr lang="en-US" sz="4409">
                <a:solidFill>
                  <a:srgbClr val="E71D7B"/>
                </a:solidFill>
                <a:latin typeface="Proxima Nova Bold Italics"/>
              </a:rPr>
              <a:t>Quelle est la définition de l’activité physique adaptée ? </a:t>
            </a:r>
          </a:p>
        </p:txBody>
      </p:sp>
      <p:sp>
        <p:nvSpPr>
          <p:cNvPr name="Freeform 8" id="8"/>
          <p:cNvSpPr/>
          <p:nvPr/>
        </p:nvSpPr>
        <p:spPr>
          <a:xfrm flipH="false" flipV="false" rot="0">
            <a:off x="14298038" y="7829862"/>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sp>
        <p:nvSpPr>
          <p:cNvPr name="TextBox 3" id="3"/>
          <p:cNvSpPr txBox="true"/>
          <p:nvPr/>
        </p:nvSpPr>
        <p:spPr>
          <a:xfrm rot="0">
            <a:off x="743544" y="2605455"/>
            <a:ext cx="16819963" cy="5763023"/>
          </a:xfrm>
          <a:prstGeom prst="rect">
            <a:avLst/>
          </a:prstGeom>
        </p:spPr>
        <p:txBody>
          <a:bodyPr anchor="t" rtlCol="false" tIns="0" lIns="0" bIns="0" rIns="0">
            <a:spAutoFit/>
          </a:bodyPr>
          <a:lstStyle/>
          <a:p>
            <a:pPr algn="just">
              <a:lnSpc>
                <a:spcPts val="5753"/>
              </a:lnSpc>
            </a:pPr>
            <a:r>
              <a:rPr lang="en-US" sz="4109">
                <a:solidFill>
                  <a:srgbClr val="004199"/>
                </a:solidFill>
                <a:latin typeface="Proxima Nova"/>
              </a:rPr>
              <a:t>Selon la HAS</a:t>
            </a:r>
            <a:r>
              <a:rPr lang="en-US" sz="4109">
                <a:solidFill>
                  <a:srgbClr val="004199"/>
                </a:solidFill>
                <a:latin typeface="Proxima Nova Italics"/>
              </a:rPr>
              <a:t>: “ L’activité physique adaptée est une thérapeutique non médicamenteuse validée sur des données probantes dans de nombreuses pathologies chroniques et états de santé.” </a:t>
            </a:r>
          </a:p>
          <a:p>
            <a:pPr algn="just">
              <a:lnSpc>
                <a:spcPts val="5753"/>
              </a:lnSpc>
            </a:pPr>
          </a:p>
          <a:p>
            <a:pPr algn="just">
              <a:lnSpc>
                <a:spcPts val="5753"/>
              </a:lnSpc>
              <a:spcBef>
                <a:spcPct val="0"/>
              </a:spcBef>
            </a:pPr>
            <a:r>
              <a:rPr lang="en-US" sz="4109">
                <a:solidFill>
                  <a:srgbClr val="004199"/>
                </a:solidFill>
                <a:latin typeface="Proxima Nova Italics"/>
              </a:rPr>
              <a:t>“... des mouvements corporels produits par les muscles squelettiques basée sur les aptitudes et les motivations des personnes ayant des besoins spécifiques qui les empêchent de pratiquer dans des conditions ordinaires” </a:t>
            </a:r>
          </a:p>
        </p:txBody>
      </p:sp>
      <p:sp>
        <p:nvSpPr>
          <p:cNvPr name="TextBox 4" id="4"/>
          <p:cNvSpPr txBox="true"/>
          <p:nvPr/>
        </p:nvSpPr>
        <p:spPr>
          <a:xfrm rot="0">
            <a:off x="249757" y="349986"/>
            <a:ext cx="17304224"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Freeform 5" id="5"/>
          <p:cNvSpPr/>
          <p:nvPr/>
        </p:nvSpPr>
        <p:spPr>
          <a:xfrm flipH="false" flipV="false" rot="0">
            <a:off x="13992480" y="8211810"/>
            <a:ext cx="3989962" cy="1723663"/>
          </a:xfrm>
          <a:custGeom>
            <a:avLst/>
            <a:gdLst/>
            <a:ahLst/>
            <a:cxnLst/>
            <a:rect r="r" b="b" t="t" l="l"/>
            <a:pathLst>
              <a:path h="1723663" w="3989962">
                <a:moveTo>
                  <a:pt x="0" y="0"/>
                </a:moveTo>
                <a:lnTo>
                  <a:pt x="3989961" y="0"/>
                </a:lnTo>
                <a:lnTo>
                  <a:pt x="3989961" y="1723663"/>
                </a:lnTo>
                <a:lnTo>
                  <a:pt x="0" y="1723663"/>
                </a:lnTo>
                <a:lnTo>
                  <a:pt x="0" y="0"/>
                </a:lnTo>
                <a:close/>
              </a:path>
            </a:pathLst>
          </a:custGeom>
          <a:blipFill>
            <a:blip r:embed="rId3"/>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sp>
        <p:nvSpPr>
          <p:cNvPr name="TextBox 3" id="3"/>
          <p:cNvSpPr txBox="true"/>
          <p:nvPr/>
        </p:nvSpPr>
        <p:spPr>
          <a:xfrm rot="0">
            <a:off x="486344" y="262889"/>
            <a:ext cx="17521561" cy="8995411"/>
          </a:xfrm>
          <a:prstGeom prst="rect">
            <a:avLst/>
          </a:prstGeom>
        </p:spPr>
        <p:txBody>
          <a:bodyPr anchor="t" rtlCol="false" tIns="0" lIns="0" bIns="0" rIns="0">
            <a:spAutoFit/>
          </a:bodyPr>
          <a:lstStyle/>
          <a:p>
            <a:pPr>
              <a:lnSpc>
                <a:spcPts val="5039"/>
              </a:lnSpc>
              <a:spcBef>
                <a:spcPct val="0"/>
              </a:spcBef>
            </a:pPr>
            <a:r>
              <a:rPr lang="en-US" sz="3599">
                <a:solidFill>
                  <a:srgbClr val="004199"/>
                </a:solidFill>
                <a:latin typeface="Carlito Bold"/>
                <a:ea typeface="Carlito Bold"/>
              </a:rPr>
              <a:t>L’article 144 de la loi n°2016-41 du 26 janvier 2016 </a:t>
            </a:r>
            <a:r>
              <a:rPr lang="en-US" sz="3599">
                <a:solidFill>
                  <a:srgbClr val="004199"/>
                </a:solidFill>
                <a:latin typeface="Carlito"/>
              </a:rPr>
              <a:t>de modernisation de notre système de santé a introduit la possibilité, pour le médecin traitant, dans le cadre du parcours de soins des patients atteints d’affections de longue durée (ALD), de prescrire une activité physique adaptée à la pathologie, aux capacités physiques et au risque médical du patient.</a:t>
            </a:r>
          </a:p>
          <a:p>
            <a:pPr>
              <a:lnSpc>
                <a:spcPts val="5039"/>
              </a:lnSpc>
              <a:spcBef>
                <a:spcPct val="0"/>
              </a:spcBef>
            </a:pPr>
          </a:p>
          <a:p>
            <a:pPr>
              <a:lnSpc>
                <a:spcPts val="5039"/>
              </a:lnSpc>
              <a:spcBef>
                <a:spcPct val="0"/>
              </a:spcBef>
            </a:pPr>
            <a:r>
              <a:rPr lang="en-US" sz="3599">
                <a:solidFill>
                  <a:srgbClr val="004199"/>
                </a:solidFill>
                <a:latin typeface="Carlito"/>
                <a:ea typeface="Carlito"/>
              </a:rPr>
              <a:t>Les modalités d’application de cet article ont été précisées par le décret n° 2016-1990 du 30 décembre 2016 relatif aux conditions de dispensation de l’activité physique prescrite par le médecin traitant à des patients atteints d’une affection de longue durée.</a:t>
            </a:r>
          </a:p>
          <a:p>
            <a:pPr>
              <a:lnSpc>
                <a:spcPts val="5039"/>
              </a:lnSpc>
              <a:spcBef>
                <a:spcPct val="0"/>
              </a:spcBef>
            </a:pPr>
          </a:p>
          <a:p>
            <a:pPr>
              <a:lnSpc>
                <a:spcPts val="5039"/>
              </a:lnSpc>
              <a:spcBef>
                <a:spcPct val="0"/>
              </a:spcBef>
            </a:pPr>
            <a:r>
              <a:rPr lang="en-US" sz="3599">
                <a:solidFill>
                  <a:srgbClr val="004199"/>
                </a:solidFill>
                <a:latin typeface="Carlito Bold"/>
              </a:rPr>
              <a:t>Le dispositif est entré en vigueur le 1er mars 2017.</a:t>
            </a:r>
          </a:p>
          <a:p>
            <a:pPr>
              <a:lnSpc>
                <a:spcPts val="5039"/>
              </a:lnSpc>
              <a:spcBef>
                <a:spcPct val="0"/>
              </a:spcBef>
            </a:pPr>
          </a:p>
          <a:p>
            <a:pPr>
              <a:lnSpc>
                <a:spcPts val="5039"/>
              </a:lnSpc>
              <a:spcBef>
                <a:spcPct val="0"/>
              </a:spcBef>
            </a:pPr>
            <a:r>
              <a:rPr lang="en-US" sz="3599">
                <a:solidFill>
                  <a:srgbClr val="004199"/>
                </a:solidFill>
                <a:latin typeface="Carlito"/>
              </a:rPr>
              <a:t>L’instruction du 3 mars 2017 adressée aux Agences régionales de santé (ARS) et aux Directions régionales de la jeunesse, des sports et de la cohésion sociale (DRJSCS) vient compléter le décret, en vue du déploiement sur le territoire national de cette mesure.</a:t>
            </a:r>
          </a:p>
        </p:txBody>
      </p:sp>
      <p:sp>
        <p:nvSpPr>
          <p:cNvPr name="Freeform 4" id="4"/>
          <p:cNvSpPr/>
          <p:nvPr/>
        </p:nvSpPr>
        <p:spPr>
          <a:xfrm flipH="false" flipV="false" rot="0">
            <a:off x="16012924" y="9258300"/>
            <a:ext cx="1994981" cy="861832"/>
          </a:xfrm>
          <a:custGeom>
            <a:avLst/>
            <a:gdLst/>
            <a:ahLst/>
            <a:cxnLst/>
            <a:rect r="r" b="b" t="t" l="l"/>
            <a:pathLst>
              <a:path h="861832" w="1994981">
                <a:moveTo>
                  <a:pt x="0" y="0"/>
                </a:moveTo>
                <a:lnTo>
                  <a:pt x="1994981" y="0"/>
                </a:lnTo>
                <a:lnTo>
                  <a:pt x="1994981" y="861832"/>
                </a:lnTo>
                <a:lnTo>
                  <a:pt x="0" y="861832"/>
                </a:lnTo>
                <a:lnTo>
                  <a:pt x="0" y="0"/>
                </a:lnTo>
                <a:close/>
              </a:path>
            </a:pathLst>
          </a:custGeom>
          <a:blipFill>
            <a:blip r:embed="rId3"/>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0" y="89535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TextBox 7" id="7"/>
          <p:cNvSpPr txBox="true"/>
          <p:nvPr/>
        </p:nvSpPr>
        <p:spPr>
          <a:xfrm rot="0">
            <a:off x="1028700" y="5067300"/>
            <a:ext cx="16230600" cy="745253"/>
          </a:xfrm>
          <a:prstGeom prst="rect">
            <a:avLst/>
          </a:prstGeom>
        </p:spPr>
        <p:txBody>
          <a:bodyPr anchor="t" rtlCol="false" tIns="0" lIns="0" bIns="0" rIns="0">
            <a:spAutoFit/>
          </a:bodyPr>
          <a:lstStyle/>
          <a:p>
            <a:pPr algn="ctr">
              <a:lnSpc>
                <a:spcPts val="6173"/>
              </a:lnSpc>
              <a:spcBef>
                <a:spcPct val="0"/>
              </a:spcBef>
            </a:pPr>
            <a:r>
              <a:rPr lang="en-US" sz="4409">
                <a:solidFill>
                  <a:srgbClr val="E71D7B"/>
                </a:solidFill>
                <a:latin typeface="Proxima Nova Bold Italics"/>
              </a:rPr>
              <a:t>A qui est destinée l’activité physique adaptée ? </a:t>
            </a:r>
          </a:p>
        </p:txBody>
      </p:sp>
      <p:sp>
        <p:nvSpPr>
          <p:cNvPr name="Freeform 8" id="8"/>
          <p:cNvSpPr/>
          <p:nvPr/>
        </p:nvSpPr>
        <p:spPr>
          <a:xfrm flipH="false" flipV="false" rot="0">
            <a:off x="14298038" y="7784228"/>
            <a:ext cx="3989962" cy="1723663"/>
          </a:xfrm>
          <a:custGeom>
            <a:avLst/>
            <a:gdLst/>
            <a:ahLst/>
            <a:cxnLst/>
            <a:rect r="r" b="b" t="t" l="l"/>
            <a:pathLst>
              <a:path h="1723663" w="3989962">
                <a:moveTo>
                  <a:pt x="0" y="0"/>
                </a:moveTo>
                <a:lnTo>
                  <a:pt x="3989962" y="0"/>
                </a:lnTo>
                <a:lnTo>
                  <a:pt x="3989962" y="1723663"/>
                </a:lnTo>
                <a:lnTo>
                  <a:pt x="0" y="1723663"/>
                </a:lnTo>
                <a:lnTo>
                  <a:pt x="0" y="0"/>
                </a:lnTo>
                <a:close/>
              </a:path>
            </a:pathLst>
          </a:custGeom>
          <a:blipFill>
            <a:blip r:embed="rId3"/>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268" y="-5040427"/>
            <a:ext cx="19051896" cy="15327427"/>
          </a:xfrm>
          <a:custGeom>
            <a:avLst/>
            <a:gdLst/>
            <a:ahLst/>
            <a:cxnLst/>
            <a:rect r="r" b="b" t="t" l="l"/>
            <a:pathLst>
              <a:path h="15327427" w="19051896">
                <a:moveTo>
                  <a:pt x="0" y="0"/>
                </a:moveTo>
                <a:lnTo>
                  <a:pt x="19051897" y="0"/>
                </a:lnTo>
                <a:lnTo>
                  <a:pt x="19051897" y="15327427"/>
                </a:lnTo>
                <a:lnTo>
                  <a:pt x="0" y="15327427"/>
                </a:lnTo>
                <a:lnTo>
                  <a:pt x="0" y="0"/>
                </a:lnTo>
                <a:close/>
              </a:path>
            </a:pathLst>
          </a:custGeom>
          <a:blipFill>
            <a:blip r:embed="rId2">
              <a:alphaModFix amt="28000"/>
            </a:blip>
            <a:stretch>
              <a:fillRect l="-29475" t="0" r="-13711" b="-21172"/>
            </a:stretch>
          </a:blipFill>
        </p:spPr>
      </p:sp>
      <p:grpSp>
        <p:nvGrpSpPr>
          <p:cNvPr name="Group 3" id="3"/>
          <p:cNvGrpSpPr/>
          <p:nvPr/>
        </p:nvGrpSpPr>
        <p:grpSpPr>
          <a:xfrm rot="0">
            <a:off x="9525" y="9553525"/>
            <a:ext cx="18288000" cy="733475"/>
            <a:chOff x="0" y="0"/>
            <a:chExt cx="4816593" cy="193179"/>
          </a:xfrm>
        </p:grpSpPr>
        <p:sp>
          <p:nvSpPr>
            <p:cNvPr name="Freeform 4" id="4"/>
            <p:cNvSpPr/>
            <p:nvPr/>
          </p:nvSpPr>
          <p:spPr>
            <a:xfrm flipH="false" flipV="false" rot="0">
              <a:off x="0" y="0"/>
              <a:ext cx="4816592" cy="193179"/>
            </a:xfrm>
            <a:custGeom>
              <a:avLst/>
              <a:gdLst/>
              <a:ahLst/>
              <a:cxnLst/>
              <a:rect r="r" b="b" t="t" l="l"/>
              <a:pathLst>
                <a:path h="193179" w="4816592">
                  <a:moveTo>
                    <a:pt x="0" y="0"/>
                  </a:moveTo>
                  <a:lnTo>
                    <a:pt x="4816592" y="0"/>
                  </a:lnTo>
                  <a:lnTo>
                    <a:pt x="4816592" y="193179"/>
                  </a:lnTo>
                  <a:lnTo>
                    <a:pt x="0" y="193179"/>
                  </a:lnTo>
                  <a:close/>
                </a:path>
              </a:pathLst>
            </a:custGeom>
            <a:gradFill rotWithShape="true">
              <a:gsLst>
                <a:gs pos="0">
                  <a:srgbClr val="CFE7EF">
                    <a:alpha val="100000"/>
                  </a:srgbClr>
                </a:gs>
                <a:gs pos="100000">
                  <a:srgbClr val="F4F4F4">
                    <a:alpha val="100000"/>
                  </a:srgbClr>
                </a:gs>
              </a:gsLst>
              <a:lin ang="0"/>
            </a:gradFill>
          </p:spPr>
        </p:sp>
        <p:sp>
          <p:nvSpPr>
            <p:cNvPr name="TextBox 5" id="5"/>
            <p:cNvSpPr txBox="true"/>
            <p:nvPr/>
          </p:nvSpPr>
          <p:spPr>
            <a:xfrm>
              <a:off x="0" y="-76200"/>
              <a:ext cx="4816593" cy="269379"/>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4600557" y="4564862"/>
            <a:ext cx="5282816" cy="407178"/>
            <a:chOff x="0" y="0"/>
            <a:chExt cx="1391359" cy="107240"/>
          </a:xfrm>
        </p:grpSpPr>
        <p:sp>
          <p:nvSpPr>
            <p:cNvPr name="Freeform 7" id="7"/>
            <p:cNvSpPr/>
            <p:nvPr/>
          </p:nvSpPr>
          <p:spPr>
            <a:xfrm flipH="false" flipV="false" rot="0">
              <a:off x="0" y="0"/>
              <a:ext cx="1391359" cy="107240"/>
            </a:xfrm>
            <a:custGeom>
              <a:avLst/>
              <a:gdLst/>
              <a:ahLst/>
              <a:cxnLst/>
              <a:rect r="r" b="b" t="t" l="l"/>
              <a:pathLst>
                <a:path h="107240" w="1391359">
                  <a:moveTo>
                    <a:pt x="0" y="0"/>
                  </a:moveTo>
                  <a:lnTo>
                    <a:pt x="1391359" y="0"/>
                  </a:lnTo>
                  <a:lnTo>
                    <a:pt x="1391359" y="107240"/>
                  </a:lnTo>
                  <a:lnTo>
                    <a:pt x="0" y="107240"/>
                  </a:lnTo>
                  <a:close/>
                </a:path>
              </a:pathLst>
            </a:custGeom>
            <a:solidFill>
              <a:srgbClr val="F0DC4F"/>
            </a:solidFill>
          </p:spPr>
        </p:sp>
        <p:sp>
          <p:nvSpPr>
            <p:cNvPr name="TextBox 8" id="8"/>
            <p:cNvSpPr txBox="true"/>
            <p:nvPr/>
          </p:nvSpPr>
          <p:spPr>
            <a:xfrm>
              <a:off x="0" y="-76200"/>
              <a:ext cx="1391359" cy="18344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2262275" y="4618441"/>
            <a:ext cx="4371983" cy="353599"/>
            <a:chOff x="0" y="0"/>
            <a:chExt cx="1151469" cy="93129"/>
          </a:xfrm>
        </p:grpSpPr>
        <p:sp>
          <p:nvSpPr>
            <p:cNvPr name="Freeform 10" id="10"/>
            <p:cNvSpPr/>
            <p:nvPr/>
          </p:nvSpPr>
          <p:spPr>
            <a:xfrm flipH="false" flipV="false" rot="0">
              <a:off x="0" y="0"/>
              <a:ext cx="1151469" cy="93129"/>
            </a:xfrm>
            <a:custGeom>
              <a:avLst/>
              <a:gdLst/>
              <a:ahLst/>
              <a:cxnLst/>
              <a:rect r="r" b="b" t="t" l="l"/>
              <a:pathLst>
                <a:path h="93129" w="1151469">
                  <a:moveTo>
                    <a:pt x="0" y="0"/>
                  </a:moveTo>
                  <a:lnTo>
                    <a:pt x="1151469" y="0"/>
                  </a:lnTo>
                  <a:lnTo>
                    <a:pt x="1151469" y="93129"/>
                  </a:lnTo>
                  <a:lnTo>
                    <a:pt x="0" y="93129"/>
                  </a:lnTo>
                  <a:close/>
                </a:path>
              </a:pathLst>
            </a:custGeom>
            <a:solidFill>
              <a:srgbClr val="F0DC4F"/>
            </a:solidFill>
          </p:spPr>
        </p:sp>
        <p:sp>
          <p:nvSpPr>
            <p:cNvPr name="TextBox 11" id="11"/>
            <p:cNvSpPr txBox="true"/>
            <p:nvPr/>
          </p:nvSpPr>
          <p:spPr>
            <a:xfrm>
              <a:off x="0" y="-76200"/>
              <a:ext cx="1151469" cy="169329"/>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5029184" y="5223868"/>
            <a:ext cx="4854189" cy="648046"/>
            <a:chOff x="0" y="0"/>
            <a:chExt cx="1278469" cy="170679"/>
          </a:xfrm>
        </p:grpSpPr>
        <p:sp>
          <p:nvSpPr>
            <p:cNvPr name="Freeform 13" id="13"/>
            <p:cNvSpPr/>
            <p:nvPr/>
          </p:nvSpPr>
          <p:spPr>
            <a:xfrm flipH="false" flipV="false" rot="0">
              <a:off x="0" y="0"/>
              <a:ext cx="1278469" cy="170679"/>
            </a:xfrm>
            <a:custGeom>
              <a:avLst/>
              <a:gdLst/>
              <a:ahLst/>
              <a:cxnLst/>
              <a:rect r="r" b="b" t="t" l="l"/>
              <a:pathLst>
                <a:path h="170679" w="1278469">
                  <a:moveTo>
                    <a:pt x="0" y="0"/>
                  </a:moveTo>
                  <a:lnTo>
                    <a:pt x="1278469" y="0"/>
                  </a:lnTo>
                  <a:lnTo>
                    <a:pt x="1278469" y="170679"/>
                  </a:lnTo>
                  <a:lnTo>
                    <a:pt x="0" y="170679"/>
                  </a:lnTo>
                  <a:close/>
                </a:path>
              </a:pathLst>
            </a:custGeom>
            <a:solidFill>
              <a:srgbClr val="F0DC4F"/>
            </a:solidFill>
          </p:spPr>
        </p:sp>
        <p:sp>
          <p:nvSpPr>
            <p:cNvPr name="TextBox 14" id="14"/>
            <p:cNvSpPr txBox="true"/>
            <p:nvPr/>
          </p:nvSpPr>
          <p:spPr>
            <a:xfrm>
              <a:off x="0" y="-76200"/>
              <a:ext cx="1278469" cy="24687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2262275" y="5317513"/>
            <a:ext cx="4997025" cy="473167"/>
            <a:chOff x="0" y="0"/>
            <a:chExt cx="1316089" cy="124620"/>
          </a:xfrm>
        </p:grpSpPr>
        <p:sp>
          <p:nvSpPr>
            <p:cNvPr name="Freeform 16" id="16"/>
            <p:cNvSpPr/>
            <p:nvPr/>
          </p:nvSpPr>
          <p:spPr>
            <a:xfrm flipH="false" flipV="false" rot="0">
              <a:off x="0" y="0"/>
              <a:ext cx="1316089" cy="124620"/>
            </a:xfrm>
            <a:custGeom>
              <a:avLst/>
              <a:gdLst/>
              <a:ahLst/>
              <a:cxnLst/>
              <a:rect r="r" b="b" t="t" l="l"/>
              <a:pathLst>
                <a:path h="124620" w="1316089">
                  <a:moveTo>
                    <a:pt x="0" y="0"/>
                  </a:moveTo>
                  <a:lnTo>
                    <a:pt x="1316089" y="0"/>
                  </a:lnTo>
                  <a:lnTo>
                    <a:pt x="1316089" y="124620"/>
                  </a:lnTo>
                  <a:lnTo>
                    <a:pt x="0" y="124620"/>
                  </a:lnTo>
                  <a:close/>
                </a:path>
              </a:pathLst>
            </a:custGeom>
            <a:solidFill>
              <a:srgbClr val="F0DC4F"/>
            </a:solidFill>
          </p:spPr>
        </p:sp>
        <p:sp>
          <p:nvSpPr>
            <p:cNvPr name="TextBox 17" id="17"/>
            <p:cNvSpPr txBox="true"/>
            <p:nvPr/>
          </p:nvSpPr>
          <p:spPr>
            <a:xfrm>
              <a:off x="0" y="-76200"/>
              <a:ext cx="1316089" cy="200820"/>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028700" y="6065059"/>
            <a:ext cx="2791419" cy="487545"/>
            <a:chOff x="0" y="0"/>
            <a:chExt cx="735188" cy="128407"/>
          </a:xfrm>
        </p:grpSpPr>
        <p:sp>
          <p:nvSpPr>
            <p:cNvPr name="Freeform 19" id="19"/>
            <p:cNvSpPr/>
            <p:nvPr/>
          </p:nvSpPr>
          <p:spPr>
            <a:xfrm flipH="false" flipV="false" rot="0">
              <a:off x="0" y="0"/>
              <a:ext cx="735188" cy="128407"/>
            </a:xfrm>
            <a:custGeom>
              <a:avLst/>
              <a:gdLst/>
              <a:ahLst/>
              <a:cxnLst/>
              <a:rect r="r" b="b" t="t" l="l"/>
              <a:pathLst>
                <a:path h="128407" w="735188">
                  <a:moveTo>
                    <a:pt x="0" y="0"/>
                  </a:moveTo>
                  <a:lnTo>
                    <a:pt x="735188" y="0"/>
                  </a:lnTo>
                  <a:lnTo>
                    <a:pt x="735188" y="128407"/>
                  </a:lnTo>
                  <a:lnTo>
                    <a:pt x="0" y="128407"/>
                  </a:lnTo>
                  <a:close/>
                </a:path>
              </a:pathLst>
            </a:custGeom>
            <a:solidFill>
              <a:srgbClr val="F0DC4F"/>
            </a:solidFill>
          </p:spPr>
        </p:sp>
        <p:sp>
          <p:nvSpPr>
            <p:cNvPr name="TextBox 20" id="20"/>
            <p:cNvSpPr txBox="true"/>
            <p:nvPr/>
          </p:nvSpPr>
          <p:spPr>
            <a:xfrm>
              <a:off x="0" y="-76200"/>
              <a:ext cx="735188" cy="204607"/>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028700" y="3676203"/>
            <a:ext cx="16230600" cy="4315223"/>
          </a:xfrm>
          <a:prstGeom prst="rect">
            <a:avLst/>
          </a:prstGeom>
        </p:spPr>
        <p:txBody>
          <a:bodyPr anchor="t" rtlCol="false" tIns="0" lIns="0" bIns="0" rIns="0">
            <a:spAutoFit/>
          </a:bodyPr>
          <a:lstStyle/>
          <a:p>
            <a:pPr algn="just">
              <a:lnSpc>
                <a:spcPts val="5753"/>
              </a:lnSpc>
              <a:spcBef>
                <a:spcPct val="0"/>
              </a:spcBef>
            </a:pPr>
            <a:r>
              <a:rPr lang="en-US" sz="4109">
                <a:solidFill>
                  <a:srgbClr val="004199"/>
                </a:solidFill>
                <a:latin typeface="Proxima Nova"/>
              </a:rPr>
              <a:t>Selon la HAS</a:t>
            </a:r>
            <a:r>
              <a:rPr lang="en-US" sz="4109">
                <a:solidFill>
                  <a:srgbClr val="004199"/>
                </a:solidFill>
                <a:latin typeface="Proxima Nova Italics"/>
              </a:rPr>
              <a:t> : “Dans le cadre du parcours de soins des personnes atteintes d’une affection longue durée ou d’une maladie chronique ou présentant des facteurs de risques et des personnes en perte d’autonomie, le médecin intervenant dans la prise en charge peut prescrire une activité physique adaptée à la pathologie, aux capacités physiques et au risque médical du patient.” </a:t>
            </a:r>
          </a:p>
        </p:txBody>
      </p:sp>
      <p:sp>
        <p:nvSpPr>
          <p:cNvPr name="TextBox 22" id="22"/>
          <p:cNvSpPr txBox="true"/>
          <p:nvPr/>
        </p:nvSpPr>
        <p:spPr>
          <a:xfrm rot="0">
            <a:off x="0" y="547090"/>
            <a:ext cx="18288000" cy="2273300"/>
          </a:xfrm>
          <a:prstGeom prst="rect">
            <a:avLst/>
          </a:prstGeom>
        </p:spPr>
        <p:txBody>
          <a:bodyPr anchor="t" rtlCol="false" tIns="0" lIns="0" bIns="0" rIns="0">
            <a:spAutoFit/>
          </a:bodyPr>
          <a:lstStyle/>
          <a:p>
            <a:pPr algn="ctr">
              <a:lnSpc>
                <a:spcPts val="9100"/>
              </a:lnSpc>
              <a:spcBef>
                <a:spcPct val="0"/>
              </a:spcBef>
            </a:pPr>
            <a:r>
              <a:rPr lang="en-US" sz="6500">
                <a:solidFill>
                  <a:srgbClr val="004199"/>
                </a:solidFill>
                <a:latin typeface="Proxima Nova Bold"/>
              </a:rPr>
              <a:t>Activité physique adaptée, Acteurs du sport santé ? </a:t>
            </a:r>
          </a:p>
        </p:txBody>
      </p:sp>
      <p:sp>
        <p:nvSpPr>
          <p:cNvPr name="Freeform 23" id="23"/>
          <p:cNvSpPr/>
          <p:nvPr/>
        </p:nvSpPr>
        <p:spPr>
          <a:xfrm flipH="false" flipV="false" rot="0">
            <a:off x="14116793" y="7829862"/>
            <a:ext cx="3989962" cy="1723663"/>
          </a:xfrm>
          <a:custGeom>
            <a:avLst/>
            <a:gdLst/>
            <a:ahLst/>
            <a:cxnLst/>
            <a:rect r="r" b="b" t="t" l="l"/>
            <a:pathLst>
              <a:path h="1723663" w="3989962">
                <a:moveTo>
                  <a:pt x="0" y="0"/>
                </a:moveTo>
                <a:lnTo>
                  <a:pt x="3989961" y="0"/>
                </a:lnTo>
                <a:lnTo>
                  <a:pt x="3989961" y="1723663"/>
                </a:lnTo>
                <a:lnTo>
                  <a:pt x="0" y="1723663"/>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DAF0ai9aw6M</dc:identifier>
  <dcterms:modified xsi:type="dcterms:W3CDTF">2011-08-01T06:04:30Z</dcterms:modified>
  <cp:revision>1</cp:revision>
  <dc:title>Version définitive- Atelier 6 - MSP en Mouvement- Jounée régionale FEMAS HDF 2023</dc:title>
</cp:coreProperties>
</file>