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4" r:id="rId6"/>
    <p:sldId id="260" r:id="rId7"/>
    <p:sldId id="267" r:id="rId8"/>
    <p:sldId id="268" r:id="rId9"/>
    <p:sldId id="269" r:id="rId10"/>
    <p:sldId id="262" r:id="rId11"/>
    <p:sldId id="263" r:id="rId12"/>
    <p:sldId id="270" r:id="rId13"/>
    <p:sldId id="271" r:id="rId14"/>
    <p:sldId id="273" r:id="rId15"/>
    <p:sldId id="272" r:id="rId16"/>
    <p:sldId id="26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99"/>
    <a:srgbClr val="D8E5F0"/>
    <a:srgbClr val="E71C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/>
    <p:restoredTop sz="92947"/>
  </p:normalViewPr>
  <p:slideViewPr>
    <p:cSldViewPr snapToGrid="0">
      <p:cViewPr varScale="1">
        <p:scale>
          <a:sx n="102" d="100"/>
          <a:sy n="102" d="100"/>
        </p:scale>
        <p:origin x="87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D2E7A-E62F-054D-A65B-5178D07122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634971-5573-CC4F-9419-240242172A7A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Repérer le statut des patients fumeurs de ma patientèle</a:t>
          </a:r>
          <a:endParaRPr lang="fr-FR" dirty="0">
            <a:solidFill>
              <a:schemeClr val="bg1"/>
            </a:solidFill>
          </a:endParaRPr>
        </a:p>
      </dgm:t>
    </dgm:pt>
    <dgm:pt modelId="{3E82DEF4-3439-8444-AF63-B31BF2B14A5F}" type="parTrans" cxnId="{23B1026B-EFBE-B54D-97A2-7ACDA6313E8C}">
      <dgm:prSet/>
      <dgm:spPr/>
      <dgm:t>
        <a:bodyPr/>
        <a:lstStyle/>
        <a:p>
          <a:endParaRPr lang="fr-FR"/>
        </a:p>
      </dgm:t>
    </dgm:pt>
    <dgm:pt modelId="{7B749333-D218-2E47-8625-094C9E5FC825}" type="sibTrans" cxnId="{23B1026B-EFBE-B54D-97A2-7ACDA6313E8C}">
      <dgm:prSet/>
      <dgm:spPr/>
      <dgm:t>
        <a:bodyPr/>
        <a:lstStyle/>
        <a:p>
          <a:endParaRPr lang="fr-FR"/>
        </a:p>
      </dgm:t>
    </dgm:pt>
    <dgm:pt modelId="{ED84A89C-3805-B744-8AFD-EFC968B68606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Interroger mes patients sur leur consommation de tabac durant leurs consultations</a:t>
          </a:r>
          <a:endParaRPr lang="fr-FR" dirty="0">
            <a:solidFill>
              <a:schemeClr val="bg1"/>
            </a:solidFill>
          </a:endParaRPr>
        </a:p>
      </dgm:t>
    </dgm:pt>
    <dgm:pt modelId="{FC1D5913-FE69-D447-8FD0-7D0CECCBD031}" type="parTrans" cxnId="{DDCE6EAD-A744-1349-A2D4-525DFFEBF4F6}">
      <dgm:prSet/>
      <dgm:spPr/>
      <dgm:t>
        <a:bodyPr/>
        <a:lstStyle/>
        <a:p>
          <a:endParaRPr lang="fr-FR"/>
        </a:p>
      </dgm:t>
    </dgm:pt>
    <dgm:pt modelId="{0E6C4337-F53A-2F47-A054-5E84769C3AD4}" type="sibTrans" cxnId="{DDCE6EAD-A744-1349-A2D4-525DFFEBF4F6}">
      <dgm:prSet/>
      <dgm:spPr/>
      <dgm:t>
        <a:bodyPr/>
        <a:lstStyle/>
        <a:p>
          <a:endParaRPr lang="fr-FR"/>
        </a:p>
      </dgm:t>
    </dgm:pt>
    <dgm:pt modelId="{ABD01F24-A5A6-1E4A-AE6C-AD2A97E49161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Inscrire leur statut dans le dossier patient (sur le SI)</a:t>
          </a:r>
        </a:p>
      </dgm:t>
    </dgm:pt>
    <dgm:pt modelId="{E53729D6-DB09-8546-906F-8D3E8075A004}" type="parTrans" cxnId="{B83EDDDD-68C1-B24E-9E2A-00F66E624EE0}">
      <dgm:prSet/>
      <dgm:spPr/>
      <dgm:t>
        <a:bodyPr/>
        <a:lstStyle/>
        <a:p>
          <a:endParaRPr lang="fr-FR"/>
        </a:p>
      </dgm:t>
    </dgm:pt>
    <dgm:pt modelId="{EE58AC03-7371-0B4D-98F7-C61DE09769CE}" type="sibTrans" cxnId="{B83EDDDD-68C1-B24E-9E2A-00F66E624EE0}">
      <dgm:prSet/>
      <dgm:spPr/>
      <dgm:t>
        <a:bodyPr/>
        <a:lstStyle/>
        <a:p>
          <a:endParaRPr lang="fr-FR"/>
        </a:p>
      </dgm:t>
    </dgm:pt>
    <dgm:pt modelId="{B5D4F05D-BF47-2D49-9A06-7EFE86B245B5}" type="pres">
      <dgm:prSet presAssocID="{F9CD2E7A-E62F-054D-A65B-5178D07122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EC592D-22E0-7D42-94EE-D4DE8335DCF3}" type="pres">
      <dgm:prSet presAssocID="{6C634971-5573-CC4F-9419-240242172A7A}" presName="hierRoot1" presStyleCnt="0">
        <dgm:presLayoutVars>
          <dgm:hierBranch val="init"/>
        </dgm:presLayoutVars>
      </dgm:prSet>
      <dgm:spPr/>
    </dgm:pt>
    <dgm:pt modelId="{2C13BCA2-26DF-2546-BB9C-3AD050D49E76}" type="pres">
      <dgm:prSet presAssocID="{6C634971-5573-CC4F-9419-240242172A7A}" presName="rootComposite1" presStyleCnt="0"/>
      <dgm:spPr/>
    </dgm:pt>
    <dgm:pt modelId="{C70BDA03-B591-7C4C-8D97-A11A9F6B83D3}" type="pres">
      <dgm:prSet presAssocID="{6C634971-5573-CC4F-9419-240242172A7A}" presName="rootText1" presStyleLbl="node0" presStyleIdx="0" presStyleCnt="1">
        <dgm:presLayoutVars>
          <dgm:chPref val="3"/>
        </dgm:presLayoutVars>
      </dgm:prSet>
      <dgm:spPr/>
    </dgm:pt>
    <dgm:pt modelId="{13679433-76C9-DE4E-A5C3-74B9E609819B}" type="pres">
      <dgm:prSet presAssocID="{6C634971-5573-CC4F-9419-240242172A7A}" presName="rootConnector1" presStyleLbl="node1" presStyleIdx="0" presStyleCnt="0"/>
      <dgm:spPr/>
    </dgm:pt>
    <dgm:pt modelId="{72BB1B05-BB0B-4F4B-838A-64A5B0A883A5}" type="pres">
      <dgm:prSet presAssocID="{6C634971-5573-CC4F-9419-240242172A7A}" presName="hierChild2" presStyleCnt="0"/>
      <dgm:spPr/>
    </dgm:pt>
    <dgm:pt modelId="{429F3C1F-9AAF-954E-9EB1-2634E176B8F3}" type="pres">
      <dgm:prSet presAssocID="{FC1D5913-FE69-D447-8FD0-7D0CECCBD031}" presName="Name37" presStyleLbl="parChTrans1D2" presStyleIdx="0" presStyleCnt="2"/>
      <dgm:spPr/>
    </dgm:pt>
    <dgm:pt modelId="{53297625-629D-DF4F-957F-BDB7A8386D2A}" type="pres">
      <dgm:prSet presAssocID="{ED84A89C-3805-B744-8AFD-EFC968B68606}" presName="hierRoot2" presStyleCnt="0">
        <dgm:presLayoutVars>
          <dgm:hierBranch val="init"/>
        </dgm:presLayoutVars>
      </dgm:prSet>
      <dgm:spPr/>
    </dgm:pt>
    <dgm:pt modelId="{13706BB8-669C-0F48-8184-81429189E37F}" type="pres">
      <dgm:prSet presAssocID="{ED84A89C-3805-B744-8AFD-EFC968B68606}" presName="rootComposite" presStyleCnt="0"/>
      <dgm:spPr/>
    </dgm:pt>
    <dgm:pt modelId="{1CFC0B52-C0BE-4F4F-9029-29E768394C71}" type="pres">
      <dgm:prSet presAssocID="{ED84A89C-3805-B744-8AFD-EFC968B68606}" presName="rootText" presStyleLbl="node2" presStyleIdx="0" presStyleCnt="2">
        <dgm:presLayoutVars>
          <dgm:chPref val="3"/>
        </dgm:presLayoutVars>
      </dgm:prSet>
      <dgm:spPr/>
    </dgm:pt>
    <dgm:pt modelId="{3DB621DA-2A63-4147-A456-B6C3F031B2EC}" type="pres">
      <dgm:prSet presAssocID="{ED84A89C-3805-B744-8AFD-EFC968B68606}" presName="rootConnector" presStyleLbl="node2" presStyleIdx="0" presStyleCnt="2"/>
      <dgm:spPr/>
    </dgm:pt>
    <dgm:pt modelId="{71EAFEF6-037D-9A4C-87C6-0E63D574E935}" type="pres">
      <dgm:prSet presAssocID="{ED84A89C-3805-B744-8AFD-EFC968B68606}" presName="hierChild4" presStyleCnt="0"/>
      <dgm:spPr/>
    </dgm:pt>
    <dgm:pt modelId="{D3A9FD2D-4DA2-7344-BCFD-AFD8353FD68A}" type="pres">
      <dgm:prSet presAssocID="{ED84A89C-3805-B744-8AFD-EFC968B68606}" presName="hierChild5" presStyleCnt="0"/>
      <dgm:spPr/>
    </dgm:pt>
    <dgm:pt modelId="{EEFB6030-9AD7-A743-8714-FBC8992ADE8E}" type="pres">
      <dgm:prSet presAssocID="{E53729D6-DB09-8546-906F-8D3E8075A004}" presName="Name37" presStyleLbl="parChTrans1D2" presStyleIdx="1" presStyleCnt="2"/>
      <dgm:spPr/>
    </dgm:pt>
    <dgm:pt modelId="{B12305B2-4D6E-4C47-89C6-1ED71C7B633B}" type="pres">
      <dgm:prSet presAssocID="{ABD01F24-A5A6-1E4A-AE6C-AD2A97E49161}" presName="hierRoot2" presStyleCnt="0">
        <dgm:presLayoutVars>
          <dgm:hierBranch val="init"/>
        </dgm:presLayoutVars>
      </dgm:prSet>
      <dgm:spPr/>
    </dgm:pt>
    <dgm:pt modelId="{B9E57033-C776-6844-AB36-920E9E4724EC}" type="pres">
      <dgm:prSet presAssocID="{ABD01F24-A5A6-1E4A-AE6C-AD2A97E49161}" presName="rootComposite" presStyleCnt="0"/>
      <dgm:spPr/>
    </dgm:pt>
    <dgm:pt modelId="{205E38AC-5FEB-E94C-B06C-AAA680F2A643}" type="pres">
      <dgm:prSet presAssocID="{ABD01F24-A5A6-1E4A-AE6C-AD2A97E49161}" presName="rootText" presStyleLbl="node2" presStyleIdx="1" presStyleCnt="2">
        <dgm:presLayoutVars>
          <dgm:chPref val="3"/>
        </dgm:presLayoutVars>
      </dgm:prSet>
      <dgm:spPr/>
    </dgm:pt>
    <dgm:pt modelId="{9379E21B-F525-B94D-8B9D-3E1A18B8D42D}" type="pres">
      <dgm:prSet presAssocID="{ABD01F24-A5A6-1E4A-AE6C-AD2A97E49161}" presName="rootConnector" presStyleLbl="node2" presStyleIdx="1" presStyleCnt="2"/>
      <dgm:spPr/>
    </dgm:pt>
    <dgm:pt modelId="{B1EABA28-934B-C248-A79A-E59E940865D7}" type="pres">
      <dgm:prSet presAssocID="{ABD01F24-A5A6-1E4A-AE6C-AD2A97E49161}" presName="hierChild4" presStyleCnt="0"/>
      <dgm:spPr/>
    </dgm:pt>
    <dgm:pt modelId="{C3935298-53AA-D342-A832-103DD57FF8B1}" type="pres">
      <dgm:prSet presAssocID="{ABD01F24-A5A6-1E4A-AE6C-AD2A97E49161}" presName="hierChild5" presStyleCnt="0"/>
      <dgm:spPr/>
    </dgm:pt>
    <dgm:pt modelId="{C54E6F8E-FDE2-1649-A5D7-29A9E06A6E7C}" type="pres">
      <dgm:prSet presAssocID="{6C634971-5573-CC4F-9419-240242172A7A}" presName="hierChild3" presStyleCnt="0"/>
      <dgm:spPr/>
    </dgm:pt>
  </dgm:ptLst>
  <dgm:cxnLst>
    <dgm:cxn modelId="{F6275012-7E27-B34B-AC04-BB09C415BDBE}" type="presOf" srcId="{E53729D6-DB09-8546-906F-8D3E8075A004}" destId="{EEFB6030-9AD7-A743-8714-FBC8992ADE8E}" srcOrd="0" destOrd="0" presId="urn:microsoft.com/office/officeart/2005/8/layout/orgChart1"/>
    <dgm:cxn modelId="{BCC9C133-186A-864E-A2CB-5D302B2AD4AF}" type="presOf" srcId="{ED84A89C-3805-B744-8AFD-EFC968B68606}" destId="{3DB621DA-2A63-4147-A456-B6C3F031B2EC}" srcOrd="1" destOrd="0" presId="urn:microsoft.com/office/officeart/2005/8/layout/orgChart1"/>
    <dgm:cxn modelId="{23B1026B-EFBE-B54D-97A2-7ACDA6313E8C}" srcId="{F9CD2E7A-E62F-054D-A65B-5178D07122E9}" destId="{6C634971-5573-CC4F-9419-240242172A7A}" srcOrd="0" destOrd="0" parTransId="{3E82DEF4-3439-8444-AF63-B31BF2B14A5F}" sibTransId="{7B749333-D218-2E47-8625-094C9E5FC825}"/>
    <dgm:cxn modelId="{59BF0379-D927-114A-90DB-E27523DC2605}" type="presOf" srcId="{F9CD2E7A-E62F-054D-A65B-5178D07122E9}" destId="{B5D4F05D-BF47-2D49-9A06-7EFE86B245B5}" srcOrd="0" destOrd="0" presId="urn:microsoft.com/office/officeart/2005/8/layout/orgChart1"/>
    <dgm:cxn modelId="{6E66A27E-6F83-8A4F-8C34-949A7A186F60}" type="presOf" srcId="{6C634971-5573-CC4F-9419-240242172A7A}" destId="{C70BDA03-B591-7C4C-8D97-A11A9F6B83D3}" srcOrd="0" destOrd="0" presId="urn:microsoft.com/office/officeart/2005/8/layout/orgChart1"/>
    <dgm:cxn modelId="{8CA6EC81-3D60-6F41-85CC-A80FB080CECD}" type="presOf" srcId="{ED84A89C-3805-B744-8AFD-EFC968B68606}" destId="{1CFC0B52-C0BE-4F4F-9029-29E768394C71}" srcOrd="0" destOrd="0" presId="urn:microsoft.com/office/officeart/2005/8/layout/orgChart1"/>
    <dgm:cxn modelId="{90BF1593-52B7-9748-974F-4EA9CAD83F2F}" type="presOf" srcId="{ABD01F24-A5A6-1E4A-AE6C-AD2A97E49161}" destId="{9379E21B-F525-B94D-8B9D-3E1A18B8D42D}" srcOrd="1" destOrd="0" presId="urn:microsoft.com/office/officeart/2005/8/layout/orgChart1"/>
    <dgm:cxn modelId="{DDCE6EAD-A744-1349-A2D4-525DFFEBF4F6}" srcId="{6C634971-5573-CC4F-9419-240242172A7A}" destId="{ED84A89C-3805-B744-8AFD-EFC968B68606}" srcOrd="0" destOrd="0" parTransId="{FC1D5913-FE69-D447-8FD0-7D0CECCBD031}" sibTransId="{0E6C4337-F53A-2F47-A054-5E84769C3AD4}"/>
    <dgm:cxn modelId="{80A40AD2-EC14-8B4B-B37D-7EEAE814F904}" type="presOf" srcId="{FC1D5913-FE69-D447-8FD0-7D0CECCBD031}" destId="{429F3C1F-9AAF-954E-9EB1-2634E176B8F3}" srcOrd="0" destOrd="0" presId="urn:microsoft.com/office/officeart/2005/8/layout/orgChart1"/>
    <dgm:cxn modelId="{D4A2CFD6-B859-E44A-8310-B6C5998D3435}" type="presOf" srcId="{ABD01F24-A5A6-1E4A-AE6C-AD2A97E49161}" destId="{205E38AC-5FEB-E94C-B06C-AAA680F2A643}" srcOrd="0" destOrd="0" presId="urn:microsoft.com/office/officeart/2005/8/layout/orgChart1"/>
    <dgm:cxn modelId="{B83EDDDD-68C1-B24E-9E2A-00F66E624EE0}" srcId="{6C634971-5573-CC4F-9419-240242172A7A}" destId="{ABD01F24-A5A6-1E4A-AE6C-AD2A97E49161}" srcOrd="1" destOrd="0" parTransId="{E53729D6-DB09-8546-906F-8D3E8075A004}" sibTransId="{EE58AC03-7371-0B4D-98F7-C61DE09769CE}"/>
    <dgm:cxn modelId="{8141B7F6-FDD7-F744-844E-5FD8671D7FAE}" type="presOf" srcId="{6C634971-5573-CC4F-9419-240242172A7A}" destId="{13679433-76C9-DE4E-A5C3-74B9E609819B}" srcOrd="1" destOrd="0" presId="urn:microsoft.com/office/officeart/2005/8/layout/orgChart1"/>
    <dgm:cxn modelId="{FC06BC1A-EE0D-A04B-AE6E-5272636899A8}" type="presParOf" srcId="{B5D4F05D-BF47-2D49-9A06-7EFE86B245B5}" destId="{DBEC592D-22E0-7D42-94EE-D4DE8335DCF3}" srcOrd="0" destOrd="0" presId="urn:microsoft.com/office/officeart/2005/8/layout/orgChart1"/>
    <dgm:cxn modelId="{3F4E4535-4F89-CF4D-8521-491865203DAF}" type="presParOf" srcId="{DBEC592D-22E0-7D42-94EE-D4DE8335DCF3}" destId="{2C13BCA2-26DF-2546-BB9C-3AD050D49E76}" srcOrd="0" destOrd="0" presId="urn:microsoft.com/office/officeart/2005/8/layout/orgChart1"/>
    <dgm:cxn modelId="{71A1C646-693C-0C42-8195-89B22417BBDA}" type="presParOf" srcId="{2C13BCA2-26DF-2546-BB9C-3AD050D49E76}" destId="{C70BDA03-B591-7C4C-8D97-A11A9F6B83D3}" srcOrd="0" destOrd="0" presId="urn:microsoft.com/office/officeart/2005/8/layout/orgChart1"/>
    <dgm:cxn modelId="{EAFC4395-D60B-FD41-801E-02EEC0F45715}" type="presParOf" srcId="{2C13BCA2-26DF-2546-BB9C-3AD050D49E76}" destId="{13679433-76C9-DE4E-A5C3-74B9E609819B}" srcOrd="1" destOrd="0" presId="urn:microsoft.com/office/officeart/2005/8/layout/orgChart1"/>
    <dgm:cxn modelId="{EA0F0EDC-08B6-6348-B7C5-9784A8D38E5D}" type="presParOf" srcId="{DBEC592D-22E0-7D42-94EE-D4DE8335DCF3}" destId="{72BB1B05-BB0B-4F4B-838A-64A5B0A883A5}" srcOrd="1" destOrd="0" presId="urn:microsoft.com/office/officeart/2005/8/layout/orgChart1"/>
    <dgm:cxn modelId="{183F59A0-C3B9-AD47-8611-FCC250B52227}" type="presParOf" srcId="{72BB1B05-BB0B-4F4B-838A-64A5B0A883A5}" destId="{429F3C1F-9AAF-954E-9EB1-2634E176B8F3}" srcOrd="0" destOrd="0" presId="urn:microsoft.com/office/officeart/2005/8/layout/orgChart1"/>
    <dgm:cxn modelId="{C01C093C-6843-A84E-9F8B-DD2FA70C5DC5}" type="presParOf" srcId="{72BB1B05-BB0B-4F4B-838A-64A5B0A883A5}" destId="{53297625-629D-DF4F-957F-BDB7A8386D2A}" srcOrd="1" destOrd="0" presId="urn:microsoft.com/office/officeart/2005/8/layout/orgChart1"/>
    <dgm:cxn modelId="{AB97CD83-EFFC-1D40-9369-D8B6309E3519}" type="presParOf" srcId="{53297625-629D-DF4F-957F-BDB7A8386D2A}" destId="{13706BB8-669C-0F48-8184-81429189E37F}" srcOrd="0" destOrd="0" presId="urn:microsoft.com/office/officeart/2005/8/layout/orgChart1"/>
    <dgm:cxn modelId="{1F52E4BB-E284-CC4F-90F0-619F9D7F1722}" type="presParOf" srcId="{13706BB8-669C-0F48-8184-81429189E37F}" destId="{1CFC0B52-C0BE-4F4F-9029-29E768394C71}" srcOrd="0" destOrd="0" presId="urn:microsoft.com/office/officeart/2005/8/layout/orgChart1"/>
    <dgm:cxn modelId="{51D4DFE9-1DD2-1047-8537-A2BAE5A64DA3}" type="presParOf" srcId="{13706BB8-669C-0F48-8184-81429189E37F}" destId="{3DB621DA-2A63-4147-A456-B6C3F031B2EC}" srcOrd="1" destOrd="0" presId="urn:microsoft.com/office/officeart/2005/8/layout/orgChart1"/>
    <dgm:cxn modelId="{F574BD24-241C-8444-B5BD-D496A2BC41D1}" type="presParOf" srcId="{53297625-629D-DF4F-957F-BDB7A8386D2A}" destId="{71EAFEF6-037D-9A4C-87C6-0E63D574E935}" srcOrd="1" destOrd="0" presId="urn:microsoft.com/office/officeart/2005/8/layout/orgChart1"/>
    <dgm:cxn modelId="{D7851783-C6D2-7347-82F9-6CED224FBDF4}" type="presParOf" srcId="{53297625-629D-DF4F-957F-BDB7A8386D2A}" destId="{D3A9FD2D-4DA2-7344-BCFD-AFD8353FD68A}" srcOrd="2" destOrd="0" presId="urn:microsoft.com/office/officeart/2005/8/layout/orgChart1"/>
    <dgm:cxn modelId="{6A6565FE-4827-BD44-B317-5644D0D0D751}" type="presParOf" srcId="{72BB1B05-BB0B-4F4B-838A-64A5B0A883A5}" destId="{EEFB6030-9AD7-A743-8714-FBC8992ADE8E}" srcOrd="2" destOrd="0" presId="urn:microsoft.com/office/officeart/2005/8/layout/orgChart1"/>
    <dgm:cxn modelId="{F03AFBAF-A4B9-9D42-B030-37092BC9E872}" type="presParOf" srcId="{72BB1B05-BB0B-4F4B-838A-64A5B0A883A5}" destId="{B12305B2-4D6E-4C47-89C6-1ED71C7B633B}" srcOrd="3" destOrd="0" presId="urn:microsoft.com/office/officeart/2005/8/layout/orgChart1"/>
    <dgm:cxn modelId="{B3FC9B20-F340-564A-B325-69B6C7C34CD7}" type="presParOf" srcId="{B12305B2-4D6E-4C47-89C6-1ED71C7B633B}" destId="{B9E57033-C776-6844-AB36-920E9E4724EC}" srcOrd="0" destOrd="0" presId="urn:microsoft.com/office/officeart/2005/8/layout/orgChart1"/>
    <dgm:cxn modelId="{D69CCB48-1C70-A64A-9216-44AB69557F7A}" type="presParOf" srcId="{B9E57033-C776-6844-AB36-920E9E4724EC}" destId="{205E38AC-5FEB-E94C-B06C-AAA680F2A643}" srcOrd="0" destOrd="0" presId="urn:microsoft.com/office/officeart/2005/8/layout/orgChart1"/>
    <dgm:cxn modelId="{86FEC983-1499-3246-A74A-B373F158B7C3}" type="presParOf" srcId="{B9E57033-C776-6844-AB36-920E9E4724EC}" destId="{9379E21B-F525-B94D-8B9D-3E1A18B8D42D}" srcOrd="1" destOrd="0" presId="urn:microsoft.com/office/officeart/2005/8/layout/orgChart1"/>
    <dgm:cxn modelId="{4E443650-7826-3C4E-B878-E24258CE1CFF}" type="presParOf" srcId="{B12305B2-4D6E-4C47-89C6-1ED71C7B633B}" destId="{B1EABA28-934B-C248-A79A-E59E940865D7}" srcOrd="1" destOrd="0" presId="urn:microsoft.com/office/officeart/2005/8/layout/orgChart1"/>
    <dgm:cxn modelId="{EFE7075E-43B1-D741-AEDF-3122364BECEA}" type="presParOf" srcId="{B12305B2-4D6E-4C47-89C6-1ED71C7B633B}" destId="{C3935298-53AA-D342-A832-103DD57FF8B1}" srcOrd="2" destOrd="0" presId="urn:microsoft.com/office/officeart/2005/8/layout/orgChart1"/>
    <dgm:cxn modelId="{CC88A330-867C-AB4D-98D5-D92CC1D46DCF}" type="presParOf" srcId="{DBEC592D-22E0-7D42-94EE-D4DE8335DCF3}" destId="{C54E6F8E-FDE2-1649-A5D7-29A9E06A6E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D2E7A-E62F-054D-A65B-5178D07122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634971-5573-CC4F-9419-240242172A7A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Repérer le statut des patients fumeurs de ma patientèle</a:t>
          </a:r>
          <a:endParaRPr lang="fr-FR" dirty="0">
            <a:solidFill>
              <a:schemeClr val="bg1"/>
            </a:solidFill>
          </a:endParaRPr>
        </a:p>
      </dgm:t>
    </dgm:pt>
    <dgm:pt modelId="{3E82DEF4-3439-8444-AF63-B31BF2B14A5F}" type="parTrans" cxnId="{23B1026B-EFBE-B54D-97A2-7ACDA6313E8C}">
      <dgm:prSet/>
      <dgm:spPr/>
      <dgm:t>
        <a:bodyPr/>
        <a:lstStyle/>
        <a:p>
          <a:endParaRPr lang="fr-FR"/>
        </a:p>
      </dgm:t>
    </dgm:pt>
    <dgm:pt modelId="{7B749333-D218-2E47-8625-094C9E5FC825}" type="sibTrans" cxnId="{23B1026B-EFBE-B54D-97A2-7ACDA6313E8C}">
      <dgm:prSet/>
      <dgm:spPr/>
      <dgm:t>
        <a:bodyPr/>
        <a:lstStyle/>
        <a:p>
          <a:endParaRPr lang="fr-FR"/>
        </a:p>
      </dgm:t>
    </dgm:pt>
    <dgm:pt modelId="{ED84A89C-3805-B744-8AFD-EFC968B68606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Interroger mes patients sur leur consommation de tabac durant leurs consultations</a:t>
          </a:r>
          <a:endParaRPr lang="fr-FR" dirty="0">
            <a:solidFill>
              <a:schemeClr val="bg1"/>
            </a:solidFill>
          </a:endParaRPr>
        </a:p>
      </dgm:t>
    </dgm:pt>
    <dgm:pt modelId="{FC1D5913-FE69-D447-8FD0-7D0CECCBD031}" type="parTrans" cxnId="{DDCE6EAD-A744-1349-A2D4-525DFFEBF4F6}">
      <dgm:prSet/>
      <dgm:spPr/>
      <dgm:t>
        <a:bodyPr/>
        <a:lstStyle/>
        <a:p>
          <a:endParaRPr lang="fr-FR"/>
        </a:p>
      </dgm:t>
    </dgm:pt>
    <dgm:pt modelId="{0E6C4337-F53A-2F47-A054-5E84769C3AD4}" type="sibTrans" cxnId="{DDCE6EAD-A744-1349-A2D4-525DFFEBF4F6}">
      <dgm:prSet/>
      <dgm:spPr/>
      <dgm:t>
        <a:bodyPr/>
        <a:lstStyle/>
        <a:p>
          <a:endParaRPr lang="fr-FR"/>
        </a:p>
      </dgm:t>
    </dgm:pt>
    <dgm:pt modelId="{ABD01F24-A5A6-1E4A-AE6C-AD2A97E49161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Inscrire leur statut dans le dossier patient (sur le SI)</a:t>
          </a:r>
        </a:p>
      </dgm:t>
    </dgm:pt>
    <dgm:pt modelId="{E53729D6-DB09-8546-906F-8D3E8075A004}" type="parTrans" cxnId="{B83EDDDD-68C1-B24E-9E2A-00F66E624EE0}">
      <dgm:prSet/>
      <dgm:spPr/>
      <dgm:t>
        <a:bodyPr/>
        <a:lstStyle/>
        <a:p>
          <a:endParaRPr lang="fr-FR"/>
        </a:p>
      </dgm:t>
    </dgm:pt>
    <dgm:pt modelId="{EE58AC03-7371-0B4D-98F7-C61DE09769CE}" type="sibTrans" cxnId="{B83EDDDD-68C1-B24E-9E2A-00F66E624EE0}">
      <dgm:prSet/>
      <dgm:spPr/>
      <dgm:t>
        <a:bodyPr/>
        <a:lstStyle/>
        <a:p>
          <a:endParaRPr lang="fr-FR"/>
        </a:p>
      </dgm:t>
    </dgm:pt>
    <dgm:pt modelId="{5D6AF2CF-663C-A546-A27B-ACBF64D1804C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</a:rPr>
            <a:t>Utiliser la méthode du conseil minimal d'arrêt</a:t>
          </a:r>
        </a:p>
      </dgm:t>
    </dgm:pt>
    <dgm:pt modelId="{8D83DAF7-C0C5-A244-B981-56C2CC7629A2}" type="parTrans" cxnId="{C382AE9B-AB70-834B-9F14-2F9071258ABB}">
      <dgm:prSet/>
      <dgm:spPr/>
      <dgm:t>
        <a:bodyPr/>
        <a:lstStyle/>
        <a:p>
          <a:endParaRPr lang="fr-FR"/>
        </a:p>
      </dgm:t>
    </dgm:pt>
    <dgm:pt modelId="{A638ECF4-E966-004D-B109-A1C491AC299A}" type="sibTrans" cxnId="{C382AE9B-AB70-834B-9F14-2F9071258ABB}">
      <dgm:prSet/>
      <dgm:spPr/>
      <dgm:t>
        <a:bodyPr/>
        <a:lstStyle/>
        <a:p>
          <a:endParaRPr lang="fr-FR"/>
        </a:p>
      </dgm:t>
    </dgm:pt>
    <dgm:pt modelId="{EC4B4AF6-D74A-DB4E-A2DF-F65A367EB517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Choisir le codage pour indiquer le statut dans le SI</a:t>
          </a:r>
        </a:p>
      </dgm:t>
    </dgm:pt>
    <dgm:pt modelId="{1E0A40B4-D3B8-3B40-A6A2-6D865A11D27A}" type="parTrans" cxnId="{0E8C09F2-DF30-254D-9CB1-2D4E69DEC3AE}">
      <dgm:prSet/>
      <dgm:spPr/>
      <dgm:t>
        <a:bodyPr/>
        <a:lstStyle/>
        <a:p>
          <a:endParaRPr lang="fr-FR"/>
        </a:p>
      </dgm:t>
    </dgm:pt>
    <dgm:pt modelId="{CAD127D8-5C96-824C-A302-A65EDFCB2D4E}" type="sibTrans" cxnId="{0E8C09F2-DF30-254D-9CB1-2D4E69DEC3AE}">
      <dgm:prSet/>
      <dgm:spPr/>
      <dgm:t>
        <a:bodyPr/>
        <a:lstStyle/>
        <a:p>
          <a:endParaRPr lang="fr-FR"/>
        </a:p>
      </dgm:t>
    </dgm:pt>
    <dgm:pt modelId="{B5D4F05D-BF47-2D49-9A06-7EFE86B245B5}" type="pres">
      <dgm:prSet presAssocID="{F9CD2E7A-E62F-054D-A65B-5178D07122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EC592D-22E0-7D42-94EE-D4DE8335DCF3}" type="pres">
      <dgm:prSet presAssocID="{6C634971-5573-CC4F-9419-240242172A7A}" presName="hierRoot1" presStyleCnt="0">
        <dgm:presLayoutVars>
          <dgm:hierBranch val="init"/>
        </dgm:presLayoutVars>
      </dgm:prSet>
      <dgm:spPr/>
    </dgm:pt>
    <dgm:pt modelId="{2C13BCA2-26DF-2546-BB9C-3AD050D49E76}" type="pres">
      <dgm:prSet presAssocID="{6C634971-5573-CC4F-9419-240242172A7A}" presName="rootComposite1" presStyleCnt="0"/>
      <dgm:spPr/>
    </dgm:pt>
    <dgm:pt modelId="{C70BDA03-B591-7C4C-8D97-A11A9F6B83D3}" type="pres">
      <dgm:prSet presAssocID="{6C634971-5573-CC4F-9419-240242172A7A}" presName="rootText1" presStyleLbl="node0" presStyleIdx="0" presStyleCnt="1">
        <dgm:presLayoutVars>
          <dgm:chPref val="3"/>
        </dgm:presLayoutVars>
      </dgm:prSet>
      <dgm:spPr/>
    </dgm:pt>
    <dgm:pt modelId="{13679433-76C9-DE4E-A5C3-74B9E609819B}" type="pres">
      <dgm:prSet presAssocID="{6C634971-5573-CC4F-9419-240242172A7A}" presName="rootConnector1" presStyleLbl="node1" presStyleIdx="0" presStyleCnt="0"/>
      <dgm:spPr/>
    </dgm:pt>
    <dgm:pt modelId="{72BB1B05-BB0B-4F4B-838A-64A5B0A883A5}" type="pres">
      <dgm:prSet presAssocID="{6C634971-5573-CC4F-9419-240242172A7A}" presName="hierChild2" presStyleCnt="0"/>
      <dgm:spPr/>
    </dgm:pt>
    <dgm:pt modelId="{429F3C1F-9AAF-954E-9EB1-2634E176B8F3}" type="pres">
      <dgm:prSet presAssocID="{FC1D5913-FE69-D447-8FD0-7D0CECCBD031}" presName="Name37" presStyleLbl="parChTrans1D2" presStyleIdx="0" presStyleCnt="2"/>
      <dgm:spPr/>
    </dgm:pt>
    <dgm:pt modelId="{53297625-629D-DF4F-957F-BDB7A8386D2A}" type="pres">
      <dgm:prSet presAssocID="{ED84A89C-3805-B744-8AFD-EFC968B68606}" presName="hierRoot2" presStyleCnt="0">
        <dgm:presLayoutVars>
          <dgm:hierBranch val="init"/>
        </dgm:presLayoutVars>
      </dgm:prSet>
      <dgm:spPr/>
    </dgm:pt>
    <dgm:pt modelId="{13706BB8-669C-0F48-8184-81429189E37F}" type="pres">
      <dgm:prSet presAssocID="{ED84A89C-3805-B744-8AFD-EFC968B68606}" presName="rootComposite" presStyleCnt="0"/>
      <dgm:spPr/>
    </dgm:pt>
    <dgm:pt modelId="{1CFC0B52-C0BE-4F4F-9029-29E768394C71}" type="pres">
      <dgm:prSet presAssocID="{ED84A89C-3805-B744-8AFD-EFC968B68606}" presName="rootText" presStyleLbl="node2" presStyleIdx="0" presStyleCnt="2">
        <dgm:presLayoutVars>
          <dgm:chPref val="3"/>
        </dgm:presLayoutVars>
      </dgm:prSet>
      <dgm:spPr/>
    </dgm:pt>
    <dgm:pt modelId="{3DB621DA-2A63-4147-A456-B6C3F031B2EC}" type="pres">
      <dgm:prSet presAssocID="{ED84A89C-3805-B744-8AFD-EFC968B68606}" presName="rootConnector" presStyleLbl="node2" presStyleIdx="0" presStyleCnt="2"/>
      <dgm:spPr/>
    </dgm:pt>
    <dgm:pt modelId="{71EAFEF6-037D-9A4C-87C6-0E63D574E935}" type="pres">
      <dgm:prSet presAssocID="{ED84A89C-3805-B744-8AFD-EFC968B68606}" presName="hierChild4" presStyleCnt="0"/>
      <dgm:spPr/>
    </dgm:pt>
    <dgm:pt modelId="{CC953D84-E000-AC4F-B831-D0BCDDF14BBB}" type="pres">
      <dgm:prSet presAssocID="{8D83DAF7-C0C5-A244-B981-56C2CC7629A2}" presName="Name37" presStyleLbl="parChTrans1D3" presStyleIdx="0" presStyleCnt="2"/>
      <dgm:spPr/>
    </dgm:pt>
    <dgm:pt modelId="{880BD1D2-A4B6-DC46-8702-A2289D8B3C2F}" type="pres">
      <dgm:prSet presAssocID="{5D6AF2CF-663C-A546-A27B-ACBF64D1804C}" presName="hierRoot2" presStyleCnt="0">
        <dgm:presLayoutVars>
          <dgm:hierBranch val="init"/>
        </dgm:presLayoutVars>
      </dgm:prSet>
      <dgm:spPr/>
    </dgm:pt>
    <dgm:pt modelId="{390A9728-8E10-384B-B17F-C55775B0D086}" type="pres">
      <dgm:prSet presAssocID="{5D6AF2CF-663C-A546-A27B-ACBF64D1804C}" presName="rootComposite" presStyleCnt="0"/>
      <dgm:spPr/>
    </dgm:pt>
    <dgm:pt modelId="{029E3926-CA78-764F-B02E-AEB725C274D4}" type="pres">
      <dgm:prSet presAssocID="{5D6AF2CF-663C-A546-A27B-ACBF64D1804C}" presName="rootText" presStyleLbl="node3" presStyleIdx="0" presStyleCnt="2">
        <dgm:presLayoutVars>
          <dgm:chPref val="3"/>
        </dgm:presLayoutVars>
      </dgm:prSet>
      <dgm:spPr/>
    </dgm:pt>
    <dgm:pt modelId="{9C99A373-9BAC-D94F-A667-6FFAEBFB6E70}" type="pres">
      <dgm:prSet presAssocID="{5D6AF2CF-663C-A546-A27B-ACBF64D1804C}" presName="rootConnector" presStyleLbl="node3" presStyleIdx="0" presStyleCnt="2"/>
      <dgm:spPr/>
    </dgm:pt>
    <dgm:pt modelId="{27979066-F5F1-B24A-9FB2-90E497491199}" type="pres">
      <dgm:prSet presAssocID="{5D6AF2CF-663C-A546-A27B-ACBF64D1804C}" presName="hierChild4" presStyleCnt="0"/>
      <dgm:spPr/>
    </dgm:pt>
    <dgm:pt modelId="{6F7765E0-F9D2-1F4D-8FF5-712E1229F9A1}" type="pres">
      <dgm:prSet presAssocID="{5D6AF2CF-663C-A546-A27B-ACBF64D1804C}" presName="hierChild5" presStyleCnt="0"/>
      <dgm:spPr/>
    </dgm:pt>
    <dgm:pt modelId="{D3A9FD2D-4DA2-7344-BCFD-AFD8353FD68A}" type="pres">
      <dgm:prSet presAssocID="{ED84A89C-3805-B744-8AFD-EFC968B68606}" presName="hierChild5" presStyleCnt="0"/>
      <dgm:spPr/>
    </dgm:pt>
    <dgm:pt modelId="{EEFB6030-9AD7-A743-8714-FBC8992ADE8E}" type="pres">
      <dgm:prSet presAssocID="{E53729D6-DB09-8546-906F-8D3E8075A004}" presName="Name37" presStyleLbl="parChTrans1D2" presStyleIdx="1" presStyleCnt="2"/>
      <dgm:spPr/>
    </dgm:pt>
    <dgm:pt modelId="{B12305B2-4D6E-4C47-89C6-1ED71C7B633B}" type="pres">
      <dgm:prSet presAssocID="{ABD01F24-A5A6-1E4A-AE6C-AD2A97E49161}" presName="hierRoot2" presStyleCnt="0">
        <dgm:presLayoutVars>
          <dgm:hierBranch val="init"/>
        </dgm:presLayoutVars>
      </dgm:prSet>
      <dgm:spPr/>
    </dgm:pt>
    <dgm:pt modelId="{B9E57033-C776-6844-AB36-920E9E4724EC}" type="pres">
      <dgm:prSet presAssocID="{ABD01F24-A5A6-1E4A-AE6C-AD2A97E49161}" presName="rootComposite" presStyleCnt="0"/>
      <dgm:spPr/>
    </dgm:pt>
    <dgm:pt modelId="{205E38AC-5FEB-E94C-B06C-AAA680F2A643}" type="pres">
      <dgm:prSet presAssocID="{ABD01F24-A5A6-1E4A-AE6C-AD2A97E49161}" presName="rootText" presStyleLbl="node2" presStyleIdx="1" presStyleCnt="2">
        <dgm:presLayoutVars>
          <dgm:chPref val="3"/>
        </dgm:presLayoutVars>
      </dgm:prSet>
      <dgm:spPr/>
    </dgm:pt>
    <dgm:pt modelId="{9379E21B-F525-B94D-8B9D-3E1A18B8D42D}" type="pres">
      <dgm:prSet presAssocID="{ABD01F24-A5A6-1E4A-AE6C-AD2A97E49161}" presName="rootConnector" presStyleLbl="node2" presStyleIdx="1" presStyleCnt="2"/>
      <dgm:spPr/>
    </dgm:pt>
    <dgm:pt modelId="{B1EABA28-934B-C248-A79A-E59E940865D7}" type="pres">
      <dgm:prSet presAssocID="{ABD01F24-A5A6-1E4A-AE6C-AD2A97E49161}" presName="hierChild4" presStyleCnt="0"/>
      <dgm:spPr/>
    </dgm:pt>
    <dgm:pt modelId="{17C76990-F27A-004E-AB17-8BA4966766AD}" type="pres">
      <dgm:prSet presAssocID="{1E0A40B4-D3B8-3B40-A6A2-6D865A11D27A}" presName="Name37" presStyleLbl="parChTrans1D3" presStyleIdx="1" presStyleCnt="2"/>
      <dgm:spPr/>
    </dgm:pt>
    <dgm:pt modelId="{D455F1BA-60EF-9A47-8DB9-0BE2EB317FA3}" type="pres">
      <dgm:prSet presAssocID="{EC4B4AF6-D74A-DB4E-A2DF-F65A367EB517}" presName="hierRoot2" presStyleCnt="0">
        <dgm:presLayoutVars>
          <dgm:hierBranch val="init"/>
        </dgm:presLayoutVars>
      </dgm:prSet>
      <dgm:spPr/>
    </dgm:pt>
    <dgm:pt modelId="{8D0B6410-0512-AA41-8AB4-097454C3314A}" type="pres">
      <dgm:prSet presAssocID="{EC4B4AF6-D74A-DB4E-A2DF-F65A367EB517}" presName="rootComposite" presStyleCnt="0"/>
      <dgm:spPr/>
    </dgm:pt>
    <dgm:pt modelId="{B6E3B4CA-7A58-394B-B51B-8CFABBDC037B}" type="pres">
      <dgm:prSet presAssocID="{EC4B4AF6-D74A-DB4E-A2DF-F65A367EB517}" presName="rootText" presStyleLbl="node3" presStyleIdx="1" presStyleCnt="2">
        <dgm:presLayoutVars>
          <dgm:chPref val="3"/>
        </dgm:presLayoutVars>
      </dgm:prSet>
      <dgm:spPr/>
    </dgm:pt>
    <dgm:pt modelId="{61C51CCD-8698-074C-AD6A-36234EFF7FD5}" type="pres">
      <dgm:prSet presAssocID="{EC4B4AF6-D74A-DB4E-A2DF-F65A367EB517}" presName="rootConnector" presStyleLbl="node3" presStyleIdx="1" presStyleCnt="2"/>
      <dgm:spPr/>
    </dgm:pt>
    <dgm:pt modelId="{20C5ECA2-F671-8145-A3A0-EC6CB38EE847}" type="pres">
      <dgm:prSet presAssocID="{EC4B4AF6-D74A-DB4E-A2DF-F65A367EB517}" presName="hierChild4" presStyleCnt="0"/>
      <dgm:spPr/>
    </dgm:pt>
    <dgm:pt modelId="{75578BAB-7CD1-C048-A84B-00E6A696120A}" type="pres">
      <dgm:prSet presAssocID="{EC4B4AF6-D74A-DB4E-A2DF-F65A367EB517}" presName="hierChild5" presStyleCnt="0"/>
      <dgm:spPr/>
    </dgm:pt>
    <dgm:pt modelId="{C3935298-53AA-D342-A832-103DD57FF8B1}" type="pres">
      <dgm:prSet presAssocID="{ABD01F24-A5A6-1E4A-AE6C-AD2A97E49161}" presName="hierChild5" presStyleCnt="0"/>
      <dgm:spPr/>
    </dgm:pt>
    <dgm:pt modelId="{C54E6F8E-FDE2-1649-A5D7-29A9E06A6E7C}" type="pres">
      <dgm:prSet presAssocID="{6C634971-5573-CC4F-9419-240242172A7A}" presName="hierChild3" presStyleCnt="0"/>
      <dgm:spPr/>
    </dgm:pt>
  </dgm:ptLst>
  <dgm:cxnLst>
    <dgm:cxn modelId="{F6275012-7E27-B34B-AC04-BB09C415BDBE}" type="presOf" srcId="{E53729D6-DB09-8546-906F-8D3E8075A004}" destId="{EEFB6030-9AD7-A743-8714-FBC8992ADE8E}" srcOrd="0" destOrd="0" presId="urn:microsoft.com/office/officeart/2005/8/layout/orgChart1"/>
    <dgm:cxn modelId="{9FD39517-9166-324C-B3BA-B6316FA086A6}" type="presOf" srcId="{1E0A40B4-D3B8-3B40-A6A2-6D865A11D27A}" destId="{17C76990-F27A-004E-AB17-8BA4966766AD}" srcOrd="0" destOrd="0" presId="urn:microsoft.com/office/officeart/2005/8/layout/orgChart1"/>
    <dgm:cxn modelId="{A63F9D19-109B-8142-A869-F44433F7AF46}" type="presOf" srcId="{EC4B4AF6-D74A-DB4E-A2DF-F65A367EB517}" destId="{61C51CCD-8698-074C-AD6A-36234EFF7FD5}" srcOrd="1" destOrd="0" presId="urn:microsoft.com/office/officeart/2005/8/layout/orgChart1"/>
    <dgm:cxn modelId="{BCC9C133-186A-864E-A2CB-5D302B2AD4AF}" type="presOf" srcId="{ED84A89C-3805-B744-8AFD-EFC968B68606}" destId="{3DB621DA-2A63-4147-A456-B6C3F031B2EC}" srcOrd="1" destOrd="0" presId="urn:microsoft.com/office/officeart/2005/8/layout/orgChart1"/>
    <dgm:cxn modelId="{66D91237-753F-B140-ADD4-161C6CDAFA9F}" type="presOf" srcId="{5D6AF2CF-663C-A546-A27B-ACBF64D1804C}" destId="{9C99A373-9BAC-D94F-A667-6FFAEBFB6E70}" srcOrd="1" destOrd="0" presId="urn:microsoft.com/office/officeart/2005/8/layout/orgChart1"/>
    <dgm:cxn modelId="{EDB28442-1D26-A64C-BDCB-492B464CE134}" type="presOf" srcId="{5D6AF2CF-663C-A546-A27B-ACBF64D1804C}" destId="{029E3926-CA78-764F-B02E-AEB725C274D4}" srcOrd="0" destOrd="0" presId="urn:microsoft.com/office/officeart/2005/8/layout/orgChart1"/>
    <dgm:cxn modelId="{87E48D65-3254-7F44-B76B-D2FEA5C4A0CF}" type="presOf" srcId="{8D83DAF7-C0C5-A244-B981-56C2CC7629A2}" destId="{CC953D84-E000-AC4F-B831-D0BCDDF14BBB}" srcOrd="0" destOrd="0" presId="urn:microsoft.com/office/officeart/2005/8/layout/orgChart1"/>
    <dgm:cxn modelId="{23B1026B-EFBE-B54D-97A2-7ACDA6313E8C}" srcId="{F9CD2E7A-E62F-054D-A65B-5178D07122E9}" destId="{6C634971-5573-CC4F-9419-240242172A7A}" srcOrd="0" destOrd="0" parTransId="{3E82DEF4-3439-8444-AF63-B31BF2B14A5F}" sibTransId="{7B749333-D218-2E47-8625-094C9E5FC825}"/>
    <dgm:cxn modelId="{59BF0379-D927-114A-90DB-E27523DC2605}" type="presOf" srcId="{F9CD2E7A-E62F-054D-A65B-5178D07122E9}" destId="{B5D4F05D-BF47-2D49-9A06-7EFE86B245B5}" srcOrd="0" destOrd="0" presId="urn:microsoft.com/office/officeart/2005/8/layout/orgChart1"/>
    <dgm:cxn modelId="{6E66A27E-6F83-8A4F-8C34-949A7A186F60}" type="presOf" srcId="{6C634971-5573-CC4F-9419-240242172A7A}" destId="{C70BDA03-B591-7C4C-8D97-A11A9F6B83D3}" srcOrd="0" destOrd="0" presId="urn:microsoft.com/office/officeart/2005/8/layout/orgChart1"/>
    <dgm:cxn modelId="{8CA6EC81-3D60-6F41-85CC-A80FB080CECD}" type="presOf" srcId="{ED84A89C-3805-B744-8AFD-EFC968B68606}" destId="{1CFC0B52-C0BE-4F4F-9029-29E768394C71}" srcOrd="0" destOrd="0" presId="urn:microsoft.com/office/officeart/2005/8/layout/orgChart1"/>
    <dgm:cxn modelId="{90BF1593-52B7-9748-974F-4EA9CAD83F2F}" type="presOf" srcId="{ABD01F24-A5A6-1E4A-AE6C-AD2A97E49161}" destId="{9379E21B-F525-B94D-8B9D-3E1A18B8D42D}" srcOrd="1" destOrd="0" presId="urn:microsoft.com/office/officeart/2005/8/layout/orgChart1"/>
    <dgm:cxn modelId="{C382AE9B-AB70-834B-9F14-2F9071258ABB}" srcId="{ED84A89C-3805-B744-8AFD-EFC968B68606}" destId="{5D6AF2CF-663C-A546-A27B-ACBF64D1804C}" srcOrd="0" destOrd="0" parTransId="{8D83DAF7-C0C5-A244-B981-56C2CC7629A2}" sibTransId="{A638ECF4-E966-004D-B109-A1C491AC299A}"/>
    <dgm:cxn modelId="{DDCE6EAD-A744-1349-A2D4-525DFFEBF4F6}" srcId="{6C634971-5573-CC4F-9419-240242172A7A}" destId="{ED84A89C-3805-B744-8AFD-EFC968B68606}" srcOrd="0" destOrd="0" parTransId="{FC1D5913-FE69-D447-8FD0-7D0CECCBD031}" sibTransId="{0E6C4337-F53A-2F47-A054-5E84769C3AD4}"/>
    <dgm:cxn modelId="{F1436BBF-17A6-A641-9346-4C96137094BE}" type="presOf" srcId="{EC4B4AF6-D74A-DB4E-A2DF-F65A367EB517}" destId="{B6E3B4CA-7A58-394B-B51B-8CFABBDC037B}" srcOrd="0" destOrd="0" presId="urn:microsoft.com/office/officeart/2005/8/layout/orgChart1"/>
    <dgm:cxn modelId="{80A40AD2-EC14-8B4B-B37D-7EEAE814F904}" type="presOf" srcId="{FC1D5913-FE69-D447-8FD0-7D0CECCBD031}" destId="{429F3C1F-9AAF-954E-9EB1-2634E176B8F3}" srcOrd="0" destOrd="0" presId="urn:microsoft.com/office/officeart/2005/8/layout/orgChart1"/>
    <dgm:cxn modelId="{D4A2CFD6-B859-E44A-8310-B6C5998D3435}" type="presOf" srcId="{ABD01F24-A5A6-1E4A-AE6C-AD2A97E49161}" destId="{205E38AC-5FEB-E94C-B06C-AAA680F2A643}" srcOrd="0" destOrd="0" presId="urn:microsoft.com/office/officeart/2005/8/layout/orgChart1"/>
    <dgm:cxn modelId="{B83EDDDD-68C1-B24E-9E2A-00F66E624EE0}" srcId="{6C634971-5573-CC4F-9419-240242172A7A}" destId="{ABD01F24-A5A6-1E4A-AE6C-AD2A97E49161}" srcOrd="1" destOrd="0" parTransId="{E53729D6-DB09-8546-906F-8D3E8075A004}" sibTransId="{EE58AC03-7371-0B4D-98F7-C61DE09769CE}"/>
    <dgm:cxn modelId="{0E8C09F2-DF30-254D-9CB1-2D4E69DEC3AE}" srcId="{ABD01F24-A5A6-1E4A-AE6C-AD2A97E49161}" destId="{EC4B4AF6-D74A-DB4E-A2DF-F65A367EB517}" srcOrd="0" destOrd="0" parTransId="{1E0A40B4-D3B8-3B40-A6A2-6D865A11D27A}" sibTransId="{CAD127D8-5C96-824C-A302-A65EDFCB2D4E}"/>
    <dgm:cxn modelId="{8141B7F6-FDD7-F744-844E-5FD8671D7FAE}" type="presOf" srcId="{6C634971-5573-CC4F-9419-240242172A7A}" destId="{13679433-76C9-DE4E-A5C3-74B9E609819B}" srcOrd="1" destOrd="0" presId="urn:microsoft.com/office/officeart/2005/8/layout/orgChart1"/>
    <dgm:cxn modelId="{FC06BC1A-EE0D-A04B-AE6E-5272636899A8}" type="presParOf" srcId="{B5D4F05D-BF47-2D49-9A06-7EFE86B245B5}" destId="{DBEC592D-22E0-7D42-94EE-D4DE8335DCF3}" srcOrd="0" destOrd="0" presId="urn:microsoft.com/office/officeart/2005/8/layout/orgChart1"/>
    <dgm:cxn modelId="{3F4E4535-4F89-CF4D-8521-491865203DAF}" type="presParOf" srcId="{DBEC592D-22E0-7D42-94EE-D4DE8335DCF3}" destId="{2C13BCA2-26DF-2546-BB9C-3AD050D49E76}" srcOrd="0" destOrd="0" presId="urn:microsoft.com/office/officeart/2005/8/layout/orgChart1"/>
    <dgm:cxn modelId="{71A1C646-693C-0C42-8195-89B22417BBDA}" type="presParOf" srcId="{2C13BCA2-26DF-2546-BB9C-3AD050D49E76}" destId="{C70BDA03-B591-7C4C-8D97-A11A9F6B83D3}" srcOrd="0" destOrd="0" presId="urn:microsoft.com/office/officeart/2005/8/layout/orgChart1"/>
    <dgm:cxn modelId="{EAFC4395-D60B-FD41-801E-02EEC0F45715}" type="presParOf" srcId="{2C13BCA2-26DF-2546-BB9C-3AD050D49E76}" destId="{13679433-76C9-DE4E-A5C3-74B9E609819B}" srcOrd="1" destOrd="0" presId="urn:microsoft.com/office/officeart/2005/8/layout/orgChart1"/>
    <dgm:cxn modelId="{EA0F0EDC-08B6-6348-B7C5-9784A8D38E5D}" type="presParOf" srcId="{DBEC592D-22E0-7D42-94EE-D4DE8335DCF3}" destId="{72BB1B05-BB0B-4F4B-838A-64A5B0A883A5}" srcOrd="1" destOrd="0" presId="urn:microsoft.com/office/officeart/2005/8/layout/orgChart1"/>
    <dgm:cxn modelId="{183F59A0-C3B9-AD47-8611-FCC250B52227}" type="presParOf" srcId="{72BB1B05-BB0B-4F4B-838A-64A5B0A883A5}" destId="{429F3C1F-9AAF-954E-9EB1-2634E176B8F3}" srcOrd="0" destOrd="0" presId="urn:microsoft.com/office/officeart/2005/8/layout/orgChart1"/>
    <dgm:cxn modelId="{C01C093C-6843-A84E-9F8B-DD2FA70C5DC5}" type="presParOf" srcId="{72BB1B05-BB0B-4F4B-838A-64A5B0A883A5}" destId="{53297625-629D-DF4F-957F-BDB7A8386D2A}" srcOrd="1" destOrd="0" presId="urn:microsoft.com/office/officeart/2005/8/layout/orgChart1"/>
    <dgm:cxn modelId="{AB97CD83-EFFC-1D40-9369-D8B6309E3519}" type="presParOf" srcId="{53297625-629D-DF4F-957F-BDB7A8386D2A}" destId="{13706BB8-669C-0F48-8184-81429189E37F}" srcOrd="0" destOrd="0" presId="urn:microsoft.com/office/officeart/2005/8/layout/orgChart1"/>
    <dgm:cxn modelId="{1F52E4BB-E284-CC4F-90F0-619F9D7F1722}" type="presParOf" srcId="{13706BB8-669C-0F48-8184-81429189E37F}" destId="{1CFC0B52-C0BE-4F4F-9029-29E768394C71}" srcOrd="0" destOrd="0" presId="urn:microsoft.com/office/officeart/2005/8/layout/orgChart1"/>
    <dgm:cxn modelId="{51D4DFE9-1DD2-1047-8537-A2BAE5A64DA3}" type="presParOf" srcId="{13706BB8-669C-0F48-8184-81429189E37F}" destId="{3DB621DA-2A63-4147-A456-B6C3F031B2EC}" srcOrd="1" destOrd="0" presId="urn:microsoft.com/office/officeart/2005/8/layout/orgChart1"/>
    <dgm:cxn modelId="{F574BD24-241C-8444-B5BD-D496A2BC41D1}" type="presParOf" srcId="{53297625-629D-DF4F-957F-BDB7A8386D2A}" destId="{71EAFEF6-037D-9A4C-87C6-0E63D574E935}" srcOrd="1" destOrd="0" presId="urn:microsoft.com/office/officeart/2005/8/layout/orgChart1"/>
    <dgm:cxn modelId="{E79CDE15-9B3A-3C45-A792-7B0B9E07DB66}" type="presParOf" srcId="{71EAFEF6-037D-9A4C-87C6-0E63D574E935}" destId="{CC953D84-E000-AC4F-B831-D0BCDDF14BBB}" srcOrd="0" destOrd="0" presId="urn:microsoft.com/office/officeart/2005/8/layout/orgChart1"/>
    <dgm:cxn modelId="{8FE17781-1106-824D-9BCA-5696C3181561}" type="presParOf" srcId="{71EAFEF6-037D-9A4C-87C6-0E63D574E935}" destId="{880BD1D2-A4B6-DC46-8702-A2289D8B3C2F}" srcOrd="1" destOrd="0" presId="urn:microsoft.com/office/officeart/2005/8/layout/orgChart1"/>
    <dgm:cxn modelId="{72D2D17E-E175-9C4E-BC1F-E6C86525D043}" type="presParOf" srcId="{880BD1D2-A4B6-DC46-8702-A2289D8B3C2F}" destId="{390A9728-8E10-384B-B17F-C55775B0D086}" srcOrd="0" destOrd="0" presId="urn:microsoft.com/office/officeart/2005/8/layout/orgChart1"/>
    <dgm:cxn modelId="{3C49D3A5-E1C0-B24F-86A3-108249058FE2}" type="presParOf" srcId="{390A9728-8E10-384B-B17F-C55775B0D086}" destId="{029E3926-CA78-764F-B02E-AEB725C274D4}" srcOrd="0" destOrd="0" presId="urn:microsoft.com/office/officeart/2005/8/layout/orgChart1"/>
    <dgm:cxn modelId="{29AE3C25-5331-CC47-90B7-CDE7734276DC}" type="presParOf" srcId="{390A9728-8E10-384B-B17F-C55775B0D086}" destId="{9C99A373-9BAC-D94F-A667-6FFAEBFB6E70}" srcOrd="1" destOrd="0" presId="urn:microsoft.com/office/officeart/2005/8/layout/orgChart1"/>
    <dgm:cxn modelId="{6F0008D2-D30A-254B-91E2-AD5A94965FEA}" type="presParOf" srcId="{880BD1D2-A4B6-DC46-8702-A2289D8B3C2F}" destId="{27979066-F5F1-B24A-9FB2-90E497491199}" srcOrd="1" destOrd="0" presId="urn:microsoft.com/office/officeart/2005/8/layout/orgChart1"/>
    <dgm:cxn modelId="{1E6DEA30-6B53-824B-B8E1-62659E2AD798}" type="presParOf" srcId="{880BD1D2-A4B6-DC46-8702-A2289D8B3C2F}" destId="{6F7765E0-F9D2-1F4D-8FF5-712E1229F9A1}" srcOrd="2" destOrd="0" presId="urn:microsoft.com/office/officeart/2005/8/layout/orgChart1"/>
    <dgm:cxn modelId="{D7851783-C6D2-7347-82F9-6CED224FBDF4}" type="presParOf" srcId="{53297625-629D-DF4F-957F-BDB7A8386D2A}" destId="{D3A9FD2D-4DA2-7344-BCFD-AFD8353FD68A}" srcOrd="2" destOrd="0" presId="urn:microsoft.com/office/officeart/2005/8/layout/orgChart1"/>
    <dgm:cxn modelId="{6A6565FE-4827-BD44-B317-5644D0D0D751}" type="presParOf" srcId="{72BB1B05-BB0B-4F4B-838A-64A5B0A883A5}" destId="{EEFB6030-9AD7-A743-8714-FBC8992ADE8E}" srcOrd="2" destOrd="0" presId="urn:microsoft.com/office/officeart/2005/8/layout/orgChart1"/>
    <dgm:cxn modelId="{F03AFBAF-A4B9-9D42-B030-37092BC9E872}" type="presParOf" srcId="{72BB1B05-BB0B-4F4B-838A-64A5B0A883A5}" destId="{B12305B2-4D6E-4C47-89C6-1ED71C7B633B}" srcOrd="3" destOrd="0" presId="urn:microsoft.com/office/officeart/2005/8/layout/orgChart1"/>
    <dgm:cxn modelId="{B3FC9B20-F340-564A-B325-69B6C7C34CD7}" type="presParOf" srcId="{B12305B2-4D6E-4C47-89C6-1ED71C7B633B}" destId="{B9E57033-C776-6844-AB36-920E9E4724EC}" srcOrd="0" destOrd="0" presId="urn:microsoft.com/office/officeart/2005/8/layout/orgChart1"/>
    <dgm:cxn modelId="{D69CCB48-1C70-A64A-9216-44AB69557F7A}" type="presParOf" srcId="{B9E57033-C776-6844-AB36-920E9E4724EC}" destId="{205E38AC-5FEB-E94C-B06C-AAA680F2A643}" srcOrd="0" destOrd="0" presId="urn:microsoft.com/office/officeart/2005/8/layout/orgChart1"/>
    <dgm:cxn modelId="{86FEC983-1499-3246-A74A-B373F158B7C3}" type="presParOf" srcId="{B9E57033-C776-6844-AB36-920E9E4724EC}" destId="{9379E21B-F525-B94D-8B9D-3E1A18B8D42D}" srcOrd="1" destOrd="0" presId="urn:microsoft.com/office/officeart/2005/8/layout/orgChart1"/>
    <dgm:cxn modelId="{4E443650-7826-3C4E-B878-E24258CE1CFF}" type="presParOf" srcId="{B12305B2-4D6E-4C47-89C6-1ED71C7B633B}" destId="{B1EABA28-934B-C248-A79A-E59E940865D7}" srcOrd="1" destOrd="0" presId="urn:microsoft.com/office/officeart/2005/8/layout/orgChart1"/>
    <dgm:cxn modelId="{E8AA877D-6D52-0C48-A478-DC2DA8E24565}" type="presParOf" srcId="{B1EABA28-934B-C248-A79A-E59E940865D7}" destId="{17C76990-F27A-004E-AB17-8BA4966766AD}" srcOrd="0" destOrd="0" presId="urn:microsoft.com/office/officeart/2005/8/layout/orgChart1"/>
    <dgm:cxn modelId="{94E633C1-7475-D44D-9F3D-039A6B1AF6F7}" type="presParOf" srcId="{B1EABA28-934B-C248-A79A-E59E940865D7}" destId="{D455F1BA-60EF-9A47-8DB9-0BE2EB317FA3}" srcOrd="1" destOrd="0" presId="urn:microsoft.com/office/officeart/2005/8/layout/orgChart1"/>
    <dgm:cxn modelId="{2AE61126-7F0E-CC4A-B812-15C6317E951D}" type="presParOf" srcId="{D455F1BA-60EF-9A47-8DB9-0BE2EB317FA3}" destId="{8D0B6410-0512-AA41-8AB4-097454C3314A}" srcOrd="0" destOrd="0" presId="urn:microsoft.com/office/officeart/2005/8/layout/orgChart1"/>
    <dgm:cxn modelId="{1FCF6CBB-5A8A-5B48-BC12-CCD956567E1A}" type="presParOf" srcId="{8D0B6410-0512-AA41-8AB4-097454C3314A}" destId="{B6E3B4CA-7A58-394B-B51B-8CFABBDC037B}" srcOrd="0" destOrd="0" presId="urn:microsoft.com/office/officeart/2005/8/layout/orgChart1"/>
    <dgm:cxn modelId="{E9036409-F68A-CA48-A9F8-B90F73C0AF37}" type="presParOf" srcId="{8D0B6410-0512-AA41-8AB4-097454C3314A}" destId="{61C51CCD-8698-074C-AD6A-36234EFF7FD5}" srcOrd="1" destOrd="0" presId="urn:microsoft.com/office/officeart/2005/8/layout/orgChart1"/>
    <dgm:cxn modelId="{AC70A4D1-9DBE-F340-89CE-1EF7ABB3BFDF}" type="presParOf" srcId="{D455F1BA-60EF-9A47-8DB9-0BE2EB317FA3}" destId="{20C5ECA2-F671-8145-A3A0-EC6CB38EE847}" srcOrd="1" destOrd="0" presId="urn:microsoft.com/office/officeart/2005/8/layout/orgChart1"/>
    <dgm:cxn modelId="{D8526659-CF4C-1C4B-8191-5058357C3AB7}" type="presParOf" srcId="{D455F1BA-60EF-9A47-8DB9-0BE2EB317FA3}" destId="{75578BAB-7CD1-C048-A84B-00E6A696120A}" srcOrd="2" destOrd="0" presId="urn:microsoft.com/office/officeart/2005/8/layout/orgChart1"/>
    <dgm:cxn modelId="{EFE7075E-43B1-D741-AEDF-3122364BECEA}" type="presParOf" srcId="{B12305B2-4D6E-4C47-89C6-1ED71C7B633B}" destId="{C3935298-53AA-D342-A832-103DD57FF8B1}" srcOrd="2" destOrd="0" presId="urn:microsoft.com/office/officeart/2005/8/layout/orgChart1"/>
    <dgm:cxn modelId="{CC88A330-867C-AB4D-98D5-D92CC1D46DCF}" type="presParOf" srcId="{DBEC592D-22E0-7D42-94EE-D4DE8335DCF3}" destId="{C54E6F8E-FDE2-1649-A5D7-29A9E06A6E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CD2E7A-E62F-054D-A65B-5178D07122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C634971-5573-CC4F-9419-240242172A7A}">
      <dgm:prSet/>
      <dgm:spPr/>
      <dgm:t>
        <a:bodyPr/>
        <a:lstStyle/>
        <a:p>
          <a:pPr>
            <a:buFont typeface="Wingdings" pitchFamily="2" charset="2"/>
            <a:buChar char="ü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Repérer le statut des patients fumeurs de ma patientèle</a:t>
          </a:r>
          <a:endParaRPr lang="fr-FR" dirty="0">
            <a:solidFill>
              <a:schemeClr val="bg1"/>
            </a:solidFill>
          </a:endParaRPr>
        </a:p>
      </dgm:t>
    </dgm:pt>
    <dgm:pt modelId="{3E82DEF4-3439-8444-AF63-B31BF2B14A5F}" type="parTrans" cxnId="{23B1026B-EFBE-B54D-97A2-7ACDA6313E8C}">
      <dgm:prSet/>
      <dgm:spPr/>
      <dgm:t>
        <a:bodyPr/>
        <a:lstStyle/>
        <a:p>
          <a:endParaRPr lang="fr-FR"/>
        </a:p>
      </dgm:t>
    </dgm:pt>
    <dgm:pt modelId="{7B749333-D218-2E47-8625-094C9E5FC825}" type="sibTrans" cxnId="{23B1026B-EFBE-B54D-97A2-7ACDA6313E8C}">
      <dgm:prSet/>
      <dgm:spPr/>
      <dgm:t>
        <a:bodyPr/>
        <a:lstStyle/>
        <a:p>
          <a:endParaRPr lang="fr-FR"/>
        </a:p>
      </dgm:t>
    </dgm:pt>
    <dgm:pt modelId="{ED84A89C-3805-B744-8AFD-EFC968B68606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Interroger mes patients sur leur consommation de tabac durant leurs consultations</a:t>
          </a:r>
          <a:endParaRPr lang="fr-FR" dirty="0">
            <a:solidFill>
              <a:schemeClr val="bg1"/>
            </a:solidFill>
          </a:endParaRPr>
        </a:p>
      </dgm:t>
    </dgm:pt>
    <dgm:pt modelId="{FC1D5913-FE69-D447-8FD0-7D0CECCBD031}" type="parTrans" cxnId="{DDCE6EAD-A744-1349-A2D4-525DFFEBF4F6}">
      <dgm:prSet/>
      <dgm:spPr/>
      <dgm:t>
        <a:bodyPr/>
        <a:lstStyle/>
        <a:p>
          <a:endParaRPr lang="fr-FR"/>
        </a:p>
      </dgm:t>
    </dgm:pt>
    <dgm:pt modelId="{0E6C4337-F53A-2F47-A054-5E84769C3AD4}" type="sibTrans" cxnId="{DDCE6EAD-A744-1349-A2D4-525DFFEBF4F6}">
      <dgm:prSet/>
      <dgm:spPr/>
      <dgm:t>
        <a:bodyPr/>
        <a:lstStyle/>
        <a:p>
          <a:endParaRPr lang="fr-FR"/>
        </a:p>
      </dgm:t>
    </dgm:pt>
    <dgm:pt modelId="{ABD01F24-A5A6-1E4A-AE6C-AD2A97E49161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Inscrire leur statut dans le dossier patient (sur le SI)</a:t>
          </a:r>
        </a:p>
      </dgm:t>
    </dgm:pt>
    <dgm:pt modelId="{E53729D6-DB09-8546-906F-8D3E8075A004}" type="parTrans" cxnId="{B83EDDDD-68C1-B24E-9E2A-00F66E624EE0}">
      <dgm:prSet/>
      <dgm:spPr/>
      <dgm:t>
        <a:bodyPr/>
        <a:lstStyle/>
        <a:p>
          <a:endParaRPr lang="fr-FR"/>
        </a:p>
      </dgm:t>
    </dgm:pt>
    <dgm:pt modelId="{EE58AC03-7371-0B4D-98F7-C61DE09769CE}" type="sibTrans" cxnId="{B83EDDDD-68C1-B24E-9E2A-00F66E624EE0}">
      <dgm:prSet/>
      <dgm:spPr/>
      <dgm:t>
        <a:bodyPr/>
        <a:lstStyle/>
        <a:p>
          <a:endParaRPr lang="fr-FR"/>
        </a:p>
      </dgm:t>
    </dgm:pt>
    <dgm:pt modelId="{5D6AF2CF-663C-A546-A27B-ACBF64D1804C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</a:rPr>
            <a:t>Utiliser la méthode du conseil minimal d'arrêt</a:t>
          </a:r>
        </a:p>
      </dgm:t>
    </dgm:pt>
    <dgm:pt modelId="{8D83DAF7-C0C5-A244-B981-56C2CC7629A2}" type="parTrans" cxnId="{C382AE9B-AB70-834B-9F14-2F9071258ABB}">
      <dgm:prSet/>
      <dgm:spPr/>
      <dgm:t>
        <a:bodyPr/>
        <a:lstStyle/>
        <a:p>
          <a:endParaRPr lang="fr-FR"/>
        </a:p>
      </dgm:t>
    </dgm:pt>
    <dgm:pt modelId="{A638ECF4-E966-004D-B109-A1C491AC299A}" type="sibTrans" cxnId="{C382AE9B-AB70-834B-9F14-2F9071258ABB}">
      <dgm:prSet/>
      <dgm:spPr/>
      <dgm:t>
        <a:bodyPr/>
        <a:lstStyle/>
        <a:p>
          <a:endParaRPr lang="fr-FR"/>
        </a:p>
      </dgm:t>
    </dgm:pt>
    <dgm:pt modelId="{EC4B4AF6-D74A-DB4E-A2DF-F65A367EB517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Choisir le codage pour indiquer le statut dans le SI</a:t>
          </a:r>
        </a:p>
      </dgm:t>
    </dgm:pt>
    <dgm:pt modelId="{1E0A40B4-D3B8-3B40-A6A2-6D865A11D27A}" type="parTrans" cxnId="{0E8C09F2-DF30-254D-9CB1-2D4E69DEC3AE}">
      <dgm:prSet/>
      <dgm:spPr/>
      <dgm:t>
        <a:bodyPr/>
        <a:lstStyle/>
        <a:p>
          <a:endParaRPr lang="fr-FR"/>
        </a:p>
      </dgm:t>
    </dgm:pt>
    <dgm:pt modelId="{CAD127D8-5C96-824C-A302-A65EDFCB2D4E}" type="sibTrans" cxnId="{0E8C09F2-DF30-254D-9CB1-2D4E69DEC3AE}">
      <dgm:prSet/>
      <dgm:spPr/>
      <dgm:t>
        <a:bodyPr/>
        <a:lstStyle/>
        <a:p>
          <a:endParaRPr lang="fr-FR"/>
        </a:p>
      </dgm:t>
    </dgm:pt>
    <dgm:pt modelId="{2D0E55DD-F1B6-DC4B-A1C4-9B891ECD941F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</a:rPr>
            <a:t>Nombre de patients repérés</a:t>
          </a:r>
        </a:p>
      </dgm:t>
    </dgm:pt>
    <dgm:pt modelId="{2EE4D328-7386-8040-A23B-13E49658E045}" type="parTrans" cxnId="{CF8E642C-673C-D446-9779-694EACCBBB08}">
      <dgm:prSet/>
      <dgm:spPr/>
      <dgm:t>
        <a:bodyPr/>
        <a:lstStyle/>
        <a:p>
          <a:endParaRPr lang="fr-FR"/>
        </a:p>
      </dgm:t>
    </dgm:pt>
    <dgm:pt modelId="{BD89BF97-DADF-1344-B493-9FCD588EAE71}" type="sibTrans" cxnId="{CF8E642C-673C-D446-9779-694EACCBBB08}">
      <dgm:prSet/>
      <dgm:spPr/>
      <dgm:t>
        <a:bodyPr/>
        <a:lstStyle/>
        <a:p>
          <a:endParaRPr lang="fr-FR"/>
        </a:p>
      </dgm:t>
    </dgm:pt>
    <dgm:pt modelId="{3EE02027-7252-FB4C-8C6B-0F1287178387}">
      <dgm:prSet/>
      <dgm:spPr/>
      <dgm:t>
        <a:bodyPr/>
        <a:lstStyle/>
        <a:p>
          <a:pPr>
            <a:buFont typeface="+mj-lt"/>
            <a:buAutoNum type="arabicPeriod"/>
          </a:pPr>
          <a:r>
            <a:rPr lang="fr-FR" dirty="0">
              <a:solidFill>
                <a:schemeClr val="bg1"/>
              </a:solidFill>
              <a:latin typeface="Proxima Nova" panose="02000506030000020004" pitchFamily="2" charset="0"/>
            </a:rPr>
            <a:t>Nombre de patients repérés</a:t>
          </a:r>
        </a:p>
      </dgm:t>
    </dgm:pt>
    <dgm:pt modelId="{B794BB28-B7EB-2944-925E-F71EC8AAF5EC}" type="parTrans" cxnId="{21FF1D62-C5F9-BB48-BE71-25D798C1E8A0}">
      <dgm:prSet/>
      <dgm:spPr/>
      <dgm:t>
        <a:bodyPr/>
        <a:lstStyle/>
        <a:p>
          <a:endParaRPr lang="fr-FR"/>
        </a:p>
      </dgm:t>
    </dgm:pt>
    <dgm:pt modelId="{0906AA5D-4F50-874B-8201-DCAEFFB8C257}" type="sibTrans" cxnId="{21FF1D62-C5F9-BB48-BE71-25D798C1E8A0}">
      <dgm:prSet/>
      <dgm:spPr/>
      <dgm:t>
        <a:bodyPr/>
        <a:lstStyle/>
        <a:p>
          <a:endParaRPr lang="fr-FR"/>
        </a:p>
      </dgm:t>
    </dgm:pt>
    <dgm:pt modelId="{B5D4F05D-BF47-2D49-9A06-7EFE86B245B5}" type="pres">
      <dgm:prSet presAssocID="{F9CD2E7A-E62F-054D-A65B-5178D07122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EC592D-22E0-7D42-94EE-D4DE8335DCF3}" type="pres">
      <dgm:prSet presAssocID="{6C634971-5573-CC4F-9419-240242172A7A}" presName="hierRoot1" presStyleCnt="0">
        <dgm:presLayoutVars>
          <dgm:hierBranch val="init"/>
        </dgm:presLayoutVars>
      </dgm:prSet>
      <dgm:spPr/>
    </dgm:pt>
    <dgm:pt modelId="{2C13BCA2-26DF-2546-BB9C-3AD050D49E76}" type="pres">
      <dgm:prSet presAssocID="{6C634971-5573-CC4F-9419-240242172A7A}" presName="rootComposite1" presStyleCnt="0"/>
      <dgm:spPr/>
    </dgm:pt>
    <dgm:pt modelId="{C70BDA03-B591-7C4C-8D97-A11A9F6B83D3}" type="pres">
      <dgm:prSet presAssocID="{6C634971-5573-CC4F-9419-240242172A7A}" presName="rootText1" presStyleLbl="node0" presStyleIdx="0" presStyleCnt="1">
        <dgm:presLayoutVars>
          <dgm:chPref val="3"/>
        </dgm:presLayoutVars>
      </dgm:prSet>
      <dgm:spPr/>
    </dgm:pt>
    <dgm:pt modelId="{13679433-76C9-DE4E-A5C3-74B9E609819B}" type="pres">
      <dgm:prSet presAssocID="{6C634971-5573-CC4F-9419-240242172A7A}" presName="rootConnector1" presStyleLbl="node1" presStyleIdx="0" presStyleCnt="0"/>
      <dgm:spPr/>
    </dgm:pt>
    <dgm:pt modelId="{72BB1B05-BB0B-4F4B-838A-64A5B0A883A5}" type="pres">
      <dgm:prSet presAssocID="{6C634971-5573-CC4F-9419-240242172A7A}" presName="hierChild2" presStyleCnt="0"/>
      <dgm:spPr/>
    </dgm:pt>
    <dgm:pt modelId="{429F3C1F-9AAF-954E-9EB1-2634E176B8F3}" type="pres">
      <dgm:prSet presAssocID="{FC1D5913-FE69-D447-8FD0-7D0CECCBD031}" presName="Name37" presStyleLbl="parChTrans1D2" presStyleIdx="0" presStyleCnt="2"/>
      <dgm:spPr/>
    </dgm:pt>
    <dgm:pt modelId="{53297625-629D-DF4F-957F-BDB7A8386D2A}" type="pres">
      <dgm:prSet presAssocID="{ED84A89C-3805-B744-8AFD-EFC968B68606}" presName="hierRoot2" presStyleCnt="0">
        <dgm:presLayoutVars>
          <dgm:hierBranch val="init"/>
        </dgm:presLayoutVars>
      </dgm:prSet>
      <dgm:spPr/>
    </dgm:pt>
    <dgm:pt modelId="{13706BB8-669C-0F48-8184-81429189E37F}" type="pres">
      <dgm:prSet presAssocID="{ED84A89C-3805-B744-8AFD-EFC968B68606}" presName="rootComposite" presStyleCnt="0"/>
      <dgm:spPr/>
    </dgm:pt>
    <dgm:pt modelId="{1CFC0B52-C0BE-4F4F-9029-29E768394C71}" type="pres">
      <dgm:prSet presAssocID="{ED84A89C-3805-B744-8AFD-EFC968B68606}" presName="rootText" presStyleLbl="node2" presStyleIdx="0" presStyleCnt="2">
        <dgm:presLayoutVars>
          <dgm:chPref val="3"/>
        </dgm:presLayoutVars>
      </dgm:prSet>
      <dgm:spPr/>
    </dgm:pt>
    <dgm:pt modelId="{3DB621DA-2A63-4147-A456-B6C3F031B2EC}" type="pres">
      <dgm:prSet presAssocID="{ED84A89C-3805-B744-8AFD-EFC968B68606}" presName="rootConnector" presStyleLbl="node2" presStyleIdx="0" presStyleCnt="2"/>
      <dgm:spPr/>
    </dgm:pt>
    <dgm:pt modelId="{71EAFEF6-037D-9A4C-87C6-0E63D574E935}" type="pres">
      <dgm:prSet presAssocID="{ED84A89C-3805-B744-8AFD-EFC968B68606}" presName="hierChild4" presStyleCnt="0"/>
      <dgm:spPr/>
    </dgm:pt>
    <dgm:pt modelId="{F279E478-1EE8-BB4B-BECF-7FB2661D827C}" type="pres">
      <dgm:prSet presAssocID="{8D83DAF7-C0C5-A244-B981-56C2CC7629A2}" presName="Name37" presStyleLbl="parChTrans1D3" presStyleIdx="0" presStyleCnt="2"/>
      <dgm:spPr/>
    </dgm:pt>
    <dgm:pt modelId="{71FB563C-6AD7-5747-BE0D-22F09D661E58}" type="pres">
      <dgm:prSet presAssocID="{5D6AF2CF-663C-A546-A27B-ACBF64D1804C}" presName="hierRoot2" presStyleCnt="0">
        <dgm:presLayoutVars>
          <dgm:hierBranch val="init"/>
        </dgm:presLayoutVars>
      </dgm:prSet>
      <dgm:spPr/>
    </dgm:pt>
    <dgm:pt modelId="{AEC8D3B1-12A7-B447-8DCD-28E5F0E9EDEA}" type="pres">
      <dgm:prSet presAssocID="{5D6AF2CF-663C-A546-A27B-ACBF64D1804C}" presName="rootComposite" presStyleCnt="0"/>
      <dgm:spPr/>
    </dgm:pt>
    <dgm:pt modelId="{3A189F01-6D50-9043-8E06-CC3CDBBD9297}" type="pres">
      <dgm:prSet presAssocID="{5D6AF2CF-663C-A546-A27B-ACBF64D1804C}" presName="rootText" presStyleLbl="node3" presStyleIdx="0" presStyleCnt="2">
        <dgm:presLayoutVars>
          <dgm:chPref val="3"/>
        </dgm:presLayoutVars>
      </dgm:prSet>
      <dgm:spPr/>
    </dgm:pt>
    <dgm:pt modelId="{EDB46798-856E-0247-9F61-64542A20B90C}" type="pres">
      <dgm:prSet presAssocID="{5D6AF2CF-663C-A546-A27B-ACBF64D1804C}" presName="rootConnector" presStyleLbl="node3" presStyleIdx="0" presStyleCnt="2"/>
      <dgm:spPr/>
    </dgm:pt>
    <dgm:pt modelId="{72AFFEF9-A837-F847-8775-987131F13C52}" type="pres">
      <dgm:prSet presAssocID="{5D6AF2CF-663C-A546-A27B-ACBF64D1804C}" presName="hierChild4" presStyleCnt="0"/>
      <dgm:spPr/>
    </dgm:pt>
    <dgm:pt modelId="{DA2C5A22-DE34-6547-BC7B-3FDA3A407DAF}" type="pres">
      <dgm:prSet presAssocID="{2EE4D328-7386-8040-A23B-13E49658E045}" presName="Name37" presStyleLbl="parChTrans1D4" presStyleIdx="0" presStyleCnt="2"/>
      <dgm:spPr/>
    </dgm:pt>
    <dgm:pt modelId="{618FCC20-C9E6-2644-9161-430CA7AC9260}" type="pres">
      <dgm:prSet presAssocID="{2D0E55DD-F1B6-DC4B-A1C4-9B891ECD941F}" presName="hierRoot2" presStyleCnt="0">
        <dgm:presLayoutVars>
          <dgm:hierBranch val="init"/>
        </dgm:presLayoutVars>
      </dgm:prSet>
      <dgm:spPr/>
    </dgm:pt>
    <dgm:pt modelId="{1942C398-47AD-DE4C-94D2-68B9E1C03698}" type="pres">
      <dgm:prSet presAssocID="{2D0E55DD-F1B6-DC4B-A1C4-9B891ECD941F}" presName="rootComposite" presStyleCnt="0"/>
      <dgm:spPr/>
    </dgm:pt>
    <dgm:pt modelId="{0487A8ED-4B05-9241-8925-C21D19746423}" type="pres">
      <dgm:prSet presAssocID="{2D0E55DD-F1B6-DC4B-A1C4-9B891ECD941F}" presName="rootText" presStyleLbl="node4" presStyleIdx="0" presStyleCnt="2" custScaleX="101002">
        <dgm:presLayoutVars>
          <dgm:chPref val="3"/>
        </dgm:presLayoutVars>
      </dgm:prSet>
      <dgm:spPr/>
    </dgm:pt>
    <dgm:pt modelId="{B8369236-0FF6-ED47-972C-855B5DF8FDAA}" type="pres">
      <dgm:prSet presAssocID="{2D0E55DD-F1B6-DC4B-A1C4-9B891ECD941F}" presName="rootConnector" presStyleLbl="node4" presStyleIdx="0" presStyleCnt="2"/>
      <dgm:spPr/>
    </dgm:pt>
    <dgm:pt modelId="{4926BAEF-0CD2-624D-8834-2F98BFC72AF3}" type="pres">
      <dgm:prSet presAssocID="{2D0E55DD-F1B6-DC4B-A1C4-9B891ECD941F}" presName="hierChild4" presStyleCnt="0"/>
      <dgm:spPr/>
    </dgm:pt>
    <dgm:pt modelId="{EA8680B6-3C3F-7A4A-9639-121654D24064}" type="pres">
      <dgm:prSet presAssocID="{2D0E55DD-F1B6-DC4B-A1C4-9B891ECD941F}" presName="hierChild5" presStyleCnt="0"/>
      <dgm:spPr/>
    </dgm:pt>
    <dgm:pt modelId="{C24AE565-4388-8C40-8D8D-FE345CC71189}" type="pres">
      <dgm:prSet presAssocID="{5D6AF2CF-663C-A546-A27B-ACBF64D1804C}" presName="hierChild5" presStyleCnt="0"/>
      <dgm:spPr/>
    </dgm:pt>
    <dgm:pt modelId="{D3A9FD2D-4DA2-7344-BCFD-AFD8353FD68A}" type="pres">
      <dgm:prSet presAssocID="{ED84A89C-3805-B744-8AFD-EFC968B68606}" presName="hierChild5" presStyleCnt="0"/>
      <dgm:spPr/>
    </dgm:pt>
    <dgm:pt modelId="{EEFB6030-9AD7-A743-8714-FBC8992ADE8E}" type="pres">
      <dgm:prSet presAssocID="{E53729D6-DB09-8546-906F-8D3E8075A004}" presName="Name37" presStyleLbl="parChTrans1D2" presStyleIdx="1" presStyleCnt="2"/>
      <dgm:spPr/>
    </dgm:pt>
    <dgm:pt modelId="{B12305B2-4D6E-4C47-89C6-1ED71C7B633B}" type="pres">
      <dgm:prSet presAssocID="{ABD01F24-A5A6-1E4A-AE6C-AD2A97E49161}" presName="hierRoot2" presStyleCnt="0">
        <dgm:presLayoutVars>
          <dgm:hierBranch val="init"/>
        </dgm:presLayoutVars>
      </dgm:prSet>
      <dgm:spPr/>
    </dgm:pt>
    <dgm:pt modelId="{B9E57033-C776-6844-AB36-920E9E4724EC}" type="pres">
      <dgm:prSet presAssocID="{ABD01F24-A5A6-1E4A-AE6C-AD2A97E49161}" presName="rootComposite" presStyleCnt="0"/>
      <dgm:spPr/>
    </dgm:pt>
    <dgm:pt modelId="{205E38AC-5FEB-E94C-B06C-AAA680F2A643}" type="pres">
      <dgm:prSet presAssocID="{ABD01F24-A5A6-1E4A-AE6C-AD2A97E49161}" presName="rootText" presStyleLbl="node2" presStyleIdx="1" presStyleCnt="2">
        <dgm:presLayoutVars>
          <dgm:chPref val="3"/>
        </dgm:presLayoutVars>
      </dgm:prSet>
      <dgm:spPr/>
    </dgm:pt>
    <dgm:pt modelId="{9379E21B-F525-B94D-8B9D-3E1A18B8D42D}" type="pres">
      <dgm:prSet presAssocID="{ABD01F24-A5A6-1E4A-AE6C-AD2A97E49161}" presName="rootConnector" presStyleLbl="node2" presStyleIdx="1" presStyleCnt="2"/>
      <dgm:spPr/>
    </dgm:pt>
    <dgm:pt modelId="{B1EABA28-934B-C248-A79A-E59E940865D7}" type="pres">
      <dgm:prSet presAssocID="{ABD01F24-A5A6-1E4A-AE6C-AD2A97E49161}" presName="hierChild4" presStyleCnt="0"/>
      <dgm:spPr/>
    </dgm:pt>
    <dgm:pt modelId="{17C76990-F27A-004E-AB17-8BA4966766AD}" type="pres">
      <dgm:prSet presAssocID="{1E0A40B4-D3B8-3B40-A6A2-6D865A11D27A}" presName="Name37" presStyleLbl="parChTrans1D3" presStyleIdx="1" presStyleCnt="2"/>
      <dgm:spPr/>
    </dgm:pt>
    <dgm:pt modelId="{D455F1BA-60EF-9A47-8DB9-0BE2EB317FA3}" type="pres">
      <dgm:prSet presAssocID="{EC4B4AF6-D74A-DB4E-A2DF-F65A367EB517}" presName="hierRoot2" presStyleCnt="0">
        <dgm:presLayoutVars>
          <dgm:hierBranch val="init"/>
        </dgm:presLayoutVars>
      </dgm:prSet>
      <dgm:spPr/>
    </dgm:pt>
    <dgm:pt modelId="{8D0B6410-0512-AA41-8AB4-097454C3314A}" type="pres">
      <dgm:prSet presAssocID="{EC4B4AF6-D74A-DB4E-A2DF-F65A367EB517}" presName="rootComposite" presStyleCnt="0"/>
      <dgm:spPr/>
    </dgm:pt>
    <dgm:pt modelId="{B6E3B4CA-7A58-394B-B51B-8CFABBDC037B}" type="pres">
      <dgm:prSet presAssocID="{EC4B4AF6-D74A-DB4E-A2DF-F65A367EB517}" presName="rootText" presStyleLbl="node3" presStyleIdx="1" presStyleCnt="2">
        <dgm:presLayoutVars>
          <dgm:chPref val="3"/>
        </dgm:presLayoutVars>
      </dgm:prSet>
      <dgm:spPr/>
    </dgm:pt>
    <dgm:pt modelId="{61C51CCD-8698-074C-AD6A-36234EFF7FD5}" type="pres">
      <dgm:prSet presAssocID="{EC4B4AF6-D74A-DB4E-A2DF-F65A367EB517}" presName="rootConnector" presStyleLbl="node3" presStyleIdx="1" presStyleCnt="2"/>
      <dgm:spPr/>
    </dgm:pt>
    <dgm:pt modelId="{20C5ECA2-F671-8145-A3A0-EC6CB38EE847}" type="pres">
      <dgm:prSet presAssocID="{EC4B4AF6-D74A-DB4E-A2DF-F65A367EB517}" presName="hierChild4" presStyleCnt="0"/>
      <dgm:spPr/>
    </dgm:pt>
    <dgm:pt modelId="{0D20B666-76C6-B040-80A4-F4BABE31A23B}" type="pres">
      <dgm:prSet presAssocID="{B794BB28-B7EB-2944-925E-F71EC8AAF5EC}" presName="Name37" presStyleLbl="parChTrans1D4" presStyleIdx="1" presStyleCnt="2"/>
      <dgm:spPr/>
    </dgm:pt>
    <dgm:pt modelId="{F0EBEFC8-B38F-0B4D-88B0-45C589A72AF6}" type="pres">
      <dgm:prSet presAssocID="{3EE02027-7252-FB4C-8C6B-0F1287178387}" presName="hierRoot2" presStyleCnt="0">
        <dgm:presLayoutVars>
          <dgm:hierBranch val="init"/>
        </dgm:presLayoutVars>
      </dgm:prSet>
      <dgm:spPr/>
    </dgm:pt>
    <dgm:pt modelId="{30C36597-AC92-4249-ABDA-94627444317A}" type="pres">
      <dgm:prSet presAssocID="{3EE02027-7252-FB4C-8C6B-0F1287178387}" presName="rootComposite" presStyleCnt="0"/>
      <dgm:spPr/>
    </dgm:pt>
    <dgm:pt modelId="{ECD2823E-9453-4E4C-BCDF-EA2BA86D1FCB}" type="pres">
      <dgm:prSet presAssocID="{3EE02027-7252-FB4C-8C6B-0F1287178387}" presName="rootText" presStyleLbl="node4" presStyleIdx="1" presStyleCnt="2">
        <dgm:presLayoutVars>
          <dgm:chPref val="3"/>
        </dgm:presLayoutVars>
      </dgm:prSet>
      <dgm:spPr/>
    </dgm:pt>
    <dgm:pt modelId="{C74B3C0A-D371-E442-BC21-5F2F61E61AE4}" type="pres">
      <dgm:prSet presAssocID="{3EE02027-7252-FB4C-8C6B-0F1287178387}" presName="rootConnector" presStyleLbl="node4" presStyleIdx="1" presStyleCnt="2"/>
      <dgm:spPr/>
    </dgm:pt>
    <dgm:pt modelId="{F1663002-D126-094E-9A9B-3892DEA05E50}" type="pres">
      <dgm:prSet presAssocID="{3EE02027-7252-FB4C-8C6B-0F1287178387}" presName="hierChild4" presStyleCnt="0"/>
      <dgm:spPr/>
    </dgm:pt>
    <dgm:pt modelId="{7D4E8D91-573D-3A41-A96F-FA350B9CEDA8}" type="pres">
      <dgm:prSet presAssocID="{3EE02027-7252-FB4C-8C6B-0F1287178387}" presName="hierChild5" presStyleCnt="0"/>
      <dgm:spPr/>
    </dgm:pt>
    <dgm:pt modelId="{75578BAB-7CD1-C048-A84B-00E6A696120A}" type="pres">
      <dgm:prSet presAssocID="{EC4B4AF6-D74A-DB4E-A2DF-F65A367EB517}" presName="hierChild5" presStyleCnt="0"/>
      <dgm:spPr/>
    </dgm:pt>
    <dgm:pt modelId="{C3935298-53AA-D342-A832-103DD57FF8B1}" type="pres">
      <dgm:prSet presAssocID="{ABD01F24-A5A6-1E4A-AE6C-AD2A97E49161}" presName="hierChild5" presStyleCnt="0"/>
      <dgm:spPr/>
    </dgm:pt>
    <dgm:pt modelId="{C54E6F8E-FDE2-1649-A5D7-29A9E06A6E7C}" type="pres">
      <dgm:prSet presAssocID="{6C634971-5573-CC4F-9419-240242172A7A}" presName="hierChild3" presStyleCnt="0"/>
      <dgm:spPr/>
    </dgm:pt>
  </dgm:ptLst>
  <dgm:cxnLst>
    <dgm:cxn modelId="{7918B820-7AE0-554D-B014-F4D17779FB4E}" type="presOf" srcId="{2EE4D328-7386-8040-A23B-13E49658E045}" destId="{DA2C5A22-DE34-6547-BC7B-3FDA3A407DAF}" srcOrd="0" destOrd="0" presId="urn:microsoft.com/office/officeart/2005/8/layout/orgChart1"/>
    <dgm:cxn modelId="{CF8E642C-673C-D446-9779-694EACCBBB08}" srcId="{5D6AF2CF-663C-A546-A27B-ACBF64D1804C}" destId="{2D0E55DD-F1B6-DC4B-A1C4-9B891ECD941F}" srcOrd="0" destOrd="0" parTransId="{2EE4D328-7386-8040-A23B-13E49658E045}" sibTransId="{BD89BF97-DADF-1344-B493-9FCD588EAE71}"/>
    <dgm:cxn modelId="{BCC9C133-186A-864E-A2CB-5D302B2AD4AF}" type="presOf" srcId="{ED84A89C-3805-B744-8AFD-EFC968B68606}" destId="{3DB621DA-2A63-4147-A456-B6C3F031B2EC}" srcOrd="1" destOrd="0" presId="urn:microsoft.com/office/officeart/2005/8/layout/orgChart1"/>
    <dgm:cxn modelId="{E754BF40-056E-1C4E-AD09-807D13434EFC}" type="presOf" srcId="{ABD01F24-A5A6-1E4A-AE6C-AD2A97E49161}" destId="{205E38AC-5FEB-E94C-B06C-AAA680F2A643}" srcOrd="0" destOrd="0" presId="urn:microsoft.com/office/officeart/2005/8/layout/orgChart1"/>
    <dgm:cxn modelId="{7D1A4C58-1BA6-CD42-8C49-89E70C6A9820}" type="presOf" srcId="{5D6AF2CF-663C-A546-A27B-ACBF64D1804C}" destId="{EDB46798-856E-0247-9F61-64542A20B90C}" srcOrd="1" destOrd="0" presId="urn:microsoft.com/office/officeart/2005/8/layout/orgChart1"/>
    <dgm:cxn modelId="{21FF1D62-C5F9-BB48-BE71-25D798C1E8A0}" srcId="{EC4B4AF6-D74A-DB4E-A2DF-F65A367EB517}" destId="{3EE02027-7252-FB4C-8C6B-0F1287178387}" srcOrd="0" destOrd="0" parTransId="{B794BB28-B7EB-2944-925E-F71EC8AAF5EC}" sibTransId="{0906AA5D-4F50-874B-8201-DCAEFFB8C257}"/>
    <dgm:cxn modelId="{85150D66-39E5-184A-BA60-6ED16F6BF8EB}" type="presOf" srcId="{B794BB28-B7EB-2944-925E-F71EC8AAF5EC}" destId="{0D20B666-76C6-B040-80A4-F4BABE31A23B}" srcOrd="0" destOrd="0" presId="urn:microsoft.com/office/officeart/2005/8/layout/orgChart1"/>
    <dgm:cxn modelId="{591E2E69-2AD4-4244-BE92-C27807D1C375}" type="presOf" srcId="{8D83DAF7-C0C5-A244-B981-56C2CC7629A2}" destId="{F279E478-1EE8-BB4B-BECF-7FB2661D827C}" srcOrd="0" destOrd="0" presId="urn:microsoft.com/office/officeart/2005/8/layout/orgChart1"/>
    <dgm:cxn modelId="{23B1026B-EFBE-B54D-97A2-7ACDA6313E8C}" srcId="{F9CD2E7A-E62F-054D-A65B-5178D07122E9}" destId="{6C634971-5573-CC4F-9419-240242172A7A}" srcOrd="0" destOrd="0" parTransId="{3E82DEF4-3439-8444-AF63-B31BF2B14A5F}" sibTransId="{7B749333-D218-2E47-8625-094C9E5FC825}"/>
    <dgm:cxn modelId="{59BF0379-D927-114A-90DB-E27523DC2605}" type="presOf" srcId="{F9CD2E7A-E62F-054D-A65B-5178D07122E9}" destId="{B5D4F05D-BF47-2D49-9A06-7EFE86B245B5}" srcOrd="0" destOrd="0" presId="urn:microsoft.com/office/officeart/2005/8/layout/orgChart1"/>
    <dgm:cxn modelId="{6E66A27E-6F83-8A4F-8C34-949A7A186F60}" type="presOf" srcId="{6C634971-5573-CC4F-9419-240242172A7A}" destId="{C70BDA03-B591-7C4C-8D97-A11A9F6B83D3}" srcOrd="0" destOrd="0" presId="urn:microsoft.com/office/officeart/2005/8/layout/orgChart1"/>
    <dgm:cxn modelId="{8CA6EC81-3D60-6F41-85CC-A80FB080CECD}" type="presOf" srcId="{ED84A89C-3805-B744-8AFD-EFC968B68606}" destId="{1CFC0B52-C0BE-4F4F-9029-29E768394C71}" srcOrd="0" destOrd="0" presId="urn:microsoft.com/office/officeart/2005/8/layout/orgChart1"/>
    <dgm:cxn modelId="{C382AE9B-AB70-834B-9F14-2F9071258ABB}" srcId="{ED84A89C-3805-B744-8AFD-EFC968B68606}" destId="{5D6AF2CF-663C-A546-A27B-ACBF64D1804C}" srcOrd="0" destOrd="0" parTransId="{8D83DAF7-C0C5-A244-B981-56C2CC7629A2}" sibTransId="{A638ECF4-E966-004D-B109-A1C491AC299A}"/>
    <dgm:cxn modelId="{2D86B89E-BADF-2F43-8B20-95EF1BBF86F4}" type="presOf" srcId="{E53729D6-DB09-8546-906F-8D3E8075A004}" destId="{EEFB6030-9AD7-A743-8714-FBC8992ADE8E}" srcOrd="0" destOrd="0" presId="urn:microsoft.com/office/officeart/2005/8/layout/orgChart1"/>
    <dgm:cxn modelId="{BC45179F-200F-F84A-AF98-D7C79B26162F}" type="presOf" srcId="{ABD01F24-A5A6-1E4A-AE6C-AD2A97E49161}" destId="{9379E21B-F525-B94D-8B9D-3E1A18B8D42D}" srcOrd="1" destOrd="0" presId="urn:microsoft.com/office/officeart/2005/8/layout/orgChart1"/>
    <dgm:cxn modelId="{27A522A0-5B95-2840-96ED-9E679A0F0274}" type="presOf" srcId="{2D0E55DD-F1B6-DC4B-A1C4-9B891ECD941F}" destId="{0487A8ED-4B05-9241-8925-C21D19746423}" srcOrd="0" destOrd="0" presId="urn:microsoft.com/office/officeart/2005/8/layout/orgChart1"/>
    <dgm:cxn modelId="{6B5996A8-564C-1E43-BDD4-D2F6C10DC428}" type="presOf" srcId="{EC4B4AF6-D74A-DB4E-A2DF-F65A367EB517}" destId="{61C51CCD-8698-074C-AD6A-36234EFF7FD5}" srcOrd="1" destOrd="0" presId="urn:microsoft.com/office/officeart/2005/8/layout/orgChart1"/>
    <dgm:cxn modelId="{0C8843A9-6C4E-5648-9D7E-CE6BAF4662CA}" type="presOf" srcId="{5D6AF2CF-663C-A546-A27B-ACBF64D1804C}" destId="{3A189F01-6D50-9043-8E06-CC3CDBBD9297}" srcOrd="0" destOrd="0" presId="urn:microsoft.com/office/officeart/2005/8/layout/orgChart1"/>
    <dgm:cxn modelId="{DDCE6EAD-A744-1349-A2D4-525DFFEBF4F6}" srcId="{6C634971-5573-CC4F-9419-240242172A7A}" destId="{ED84A89C-3805-B744-8AFD-EFC968B68606}" srcOrd="0" destOrd="0" parTransId="{FC1D5913-FE69-D447-8FD0-7D0CECCBD031}" sibTransId="{0E6C4337-F53A-2F47-A054-5E84769C3AD4}"/>
    <dgm:cxn modelId="{70A454BA-D567-F248-BE77-7DE4207F3787}" type="presOf" srcId="{1E0A40B4-D3B8-3B40-A6A2-6D865A11D27A}" destId="{17C76990-F27A-004E-AB17-8BA4966766AD}" srcOrd="0" destOrd="0" presId="urn:microsoft.com/office/officeart/2005/8/layout/orgChart1"/>
    <dgm:cxn modelId="{80A40AD2-EC14-8B4B-B37D-7EEAE814F904}" type="presOf" srcId="{FC1D5913-FE69-D447-8FD0-7D0CECCBD031}" destId="{429F3C1F-9AAF-954E-9EB1-2634E176B8F3}" srcOrd="0" destOrd="0" presId="urn:microsoft.com/office/officeart/2005/8/layout/orgChart1"/>
    <dgm:cxn modelId="{8CD3C6D5-681B-E548-A7B5-53E6CCDD96C8}" type="presOf" srcId="{3EE02027-7252-FB4C-8C6B-0F1287178387}" destId="{C74B3C0A-D371-E442-BC21-5F2F61E61AE4}" srcOrd="1" destOrd="0" presId="urn:microsoft.com/office/officeart/2005/8/layout/orgChart1"/>
    <dgm:cxn modelId="{AC5E00D8-8E67-E447-A21E-713D56314EBE}" type="presOf" srcId="{2D0E55DD-F1B6-DC4B-A1C4-9B891ECD941F}" destId="{B8369236-0FF6-ED47-972C-855B5DF8FDAA}" srcOrd="1" destOrd="0" presId="urn:microsoft.com/office/officeart/2005/8/layout/orgChart1"/>
    <dgm:cxn modelId="{B83EDDDD-68C1-B24E-9E2A-00F66E624EE0}" srcId="{6C634971-5573-CC4F-9419-240242172A7A}" destId="{ABD01F24-A5A6-1E4A-AE6C-AD2A97E49161}" srcOrd="1" destOrd="0" parTransId="{E53729D6-DB09-8546-906F-8D3E8075A004}" sibTransId="{EE58AC03-7371-0B4D-98F7-C61DE09769CE}"/>
    <dgm:cxn modelId="{0E8C09F2-DF30-254D-9CB1-2D4E69DEC3AE}" srcId="{ABD01F24-A5A6-1E4A-AE6C-AD2A97E49161}" destId="{EC4B4AF6-D74A-DB4E-A2DF-F65A367EB517}" srcOrd="0" destOrd="0" parTransId="{1E0A40B4-D3B8-3B40-A6A2-6D865A11D27A}" sibTransId="{CAD127D8-5C96-824C-A302-A65EDFCB2D4E}"/>
    <dgm:cxn modelId="{4716BEF4-46C8-1B46-90A5-F9285BCFD202}" type="presOf" srcId="{3EE02027-7252-FB4C-8C6B-0F1287178387}" destId="{ECD2823E-9453-4E4C-BCDF-EA2BA86D1FCB}" srcOrd="0" destOrd="0" presId="urn:microsoft.com/office/officeart/2005/8/layout/orgChart1"/>
    <dgm:cxn modelId="{8141B7F6-FDD7-F744-844E-5FD8671D7FAE}" type="presOf" srcId="{6C634971-5573-CC4F-9419-240242172A7A}" destId="{13679433-76C9-DE4E-A5C3-74B9E609819B}" srcOrd="1" destOrd="0" presId="urn:microsoft.com/office/officeart/2005/8/layout/orgChart1"/>
    <dgm:cxn modelId="{BABF1DFE-E72A-3148-B902-5A90956604AB}" type="presOf" srcId="{EC4B4AF6-D74A-DB4E-A2DF-F65A367EB517}" destId="{B6E3B4CA-7A58-394B-B51B-8CFABBDC037B}" srcOrd="0" destOrd="0" presId="urn:microsoft.com/office/officeart/2005/8/layout/orgChart1"/>
    <dgm:cxn modelId="{FC06BC1A-EE0D-A04B-AE6E-5272636899A8}" type="presParOf" srcId="{B5D4F05D-BF47-2D49-9A06-7EFE86B245B5}" destId="{DBEC592D-22E0-7D42-94EE-D4DE8335DCF3}" srcOrd="0" destOrd="0" presId="urn:microsoft.com/office/officeart/2005/8/layout/orgChart1"/>
    <dgm:cxn modelId="{3F4E4535-4F89-CF4D-8521-491865203DAF}" type="presParOf" srcId="{DBEC592D-22E0-7D42-94EE-D4DE8335DCF3}" destId="{2C13BCA2-26DF-2546-BB9C-3AD050D49E76}" srcOrd="0" destOrd="0" presId="urn:microsoft.com/office/officeart/2005/8/layout/orgChart1"/>
    <dgm:cxn modelId="{71A1C646-693C-0C42-8195-89B22417BBDA}" type="presParOf" srcId="{2C13BCA2-26DF-2546-BB9C-3AD050D49E76}" destId="{C70BDA03-B591-7C4C-8D97-A11A9F6B83D3}" srcOrd="0" destOrd="0" presId="urn:microsoft.com/office/officeart/2005/8/layout/orgChart1"/>
    <dgm:cxn modelId="{EAFC4395-D60B-FD41-801E-02EEC0F45715}" type="presParOf" srcId="{2C13BCA2-26DF-2546-BB9C-3AD050D49E76}" destId="{13679433-76C9-DE4E-A5C3-74B9E609819B}" srcOrd="1" destOrd="0" presId="urn:microsoft.com/office/officeart/2005/8/layout/orgChart1"/>
    <dgm:cxn modelId="{EA0F0EDC-08B6-6348-B7C5-9784A8D38E5D}" type="presParOf" srcId="{DBEC592D-22E0-7D42-94EE-D4DE8335DCF3}" destId="{72BB1B05-BB0B-4F4B-838A-64A5B0A883A5}" srcOrd="1" destOrd="0" presId="urn:microsoft.com/office/officeart/2005/8/layout/orgChart1"/>
    <dgm:cxn modelId="{183F59A0-C3B9-AD47-8611-FCC250B52227}" type="presParOf" srcId="{72BB1B05-BB0B-4F4B-838A-64A5B0A883A5}" destId="{429F3C1F-9AAF-954E-9EB1-2634E176B8F3}" srcOrd="0" destOrd="0" presId="urn:microsoft.com/office/officeart/2005/8/layout/orgChart1"/>
    <dgm:cxn modelId="{C01C093C-6843-A84E-9F8B-DD2FA70C5DC5}" type="presParOf" srcId="{72BB1B05-BB0B-4F4B-838A-64A5B0A883A5}" destId="{53297625-629D-DF4F-957F-BDB7A8386D2A}" srcOrd="1" destOrd="0" presId="urn:microsoft.com/office/officeart/2005/8/layout/orgChart1"/>
    <dgm:cxn modelId="{AB97CD83-EFFC-1D40-9369-D8B6309E3519}" type="presParOf" srcId="{53297625-629D-DF4F-957F-BDB7A8386D2A}" destId="{13706BB8-669C-0F48-8184-81429189E37F}" srcOrd="0" destOrd="0" presId="urn:microsoft.com/office/officeart/2005/8/layout/orgChart1"/>
    <dgm:cxn modelId="{1F52E4BB-E284-CC4F-90F0-619F9D7F1722}" type="presParOf" srcId="{13706BB8-669C-0F48-8184-81429189E37F}" destId="{1CFC0B52-C0BE-4F4F-9029-29E768394C71}" srcOrd="0" destOrd="0" presId="urn:microsoft.com/office/officeart/2005/8/layout/orgChart1"/>
    <dgm:cxn modelId="{51D4DFE9-1DD2-1047-8537-A2BAE5A64DA3}" type="presParOf" srcId="{13706BB8-669C-0F48-8184-81429189E37F}" destId="{3DB621DA-2A63-4147-A456-B6C3F031B2EC}" srcOrd="1" destOrd="0" presId="urn:microsoft.com/office/officeart/2005/8/layout/orgChart1"/>
    <dgm:cxn modelId="{F574BD24-241C-8444-B5BD-D496A2BC41D1}" type="presParOf" srcId="{53297625-629D-DF4F-957F-BDB7A8386D2A}" destId="{71EAFEF6-037D-9A4C-87C6-0E63D574E935}" srcOrd="1" destOrd="0" presId="urn:microsoft.com/office/officeart/2005/8/layout/orgChart1"/>
    <dgm:cxn modelId="{2810B36E-39B1-8B4F-8FC2-AA923D79A04C}" type="presParOf" srcId="{71EAFEF6-037D-9A4C-87C6-0E63D574E935}" destId="{F279E478-1EE8-BB4B-BECF-7FB2661D827C}" srcOrd="0" destOrd="0" presId="urn:microsoft.com/office/officeart/2005/8/layout/orgChart1"/>
    <dgm:cxn modelId="{DDD0A05E-3F55-6B46-B17A-19A9E0E99FD2}" type="presParOf" srcId="{71EAFEF6-037D-9A4C-87C6-0E63D574E935}" destId="{71FB563C-6AD7-5747-BE0D-22F09D661E58}" srcOrd="1" destOrd="0" presId="urn:microsoft.com/office/officeart/2005/8/layout/orgChart1"/>
    <dgm:cxn modelId="{F5E5AA46-6744-2F4E-8D87-91D5542E5EF4}" type="presParOf" srcId="{71FB563C-6AD7-5747-BE0D-22F09D661E58}" destId="{AEC8D3B1-12A7-B447-8DCD-28E5F0E9EDEA}" srcOrd="0" destOrd="0" presId="urn:microsoft.com/office/officeart/2005/8/layout/orgChart1"/>
    <dgm:cxn modelId="{C4C81DAF-D7EF-4840-8832-A470DE02BEF3}" type="presParOf" srcId="{AEC8D3B1-12A7-B447-8DCD-28E5F0E9EDEA}" destId="{3A189F01-6D50-9043-8E06-CC3CDBBD9297}" srcOrd="0" destOrd="0" presId="urn:microsoft.com/office/officeart/2005/8/layout/orgChart1"/>
    <dgm:cxn modelId="{3C3F0B69-28E7-E84C-9602-317D12F85E07}" type="presParOf" srcId="{AEC8D3B1-12A7-B447-8DCD-28E5F0E9EDEA}" destId="{EDB46798-856E-0247-9F61-64542A20B90C}" srcOrd="1" destOrd="0" presId="urn:microsoft.com/office/officeart/2005/8/layout/orgChart1"/>
    <dgm:cxn modelId="{219F3EFE-E25F-5E44-B053-F34A39FC8C2B}" type="presParOf" srcId="{71FB563C-6AD7-5747-BE0D-22F09D661E58}" destId="{72AFFEF9-A837-F847-8775-987131F13C52}" srcOrd="1" destOrd="0" presId="urn:microsoft.com/office/officeart/2005/8/layout/orgChart1"/>
    <dgm:cxn modelId="{D4F33056-1A20-A347-B437-4614231DB5FF}" type="presParOf" srcId="{72AFFEF9-A837-F847-8775-987131F13C52}" destId="{DA2C5A22-DE34-6547-BC7B-3FDA3A407DAF}" srcOrd="0" destOrd="0" presId="urn:microsoft.com/office/officeart/2005/8/layout/orgChart1"/>
    <dgm:cxn modelId="{27858EFE-4333-BF4F-9ACE-4481AB46AB55}" type="presParOf" srcId="{72AFFEF9-A837-F847-8775-987131F13C52}" destId="{618FCC20-C9E6-2644-9161-430CA7AC9260}" srcOrd="1" destOrd="0" presId="urn:microsoft.com/office/officeart/2005/8/layout/orgChart1"/>
    <dgm:cxn modelId="{1BCF2D46-914D-D04A-9367-15575CCD7835}" type="presParOf" srcId="{618FCC20-C9E6-2644-9161-430CA7AC9260}" destId="{1942C398-47AD-DE4C-94D2-68B9E1C03698}" srcOrd="0" destOrd="0" presId="urn:microsoft.com/office/officeart/2005/8/layout/orgChart1"/>
    <dgm:cxn modelId="{A7A2BE8B-45FF-9F40-B1AF-70D318E213FC}" type="presParOf" srcId="{1942C398-47AD-DE4C-94D2-68B9E1C03698}" destId="{0487A8ED-4B05-9241-8925-C21D19746423}" srcOrd="0" destOrd="0" presId="urn:microsoft.com/office/officeart/2005/8/layout/orgChart1"/>
    <dgm:cxn modelId="{CFC6CD03-C826-B740-B4F2-1CB3CB082FBD}" type="presParOf" srcId="{1942C398-47AD-DE4C-94D2-68B9E1C03698}" destId="{B8369236-0FF6-ED47-972C-855B5DF8FDAA}" srcOrd="1" destOrd="0" presId="urn:microsoft.com/office/officeart/2005/8/layout/orgChart1"/>
    <dgm:cxn modelId="{407A7A37-266D-A247-9DC2-8F6C592C7D9C}" type="presParOf" srcId="{618FCC20-C9E6-2644-9161-430CA7AC9260}" destId="{4926BAEF-0CD2-624D-8834-2F98BFC72AF3}" srcOrd="1" destOrd="0" presId="urn:microsoft.com/office/officeart/2005/8/layout/orgChart1"/>
    <dgm:cxn modelId="{5A404925-833E-A242-9510-7C15BBBFF0D1}" type="presParOf" srcId="{618FCC20-C9E6-2644-9161-430CA7AC9260}" destId="{EA8680B6-3C3F-7A4A-9639-121654D24064}" srcOrd="2" destOrd="0" presId="urn:microsoft.com/office/officeart/2005/8/layout/orgChart1"/>
    <dgm:cxn modelId="{F083146D-20C3-B24A-BC61-1B1312C414EF}" type="presParOf" srcId="{71FB563C-6AD7-5747-BE0D-22F09D661E58}" destId="{C24AE565-4388-8C40-8D8D-FE345CC71189}" srcOrd="2" destOrd="0" presId="urn:microsoft.com/office/officeart/2005/8/layout/orgChart1"/>
    <dgm:cxn modelId="{D7851783-C6D2-7347-82F9-6CED224FBDF4}" type="presParOf" srcId="{53297625-629D-DF4F-957F-BDB7A8386D2A}" destId="{D3A9FD2D-4DA2-7344-BCFD-AFD8353FD68A}" srcOrd="2" destOrd="0" presId="urn:microsoft.com/office/officeart/2005/8/layout/orgChart1"/>
    <dgm:cxn modelId="{A4766335-954F-B84A-99B5-FCB84569A1E7}" type="presParOf" srcId="{72BB1B05-BB0B-4F4B-838A-64A5B0A883A5}" destId="{EEFB6030-9AD7-A743-8714-FBC8992ADE8E}" srcOrd="2" destOrd="0" presId="urn:microsoft.com/office/officeart/2005/8/layout/orgChart1"/>
    <dgm:cxn modelId="{DD53ACB3-BA38-0B4D-B65B-E09F25BA556D}" type="presParOf" srcId="{72BB1B05-BB0B-4F4B-838A-64A5B0A883A5}" destId="{B12305B2-4D6E-4C47-89C6-1ED71C7B633B}" srcOrd="3" destOrd="0" presId="urn:microsoft.com/office/officeart/2005/8/layout/orgChart1"/>
    <dgm:cxn modelId="{28F709B1-5C57-7C4B-AEEA-996F644FC4F0}" type="presParOf" srcId="{B12305B2-4D6E-4C47-89C6-1ED71C7B633B}" destId="{B9E57033-C776-6844-AB36-920E9E4724EC}" srcOrd="0" destOrd="0" presId="urn:microsoft.com/office/officeart/2005/8/layout/orgChart1"/>
    <dgm:cxn modelId="{E0E6132B-BECA-1647-A649-1B61B79D83E3}" type="presParOf" srcId="{B9E57033-C776-6844-AB36-920E9E4724EC}" destId="{205E38AC-5FEB-E94C-B06C-AAA680F2A643}" srcOrd="0" destOrd="0" presId="urn:microsoft.com/office/officeart/2005/8/layout/orgChart1"/>
    <dgm:cxn modelId="{7FA3E852-577A-C542-9FCF-4ED0A389B584}" type="presParOf" srcId="{B9E57033-C776-6844-AB36-920E9E4724EC}" destId="{9379E21B-F525-B94D-8B9D-3E1A18B8D42D}" srcOrd="1" destOrd="0" presId="urn:microsoft.com/office/officeart/2005/8/layout/orgChart1"/>
    <dgm:cxn modelId="{444BA255-606C-4541-9F4C-D6BD7D9A6A9B}" type="presParOf" srcId="{B12305B2-4D6E-4C47-89C6-1ED71C7B633B}" destId="{B1EABA28-934B-C248-A79A-E59E940865D7}" srcOrd="1" destOrd="0" presId="urn:microsoft.com/office/officeart/2005/8/layout/orgChart1"/>
    <dgm:cxn modelId="{5E515719-A142-6E4A-8FD6-A85801004F71}" type="presParOf" srcId="{B1EABA28-934B-C248-A79A-E59E940865D7}" destId="{17C76990-F27A-004E-AB17-8BA4966766AD}" srcOrd="0" destOrd="0" presId="urn:microsoft.com/office/officeart/2005/8/layout/orgChart1"/>
    <dgm:cxn modelId="{12367B61-FF36-4944-B11C-A654B99552C0}" type="presParOf" srcId="{B1EABA28-934B-C248-A79A-E59E940865D7}" destId="{D455F1BA-60EF-9A47-8DB9-0BE2EB317FA3}" srcOrd="1" destOrd="0" presId="urn:microsoft.com/office/officeart/2005/8/layout/orgChart1"/>
    <dgm:cxn modelId="{5CABD07D-46B8-824A-8FEC-0D6C0625A2DE}" type="presParOf" srcId="{D455F1BA-60EF-9A47-8DB9-0BE2EB317FA3}" destId="{8D0B6410-0512-AA41-8AB4-097454C3314A}" srcOrd="0" destOrd="0" presId="urn:microsoft.com/office/officeart/2005/8/layout/orgChart1"/>
    <dgm:cxn modelId="{CA52B130-6C24-8445-9FB2-80A46F245007}" type="presParOf" srcId="{8D0B6410-0512-AA41-8AB4-097454C3314A}" destId="{B6E3B4CA-7A58-394B-B51B-8CFABBDC037B}" srcOrd="0" destOrd="0" presId="urn:microsoft.com/office/officeart/2005/8/layout/orgChart1"/>
    <dgm:cxn modelId="{30C277C7-0CA0-AE4B-94BA-9201BC9CF0D2}" type="presParOf" srcId="{8D0B6410-0512-AA41-8AB4-097454C3314A}" destId="{61C51CCD-8698-074C-AD6A-36234EFF7FD5}" srcOrd="1" destOrd="0" presId="urn:microsoft.com/office/officeart/2005/8/layout/orgChart1"/>
    <dgm:cxn modelId="{2316751D-4E98-8E4B-85F8-A44F8BA12019}" type="presParOf" srcId="{D455F1BA-60EF-9A47-8DB9-0BE2EB317FA3}" destId="{20C5ECA2-F671-8145-A3A0-EC6CB38EE847}" srcOrd="1" destOrd="0" presId="urn:microsoft.com/office/officeart/2005/8/layout/orgChart1"/>
    <dgm:cxn modelId="{BEDF87C9-2916-4145-B8E0-41AF6D587F56}" type="presParOf" srcId="{20C5ECA2-F671-8145-A3A0-EC6CB38EE847}" destId="{0D20B666-76C6-B040-80A4-F4BABE31A23B}" srcOrd="0" destOrd="0" presId="urn:microsoft.com/office/officeart/2005/8/layout/orgChart1"/>
    <dgm:cxn modelId="{C69608F1-B826-A547-B7E7-7B6FB41A7092}" type="presParOf" srcId="{20C5ECA2-F671-8145-A3A0-EC6CB38EE847}" destId="{F0EBEFC8-B38F-0B4D-88B0-45C589A72AF6}" srcOrd="1" destOrd="0" presId="urn:microsoft.com/office/officeart/2005/8/layout/orgChart1"/>
    <dgm:cxn modelId="{330F3501-B5AA-CC4D-9E97-FA492DBE62C6}" type="presParOf" srcId="{F0EBEFC8-B38F-0B4D-88B0-45C589A72AF6}" destId="{30C36597-AC92-4249-ABDA-94627444317A}" srcOrd="0" destOrd="0" presId="urn:microsoft.com/office/officeart/2005/8/layout/orgChart1"/>
    <dgm:cxn modelId="{6A603B71-4032-F549-9D6C-E40E65AABFDD}" type="presParOf" srcId="{30C36597-AC92-4249-ABDA-94627444317A}" destId="{ECD2823E-9453-4E4C-BCDF-EA2BA86D1FCB}" srcOrd="0" destOrd="0" presId="urn:microsoft.com/office/officeart/2005/8/layout/orgChart1"/>
    <dgm:cxn modelId="{E15A0DD3-EA70-F54D-8F3E-BC8B2BE212BB}" type="presParOf" srcId="{30C36597-AC92-4249-ABDA-94627444317A}" destId="{C74B3C0A-D371-E442-BC21-5F2F61E61AE4}" srcOrd="1" destOrd="0" presId="urn:microsoft.com/office/officeart/2005/8/layout/orgChart1"/>
    <dgm:cxn modelId="{BA0AA222-ED75-9E47-95FE-6F9BF07D973B}" type="presParOf" srcId="{F0EBEFC8-B38F-0B4D-88B0-45C589A72AF6}" destId="{F1663002-D126-094E-9A9B-3892DEA05E50}" srcOrd="1" destOrd="0" presId="urn:microsoft.com/office/officeart/2005/8/layout/orgChart1"/>
    <dgm:cxn modelId="{8CDA0461-E845-B64E-98FB-5695B2D88B51}" type="presParOf" srcId="{F0EBEFC8-B38F-0B4D-88B0-45C589A72AF6}" destId="{7D4E8D91-573D-3A41-A96F-FA350B9CEDA8}" srcOrd="2" destOrd="0" presId="urn:microsoft.com/office/officeart/2005/8/layout/orgChart1"/>
    <dgm:cxn modelId="{E1F1B334-2DD1-BE40-BBEA-BFBB91617852}" type="presParOf" srcId="{D455F1BA-60EF-9A47-8DB9-0BE2EB317FA3}" destId="{75578BAB-7CD1-C048-A84B-00E6A696120A}" srcOrd="2" destOrd="0" presId="urn:microsoft.com/office/officeart/2005/8/layout/orgChart1"/>
    <dgm:cxn modelId="{356B9F8C-FFF2-A140-99B3-96A91AE198D3}" type="presParOf" srcId="{B12305B2-4D6E-4C47-89C6-1ED71C7B633B}" destId="{C3935298-53AA-D342-A832-103DD57FF8B1}" srcOrd="2" destOrd="0" presId="urn:microsoft.com/office/officeart/2005/8/layout/orgChart1"/>
    <dgm:cxn modelId="{CC88A330-867C-AB4D-98D5-D92CC1D46DCF}" type="presParOf" srcId="{DBEC592D-22E0-7D42-94EE-D4DE8335DCF3}" destId="{C54E6F8E-FDE2-1649-A5D7-29A9E06A6E7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FB6030-9AD7-A743-8714-FBC8992ADE8E}">
      <dsp:nvSpPr>
        <dsp:cNvPr id="0" name=""/>
        <dsp:cNvSpPr/>
      </dsp:nvSpPr>
      <dsp:spPr>
        <a:xfrm>
          <a:off x="5257800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90"/>
              </a:lnTo>
              <a:lnTo>
                <a:pt x="2174490" y="377390"/>
              </a:lnTo>
              <a:lnTo>
                <a:pt x="217449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F3C1F-9AAF-954E-9EB1-2634E176B8F3}">
      <dsp:nvSpPr>
        <dsp:cNvPr id="0" name=""/>
        <dsp:cNvSpPr/>
      </dsp:nvSpPr>
      <dsp:spPr>
        <a:xfrm>
          <a:off x="3083309" y="1798278"/>
          <a:ext cx="2174490" cy="754781"/>
        </a:xfrm>
        <a:custGeom>
          <a:avLst/>
          <a:gdLst/>
          <a:ahLst/>
          <a:cxnLst/>
          <a:rect l="0" t="0" r="0" b="0"/>
          <a:pathLst>
            <a:path>
              <a:moveTo>
                <a:pt x="2174490" y="0"/>
              </a:moveTo>
              <a:lnTo>
                <a:pt x="2174490" y="377390"/>
              </a:lnTo>
              <a:lnTo>
                <a:pt x="0" y="377390"/>
              </a:lnTo>
              <a:lnTo>
                <a:pt x="0" y="7547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DA03-B591-7C4C-8D97-A11A9F6B83D3}">
      <dsp:nvSpPr>
        <dsp:cNvPr id="0" name=""/>
        <dsp:cNvSpPr/>
      </dsp:nvSpPr>
      <dsp:spPr>
        <a:xfrm>
          <a:off x="3460700" y="1178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fr-FR" sz="2600" kern="1200" dirty="0">
              <a:solidFill>
                <a:schemeClr val="bg1"/>
              </a:solidFill>
              <a:latin typeface="Proxima Nova" panose="02000506030000020004" pitchFamily="2" charset="0"/>
            </a:rPr>
            <a:t>Repérer le statut des patients fumeurs de ma patientèle</a:t>
          </a:r>
          <a:endParaRPr lang="fr-FR" sz="2600" kern="1200" dirty="0">
            <a:solidFill>
              <a:schemeClr val="bg1"/>
            </a:solidFill>
          </a:endParaRPr>
        </a:p>
      </dsp:txBody>
      <dsp:txXfrm>
        <a:off x="3460700" y="1178"/>
        <a:ext cx="3594199" cy="1797099"/>
      </dsp:txXfrm>
    </dsp:sp>
    <dsp:sp modelId="{1CFC0B52-C0BE-4F4F-9029-29E768394C71}">
      <dsp:nvSpPr>
        <dsp:cNvPr id="0" name=""/>
        <dsp:cNvSpPr/>
      </dsp:nvSpPr>
      <dsp:spPr>
        <a:xfrm>
          <a:off x="1286209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600" kern="1200" dirty="0">
              <a:solidFill>
                <a:schemeClr val="bg1"/>
              </a:solidFill>
              <a:latin typeface="Proxima Nova" panose="02000506030000020004" pitchFamily="2" charset="0"/>
            </a:rPr>
            <a:t>Interroger mes patients sur leur consommation de tabac durant leurs consultations</a:t>
          </a:r>
          <a:endParaRPr lang="fr-FR" sz="2600" kern="1200" dirty="0">
            <a:solidFill>
              <a:schemeClr val="bg1"/>
            </a:solidFill>
          </a:endParaRPr>
        </a:p>
      </dsp:txBody>
      <dsp:txXfrm>
        <a:off x="1286209" y="2553059"/>
        <a:ext cx="3594199" cy="1797099"/>
      </dsp:txXfrm>
    </dsp:sp>
    <dsp:sp modelId="{205E38AC-5FEB-E94C-B06C-AAA680F2A643}">
      <dsp:nvSpPr>
        <dsp:cNvPr id="0" name=""/>
        <dsp:cNvSpPr/>
      </dsp:nvSpPr>
      <dsp:spPr>
        <a:xfrm>
          <a:off x="5635190" y="2553059"/>
          <a:ext cx="3594199" cy="17970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2600" kern="1200" dirty="0">
              <a:solidFill>
                <a:schemeClr val="bg1"/>
              </a:solidFill>
              <a:latin typeface="Proxima Nova" panose="02000506030000020004" pitchFamily="2" charset="0"/>
            </a:rPr>
            <a:t>Inscrire leur statut dans le dossier patient (sur le SI)</a:t>
          </a:r>
        </a:p>
      </dsp:txBody>
      <dsp:txXfrm>
        <a:off x="5635190" y="2553059"/>
        <a:ext cx="3594199" cy="17970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76990-F27A-004E-AB17-8BA4966766AD}">
      <dsp:nvSpPr>
        <dsp:cNvPr id="0" name=""/>
        <dsp:cNvSpPr/>
      </dsp:nvSpPr>
      <dsp:spPr>
        <a:xfrm>
          <a:off x="5439050" y="2742076"/>
          <a:ext cx="339844" cy="1042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189"/>
              </a:lnTo>
              <a:lnTo>
                <a:pt x="339844" y="1042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B6030-9AD7-A743-8714-FBC8992ADE8E}">
      <dsp:nvSpPr>
        <dsp:cNvPr id="0" name=""/>
        <dsp:cNvSpPr/>
      </dsp:nvSpPr>
      <dsp:spPr>
        <a:xfrm>
          <a:off x="4974596" y="1133479"/>
          <a:ext cx="1370705" cy="475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91"/>
              </a:lnTo>
              <a:lnTo>
                <a:pt x="1370705" y="237891"/>
              </a:lnTo>
              <a:lnTo>
                <a:pt x="1370705" y="475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953D84-E000-AC4F-B831-D0BCDDF14BBB}">
      <dsp:nvSpPr>
        <dsp:cNvPr id="0" name=""/>
        <dsp:cNvSpPr/>
      </dsp:nvSpPr>
      <dsp:spPr>
        <a:xfrm>
          <a:off x="2697639" y="2742076"/>
          <a:ext cx="339844" cy="10421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2189"/>
              </a:lnTo>
              <a:lnTo>
                <a:pt x="339844" y="1042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F3C1F-9AAF-954E-9EB1-2634E176B8F3}">
      <dsp:nvSpPr>
        <dsp:cNvPr id="0" name=""/>
        <dsp:cNvSpPr/>
      </dsp:nvSpPr>
      <dsp:spPr>
        <a:xfrm>
          <a:off x="3603890" y="1133479"/>
          <a:ext cx="1370705" cy="475782"/>
        </a:xfrm>
        <a:custGeom>
          <a:avLst/>
          <a:gdLst/>
          <a:ahLst/>
          <a:cxnLst/>
          <a:rect l="0" t="0" r="0" b="0"/>
          <a:pathLst>
            <a:path>
              <a:moveTo>
                <a:pt x="1370705" y="0"/>
              </a:moveTo>
              <a:lnTo>
                <a:pt x="1370705" y="237891"/>
              </a:lnTo>
              <a:lnTo>
                <a:pt x="0" y="237891"/>
              </a:lnTo>
              <a:lnTo>
                <a:pt x="0" y="4757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DA03-B591-7C4C-8D97-A11A9F6B83D3}">
      <dsp:nvSpPr>
        <dsp:cNvPr id="0" name=""/>
        <dsp:cNvSpPr/>
      </dsp:nvSpPr>
      <dsp:spPr>
        <a:xfrm>
          <a:off x="3841781" y="665"/>
          <a:ext cx="2265629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fr-FR" sz="1600" kern="1200" dirty="0">
              <a:solidFill>
                <a:schemeClr val="bg1"/>
              </a:solidFill>
              <a:latin typeface="Proxima Nova" panose="02000506030000020004" pitchFamily="2" charset="0"/>
            </a:rPr>
            <a:t>Repérer le statut des patients fumeurs de ma patientèle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3841781" y="665"/>
        <a:ext cx="2265629" cy="1132814"/>
      </dsp:txXfrm>
    </dsp:sp>
    <dsp:sp modelId="{1CFC0B52-C0BE-4F4F-9029-29E768394C71}">
      <dsp:nvSpPr>
        <dsp:cNvPr id="0" name=""/>
        <dsp:cNvSpPr/>
      </dsp:nvSpPr>
      <dsp:spPr>
        <a:xfrm>
          <a:off x="2471076" y="1609261"/>
          <a:ext cx="2265629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600" kern="1200" dirty="0">
              <a:solidFill>
                <a:schemeClr val="bg1"/>
              </a:solidFill>
              <a:latin typeface="Proxima Nova" panose="02000506030000020004" pitchFamily="2" charset="0"/>
            </a:rPr>
            <a:t>Interroger mes patients sur leur consommation de tabac durant leurs consultations</a:t>
          </a:r>
          <a:endParaRPr lang="fr-FR" sz="1600" kern="1200" dirty="0">
            <a:solidFill>
              <a:schemeClr val="bg1"/>
            </a:solidFill>
          </a:endParaRPr>
        </a:p>
      </dsp:txBody>
      <dsp:txXfrm>
        <a:off x="2471076" y="1609261"/>
        <a:ext cx="2265629" cy="1132814"/>
      </dsp:txXfrm>
    </dsp:sp>
    <dsp:sp modelId="{029E3926-CA78-764F-B02E-AEB725C274D4}">
      <dsp:nvSpPr>
        <dsp:cNvPr id="0" name=""/>
        <dsp:cNvSpPr/>
      </dsp:nvSpPr>
      <dsp:spPr>
        <a:xfrm>
          <a:off x="3037483" y="3217858"/>
          <a:ext cx="2265629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600" kern="1200" dirty="0">
              <a:solidFill>
                <a:schemeClr val="bg1"/>
              </a:solidFill>
            </a:rPr>
            <a:t>Utiliser la méthode du conseil minimal d'arrêt</a:t>
          </a:r>
        </a:p>
      </dsp:txBody>
      <dsp:txXfrm>
        <a:off x="3037483" y="3217858"/>
        <a:ext cx="2265629" cy="1132814"/>
      </dsp:txXfrm>
    </dsp:sp>
    <dsp:sp modelId="{205E38AC-5FEB-E94C-B06C-AAA680F2A643}">
      <dsp:nvSpPr>
        <dsp:cNvPr id="0" name=""/>
        <dsp:cNvSpPr/>
      </dsp:nvSpPr>
      <dsp:spPr>
        <a:xfrm>
          <a:off x="5212487" y="1609261"/>
          <a:ext cx="2265629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600" kern="1200" dirty="0">
              <a:solidFill>
                <a:schemeClr val="bg1"/>
              </a:solidFill>
              <a:latin typeface="Proxima Nova" panose="02000506030000020004" pitchFamily="2" charset="0"/>
            </a:rPr>
            <a:t>Inscrire leur statut dans le dossier patient (sur le SI)</a:t>
          </a:r>
        </a:p>
      </dsp:txBody>
      <dsp:txXfrm>
        <a:off x="5212487" y="1609261"/>
        <a:ext cx="2265629" cy="1132814"/>
      </dsp:txXfrm>
    </dsp:sp>
    <dsp:sp modelId="{B6E3B4CA-7A58-394B-B51B-8CFABBDC037B}">
      <dsp:nvSpPr>
        <dsp:cNvPr id="0" name=""/>
        <dsp:cNvSpPr/>
      </dsp:nvSpPr>
      <dsp:spPr>
        <a:xfrm>
          <a:off x="5778894" y="3217858"/>
          <a:ext cx="2265629" cy="1132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600" kern="1200" dirty="0">
              <a:solidFill>
                <a:schemeClr val="bg1"/>
              </a:solidFill>
              <a:latin typeface="Proxima Nova" panose="02000506030000020004" pitchFamily="2" charset="0"/>
            </a:rPr>
            <a:t>Choisir le codage pour indiquer le statut dans le SI</a:t>
          </a:r>
        </a:p>
      </dsp:txBody>
      <dsp:txXfrm>
        <a:off x="5778894" y="3217858"/>
        <a:ext cx="2265629" cy="11328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0B666-76C6-B040-80A4-F4BABE31A23B}">
      <dsp:nvSpPr>
        <dsp:cNvPr id="0" name=""/>
        <dsp:cNvSpPr/>
      </dsp:nvSpPr>
      <dsp:spPr>
        <a:xfrm>
          <a:off x="5398295" y="317554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76990-F27A-004E-AB17-8BA4966766AD}">
      <dsp:nvSpPr>
        <dsp:cNvPr id="0" name=""/>
        <dsp:cNvSpPr/>
      </dsp:nvSpPr>
      <dsp:spPr>
        <a:xfrm>
          <a:off x="6013651" y="200213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FB6030-9AD7-A743-8714-FBC8992ADE8E}">
      <dsp:nvSpPr>
        <dsp:cNvPr id="0" name=""/>
        <dsp:cNvSpPr/>
      </dsp:nvSpPr>
      <dsp:spPr>
        <a:xfrm>
          <a:off x="5051213" y="828726"/>
          <a:ext cx="1008157" cy="347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532"/>
              </a:lnTo>
              <a:lnTo>
                <a:pt x="1008157" y="173532"/>
              </a:lnTo>
              <a:lnTo>
                <a:pt x="1008157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C5A22-DE34-6547-BC7B-3FDA3A407DAF}">
      <dsp:nvSpPr>
        <dsp:cNvPr id="0" name=""/>
        <dsp:cNvSpPr/>
      </dsp:nvSpPr>
      <dsp:spPr>
        <a:xfrm>
          <a:off x="3381980" y="3175546"/>
          <a:ext cx="247903" cy="760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0237"/>
              </a:lnTo>
              <a:lnTo>
                <a:pt x="247903" y="7602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79E478-1EE8-BB4B-BECF-7FB2661D827C}">
      <dsp:nvSpPr>
        <dsp:cNvPr id="0" name=""/>
        <dsp:cNvSpPr/>
      </dsp:nvSpPr>
      <dsp:spPr>
        <a:xfrm>
          <a:off x="3997336" y="2002136"/>
          <a:ext cx="91440" cy="3470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70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F3C1F-9AAF-954E-9EB1-2634E176B8F3}">
      <dsp:nvSpPr>
        <dsp:cNvPr id="0" name=""/>
        <dsp:cNvSpPr/>
      </dsp:nvSpPr>
      <dsp:spPr>
        <a:xfrm>
          <a:off x="4043056" y="828726"/>
          <a:ext cx="1008157" cy="347064"/>
        </a:xfrm>
        <a:custGeom>
          <a:avLst/>
          <a:gdLst/>
          <a:ahLst/>
          <a:cxnLst/>
          <a:rect l="0" t="0" r="0" b="0"/>
          <a:pathLst>
            <a:path>
              <a:moveTo>
                <a:pt x="1008157" y="0"/>
              </a:moveTo>
              <a:lnTo>
                <a:pt x="1008157" y="173532"/>
              </a:lnTo>
              <a:lnTo>
                <a:pt x="0" y="173532"/>
              </a:lnTo>
              <a:lnTo>
                <a:pt x="0" y="3470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DA03-B591-7C4C-8D97-A11A9F6B83D3}">
      <dsp:nvSpPr>
        <dsp:cNvPr id="0" name=""/>
        <dsp:cNvSpPr/>
      </dsp:nvSpPr>
      <dsp:spPr>
        <a:xfrm>
          <a:off x="4224868" y="238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fr-FR" sz="1200" kern="1200" dirty="0">
              <a:solidFill>
                <a:schemeClr val="bg1"/>
              </a:solidFill>
              <a:latin typeface="Proxima Nova" panose="02000506030000020004" pitchFamily="2" charset="0"/>
            </a:rPr>
            <a:t>Repérer le statut des patients fumeurs de ma patientèle</a:t>
          </a:r>
          <a:endParaRPr lang="fr-FR" sz="1200" kern="1200" dirty="0">
            <a:solidFill>
              <a:schemeClr val="bg1"/>
            </a:solidFill>
          </a:endParaRPr>
        </a:p>
      </dsp:txBody>
      <dsp:txXfrm>
        <a:off x="4224868" y="2381"/>
        <a:ext cx="1652689" cy="826344"/>
      </dsp:txXfrm>
    </dsp:sp>
    <dsp:sp modelId="{1CFC0B52-C0BE-4F4F-9029-29E768394C71}">
      <dsp:nvSpPr>
        <dsp:cNvPr id="0" name=""/>
        <dsp:cNvSpPr/>
      </dsp:nvSpPr>
      <dsp:spPr>
        <a:xfrm>
          <a:off x="3216711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200" kern="1200" dirty="0">
              <a:solidFill>
                <a:schemeClr val="bg1"/>
              </a:solidFill>
              <a:latin typeface="Proxima Nova" panose="02000506030000020004" pitchFamily="2" charset="0"/>
            </a:rPr>
            <a:t>Interroger mes patients sur leur consommation de tabac durant leurs consultations</a:t>
          </a:r>
          <a:endParaRPr lang="fr-FR" sz="1200" kern="1200" dirty="0">
            <a:solidFill>
              <a:schemeClr val="bg1"/>
            </a:solidFill>
          </a:endParaRPr>
        </a:p>
      </dsp:txBody>
      <dsp:txXfrm>
        <a:off x="3216711" y="1175791"/>
        <a:ext cx="1652689" cy="826344"/>
      </dsp:txXfrm>
    </dsp:sp>
    <dsp:sp modelId="{3A189F01-6D50-9043-8E06-CC3CDBBD9297}">
      <dsp:nvSpPr>
        <dsp:cNvPr id="0" name=""/>
        <dsp:cNvSpPr/>
      </dsp:nvSpPr>
      <dsp:spPr>
        <a:xfrm>
          <a:off x="3216711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200" kern="1200" dirty="0">
              <a:solidFill>
                <a:schemeClr val="bg1"/>
              </a:solidFill>
            </a:rPr>
            <a:t>Utiliser la méthode du conseil minimal d'arrêt</a:t>
          </a:r>
        </a:p>
      </dsp:txBody>
      <dsp:txXfrm>
        <a:off x="3216711" y="2349201"/>
        <a:ext cx="1652689" cy="826344"/>
      </dsp:txXfrm>
    </dsp:sp>
    <dsp:sp modelId="{0487A8ED-4B05-9241-8925-C21D19746423}">
      <dsp:nvSpPr>
        <dsp:cNvPr id="0" name=""/>
        <dsp:cNvSpPr/>
      </dsp:nvSpPr>
      <dsp:spPr>
        <a:xfrm>
          <a:off x="3629884" y="3522611"/>
          <a:ext cx="166924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200" kern="1200" dirty="0">
              <a:solidFill>
                <a:schemeClr val="bg1"/>
              </a:solidFill>
            </a:rPr>
            <a:t>Nombre de patients repérés</a:t>
          </a:r>
        </a:p>
      </dsp:txBody>
      <dsp:txXfrm>
        <a:off x="3629884" y="3522611"/>
        <a:ext cx="1669249" cy="826344"/>
      </dsp:txXfrm>
    </dsp:sp>
    <dsp:sp modelId="{205E38AC-5FEB-E94C-B06C-AAA680F2A643}">
      <dsp:nvSpPr>
        <dsp:cNvPr id="0" name=""/>
        <dsp:cNvSpPr/>
      </dsp:nvSpPr>
      <dsp:spPr>
        <a:xfrm>
          <a:off x="5233026" y="117579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200" kern="1200" dirty="0">
              <a:solidFill>
                <a:schemeClr val="bg1"/>
              </a:solidFill>
              <a:latin typeface="Proxima Nova" panose="02000506030000020004" pitchFamily="2" charset="0"/>
            </a:rPr>
            <a:t>Inscrire leur statut dans le dossier patient (sur le SI)</a:t>
          </a:r>
        </a:p>
      </dsp:txBody>
      <dsp:txXfrm>
        <a:off x="5233026" y="1175791"/>
        <a:ext cx="1652689" cy="826344"/>
      </dsp:txXfrm>
    </dsp:sp>
    <dsp:sp modelId="{B6E3B4CA-7A58-394B-B51B-8CFABBDC037B}">
      <dsp:nvSpPr>
        <dsp:cNvPr id="0" name=""/>
        <dsp:cNvSpPr/>
      </dsp:nvSpPr>
      <dsp:spPr>
        <a:xfrm>
          <a:off x="5233026" y="234920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200" kern="1200" dirty="0">
              <a:solidFill>
                <a:schemeClr val="bg1"/>
              </a:solidFill>
              <a:latin typeface="Proxima Nova" panose="02000506030000020004" pitchFamily="2" charset="0"/>
            </a:rPr>
            <a:t>Choisir le codage pour indiquer le statut dans le SI</a:t>
          </a:r>
        </a:p>
      </dsp:txBody>
      <dsp:txXfrm>
        <a:off x="5233026" y="2349201"/>
        <a:ext cx="1652689" cy="826344"/>
      </dsp:txXfrm>
    </dsp:sp>
    <dsp:sp modelId="{ECD2823E-9453-4E4C-BCDF-EA2BA86D1FCB}">
      <dsp:nvSpPr>
        <dsp:cNvPr id="0" name=""/>
        <dsp:cNvSpPr/>
      </dsp:nvSpPr>
      <dsp:spPr>
        <a:xfrm>
          <a:off x="5646198" y="3522611"/>
          <a:ext cx="1652689" cy="826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FR" sz="1200" kern="1200" dirty="0">
              <a:solidFill>
                <a:schemeClr val="bg1"/>
              </a:solidFill>
              <a:latin typeface="Proxima Nova" panose="02000506030000020004" pitchFamily="2" charset="0"/>
            </a:rPr>
            <a:t>Nombre de patients repérés</a:t>
          </a:r>
        </a:p>
      </dsp:txBody>
      <dsp:txXfrm>
        <a:off x="5646198" y="3522611"/>
        <a:ext cx="1652689" cy="826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35D57-67F2-3C45-978D-04CB4BA86BD6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AE75-01D8-0C48-9D6A-D330A9F45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525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 minutes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AAE75-01D8-0C48-9D6A-D330A9F452E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71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15 minutes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AAE75-01D8-0C48-9D6A-D330A9F452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53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15 minutes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AAE75-01D8-0C48-9D6A-D330A9F452E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177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Structurer mon action 15 minutes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AAE75-01D8-0C48-9D6A-D330A9F452E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1399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: Vous n’êtes pas seuls dans la démarche ! La CPAM, l’ARS HDF et la FEMAS HDF sont là pour vous épauler. Voici des exemples d’accompagnement possible par les acteurs présents.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AAE75-01D8-0C48-9D6A-D330A9F452E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0885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15 minutes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AAE75-01D8-0C48-9D6A-D330A9F452E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56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AAE75-01D8-0C48-9D6A-D330A9F452E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84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C76CC-D98D-965A-21DA-257B88ACD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8BD5D-0DDE-1C3F-361C-0AD4C99B9B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191C2-C3EF-3BFC-54CD-B33E4746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7DE599-22C6-EC33-82B7-50AB2CC6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41E85-A3B4-BDE4-0767-5CFB6329C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97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158F09-4FC6-72A1-775C-28DBAB80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54CE655-E95F-8490-D6F7-C884A67F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5AD7D0-BB94-22A5-8329-C0A0A6E0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D53A6-1100-F39B-A80D-6E2F3274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0DFDBF-4689-9C94-6EB6-7BA082DC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907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F96F1FE-DE6C-FBD5-07D0-30D13FF1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1EE835E-0264-17D1-3C5A-2EBCBF061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5E2F9-A514-4914-90AE-448489A54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953646-F441-A171-448F-B1DBE6AC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77972C-3809-38BA-969C-885770A2F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527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5E9E8-04EC-55EA-7AB0-E64545B2D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3250D-1C38-9F2D-625C-688B532E8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536578-01F3-4672-7C52-9D5C1B9C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65FB8F-8B41-5FB1-32CD-B77175A1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FD13C6-1635-5C20-7CE6-F2E93E26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92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B6BF00-4CA1-C8CE-8ED9-DEFCD505F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52F7F4E-F246-2254-B544-BF51D945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1004C2-1582-9038-1ED8-CF72CF906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B014A0-B321-9632-8058-6AA425EC1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4AC5B5-F1F0-A5B6-5727-E1EFF090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68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9C2288-053C-4FC2-5A28-060BBF84A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288598-F315-F811-466C-A8D8235A8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15CCB1-24A3-5DFF-5CA9-8C98D4DB4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2F9E85-6B1D-5F4B-C5A6-A37F3ED7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DAFF91-43A0-937E-7A1B-0745CE6C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AE88E4-AC20-77C2-8DCD-35115F4C9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84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29E29-5A41-0301-21A1-39869F24C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395C39D-1912-69F4-7AAE-1CB57519E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D10A06-6779-C0A3-431C-F449DC1F3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6A238DB-2204-C430-E995-C9031AFDA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9DCC120-3497-5A85-7D17-3DAFB98D97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AF4B838-5CC6-58BC-4FD9-B4B93DA13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44E57A-E508-3D53-F875-3F58AF9FA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5B34210-0811-EDCC-C5EE-F7887FE5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922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BD80B-C629-E628-BD82-FC60B87C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E6B8CB-2480-FED2-0790-3006BA34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7F3580-F263-95F7-6235-15363562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DA6B05F-729D-761B-B049-0EC2BC07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97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A942764-F643-C673-6A3D-55DAAB735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3DAE557-8EC5-0575-6357-B08A8408D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8102FB-4B4F-30FF-7B34-071C5BFB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81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5403D-951C-E144-3810-4F69661A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3060F-3E26-804F-9640-E22A028A9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911560-661F-0A03-96A6-D368A2146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F8BC96-A1C9-CE18-E8A3-438279F8F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E3EAA2-85F9-B138-6ADF-AF1A7883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9C5F0B-94A6-9A90-5B15-5B238980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6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DC1580-3210-D3D5-16AA-B1B3B14E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3AB7F49-AB94-D010-E4F5-7DFAB2A0E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34BBD2-8113-DEBD-5390-4C7AEF9CB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059F1B-42B1-B0CB-834E-F06033B59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534622A-FB05-D9AA-0E7E-4C2D1AFED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699BB8-D173-E9AF-349E-8395E9394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16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1682A5-7B52-4971-A637-A651E3491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122E1E-07B2-DB05-A07C-2A517E737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F13E0B-370B-4EFE-5B7E-910901C62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E154-1970-9746-ABFA-EFC4ADDA2514}" type="datetimeFigureOut">
              <a:rPr lang="fr-FR" smtClean="0"/>
              <a:t>24/11/2023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BBD61-9D23-082F-33F7-A4E8FC1C7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BD1F4D-2120-B19E-C620-ADCE38F0B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6D0D3-3C5D-914F-BC88-52EB99F214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7683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cancer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0C8D99B-843D-010F-BB80-5C2017E0C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F79D014-5659-C2F9-474B-A6BC299ED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5346"/>
            <a:ext cx="9144000" cy="1054862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Atelier 1 : concevoir, animer et évaluer une action de santé publique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C03A35-57A8-F8EF-F909-D9E1ADF23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48811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fr-FR" dirty="0">
                <a:solidFill>
                  <a:srgbClr val="004199"/>
                </a:solidFill>
              </a:rPr>
              <a:t>Animé par : </a:t>
            </a:r>
          </a:p>
          <a:p>
            <a:r>
              <a:rPr lang="fr-FR" dirty="0">
                <a:solidFill>
                  <a:srgbClr val="004199"/>
                </a:solidFill>
              </a:rPr>
              <a:t>- Adeline DUBROMEL, responsable prévention FEMAS HDF</a:t>
            </a:r>
          </a:p>
          <a:p>
            <a:r>
              <a:rPr lang="fr-FR" dirty="0">
                <a:solidFill>
                  <a:srgbClr val="004199"/>
                </a:solidFill>
              </a:rPr>
              <a:t>- Valérie </a:t>
            </a:r>
            <a:r>
              <a:rPr lang="fr-FR" dirty="0" err="1">
                <a:solidFill>
                  <a:srgbClr val="004199"/>
                </a:solidFill>
              </a:rPr>
              <a:t>Deschateaux</a:t>
            </a:r>
            <a:r>
              <a:rPr lang="fr-FR" dirty="0">
                <a:solidFill>
                  <a:srgbClr val="004199"/>
                </a:solidFill>
              </a:rPr>
              <a:t> , direction santé – CPAM Lille Douai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4199"/>
                </a:solidFill>
              </a:rPr>
              <a:t>Cathy </a:t>
            </a:r>
            <a:r>
              <a:rPr lang="fr-FR" dirty="0" err="1">
                <a:solidFill>
                  <a:srgbClr val="004199"/>
                </a:solidFill>
              </a:rPr>
              <a:t>Crombez</a:t>
            </a:r>
            <a:r>
              <a:rPr lang="fr-FR" dirty="0">
                <a:solidFill>
                  <a:srgbClr val="004199"/>
                </a:solidFill>
              </a:rPr>
              <a:t>, Chargée d’animation du territoire – direction santé CPAM Lille Douai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4199"/>
                </a:solidFill>
              </a:rPr>
              <a:t>Élisabeth </a:t>
            </a:r>
            <a:r>
              <a:rPr lang="fr-FR" dirty="0" err="1">
                <a:solidFill>
                  <a:srgbClr val="004199"/>
                </a:solidFill>
              </a:rPr>
              <a:t>Lehu</a:t>
            </a:r>
            <a:r>
              <a:rPr lang="fr-FR" dirty="0">
                <a:solidFill>
                  <a:srgbClr val="004199"/>
                </a:solidFill>
              </a:rPr>
              <a:t> – sous directrice parcours de prévention – direction prévention et promotion de la santé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rgbClr val="004199"/>
                </a:solidFill>
              </a:rPr>
              <a:t>Romain Rodriguez, chargé de mission prévention intégrée aux soins - direction prévention et promotion de la santé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19ACDE-2E05-7C6A-13CB-D48127B18446}"/>
              </a:ext>
            </a:extLst>
          </p:cNvPr>
          <p:cNvSpPr txBox="1"/>
          <p:nvPr/>
        </p:nvSpPr>
        <p:spPr>
          <a:xfrm>
            <a:off x="3877284" y="5195836"/>
            <a:ext cx="44374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6</a:t>
            </a:r>
            <a:r>
              <a:rPr lang="fr-FR" sz="2800" b="1" baseline="30000" dirty="0">
                <a:solidFill>
                  <a:srgbClr val="004199"/>
                </a:solidFill>
                <a:latin typeface="Proxima Nova" panose="02000506030000020004" pitchFamily="2" charset="0"/>
              </a:rPr>
              <a:t>ème</a:t>
            </a:r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 Journée régionale </a:t>
            </a:r>
          </a:p>
          <a:p>
            <a:pPr algn="ctr"/>
            <a:r>
              <a:rPr lang="fr-FR" sz="2800" b="1" dirty="0">
                <a:solidFill>
                  <a:srgbClr val="004199"/>
                </a:solidFill>
                <a:latin typeface="Proxima Nova" panose="02000506030000020004" pitchFamily="2" charset="0"/>
              </a:rPr>
              <a:t>De l’exercice coordonné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A1BF1F6-2986-CEE5-C66D-C05900C5C0B3}"/>
              </a:ext>
            </a:extLst>
          </p:cNvPr>
          <p:cNvSpPr txBox="1"/>
          <p:nvPr/>
        </p:nvSpPr>
        <p:spPr>
          <a:xfrm>
            <a:off x="9578340" y="5870453"/>
            <a:ext cx="2362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E71C7B"/>
                </a:solidFill>
              </a:rPr>
              <a:t>24 </a:t>
            </a:r>
            <a:r>
              <a:rPr lang="fr-FR" sz="2000" b="1" dirty="0">
                <a:solidFill>
                  <a:srgbClr val="E71C7B"/>
                </a:solidFill>
                <a:latin typeface="Proxima Nova" panose="02000506030000020004" pitchFamily="2" charset="0"/>
              </a:rPr>
              <a:t>novembre</a:t>
            </a:r>
            <a:r>
              <a:rPr lang="fr-FR" sz="2000" b="1" dirty="0">
                <a:solidFill>
                  <a:srgbClr val="E71C7B"/>
                </a:solidFill>
              </a:rPr>
              <a:t> 2023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E179FD1-AB26-0EC4-4882-0F6F82506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463" y="5396295"/>
            <a:ext cx="2434297" cy="10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9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Structurer mon action 5/5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79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Organiser mes tâches :</a:t>
            </a:r>
          </a:p>
          <a:p>
            <a:pPr marL="0" indent="0">
              <a:buNone/>
            </a:pPr>
            <a:r>
              <a:rPr lang="fr-FR" sz="1400" i="1" dirty="0">
                <a:solidFill>
                  <a:srgbClr val="004199"/>
                </a:solidFill>
                <a:latin typeface="Proxima Nova" panose="02000506030000020004" pitchFamily="2" charset="0"/>
              </a:rPr>
              <a:t>Exemple 1</a:t>
            </a:r>
          </a:p>
          <a:p>
            <a:pPr marL="0" indent="0">
              <a:buNone/>
            </a:pPr>
            <a:endParaRPr lang="fr-FR" sz="1400" i="1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 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1BA2C2C-E230-B14E-AB54-430ABCD56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992900"/>
              </p:ext>
            </p:extLst>
          </p:nvPr>
        </p:nvGraphicFramePr>
        <p:xfrm>
          <a:off x="1476686" y="2723357"/>
          <a:ext cx="912098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197">
                  <a:extLst>
                    <a:ext uri="{9D8B030D-6E8A-4147-A177-3AD203B41FA5}">
                      <a16:colId xmlns:a16="http://schemas.microsoft.com/office/drawing/2014/main" val="269693165"/>
                    </a:ext>
                  </a:extLst>
                </a:gridCol>
                <a:gridCol w="1824197">
                  <a:extLst>
                    <a:ext uri="{9D8B030D-6E8A-4147-A177-3AD203B41FA5}">
                      <a16:colId xmlns:a16="http://schemas.microsoft.com/office/drawing/2014/main" val="1725947819"/>
                    </a:ext>
                  </a:extLst>
                </a:gridCol>
                <a:gridCol w="1824197">
                  <a:extLst>
                    <a:ext uri="{9D8B030D-6E8A-4147-A177-3AD203B41FA5}">
                      <a16:colId xmlns:a16="http://schemas.microsoft.com/office/drawing/2014/main" val="2963049307"/>
                    </a:ext>
                  </a:extLst>
                </a:gridCol>
                <a:gridCol w="1824197">
                  <a:extLst>
                    <a:ext uri="{9D8B030D-6E8A-4147-A177-3AD203B41FA5}">
                      <a16:colId xmlns:a16="http://schemas.microsoft.com/office/drawing/2014/main" val="1440362743"/>
                    </a:ext>
                  </a:extLst>
                </a:gridCol>
                <a:gridCol w="1824197">
                  <a:extLst>
                    <a:ext uri="{9D8B030D-6E8A-4147-A177-3AD203B41FA5}">
                      <a16:colId xmlns:a16="http://schemas.microsoft.com/office/drawing/2014/main" val="3031115896"/>
                    </a:ext>
                  </a:extLst>
                </a:gridCol>
              </a:tblGrid>
              <a:tr h="354359">
                <a:tc>
                  <a:txBody>
                    <a:bodyPr/>
                    <a:lstStyle/>
                    <a:p>
                      <a:r>
                        <a:rPr lang="fr-FR" dirty="0"/>
                        <a:t>QUI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FAIT QUOI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QUAND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COMMENT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POURQUOI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419486"/>
                  </a:ext>
                </a:extLst>
              </a:tr>
              <a:tr h="1135890">
                <a:tc>
                  <a:txBody>
                    <a:bodyPr/>
                    <a:lstStyle/>
                    <a:p>
                      <a:r>
                        <a:rPr lang="fr-FR" sz="1200" dirty="0"/>
                        <a:t>Professionnel de santé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Repère les patients fumeurs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Durant le mois sans tabac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Avec un questionnaire de repérage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/>
                        <a:t>Mettre à jour le statut de ses patients fumeurs</a:t>
                      </a:r>
                    </a:p>
                    <a:p>
                      <a:endParaRPr lang="fr-FR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Déclencher accompagnement des patients fumeurs vers le sevrage tabagique</a:t>
                      </a:r>
                    </a:p>
                    <a:p>
                      <a:endParaRPr lang="fr-FR" sz="1200" dirty="0"/>
                    </a:p>
                    <a:p>
                      <a:endParaRPr lang="fr-FR" sz="1200" dirty="0"/>
                    </a:p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945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438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Mobiliser ses ressources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457D2F8D-1E63-E248-8D9C-9C2E1568C68A}"/>
              </a:ext>
            </a:extLst>
          </p:cNvPr>
          <p:cNvSpPr txBox="1">
            <a:spLocks/>
          </p:cNvSpPr>
          <p:nvPr/>
        </p:nvSpPr>
        <p:spPr>
          <a:xfrm>
            <a:off x="450925" y="170318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Accompagnement CPAM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4199"/>
                </a:solidFill>
                <a:latin typeface="Proxima Nova" panose="02000506030000020004" pitchFamily="2" charset="0"/>
              </a:rPr>
              <a:t>Des correspondants dédiés 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4199"/>
                </a:solidFill>
                <a:latin typeface="Proxima Nova" panose="02000506030000020004" pitchFamily="2" charset="0"/>
                <a:sym typeface="Wingdings" panose="05000000000000000000" pitchFamily="2" charset="2"/>
              </a:rPr>
              <a:t> Un B</a:t>
            </a:r>
            <a:r>
              <a:rPr lang="fr-FR" sz="1400" dirty="0">
                <a:solidFill>
                  <a:srgbClr val="004199"/>
                </a:solidFill>
                <a:latin typeface="Proxima Nova" panose="02000506030000020004" pitchFamily="2" charset="0"/>
              </a:rPr>
              <a:t>inôme Référent des Organisations Coordonnées / Chargé d’Animation territoriale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4199"/>
                </a:solidFill>
                <a:latin typeface="Proxima Nova" panose="02000506030000020004" pitchFamily="2" charset="0"/>
              </a:rPr>
              <a:t> Une mise en relation avec le service prévention de l’assurance Maladie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4199"/>
                </a:solidFill>
                <a:latin typeface="Proxima Nova" panose="02000506030000020004" pitchFamily="2" charset="0"/>
              </a:rPr>
              <a:t> Autres ressources : Délégué d’Assurance Maladie, CES, Sophia …  </a:t>
            </a:r>
          </a:p>
          <a:p>
            <a:pPr>
              <a:buFont typeface="Wingdings" panose="05000000000000000000" pitchFamily="2" charset="2"/>
              <a:buChar char="Ø"/>
            </a:pPr>
            <a:endParaRPr lang="fr-FR" sz="18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4199"/>
                </a:solidFill>
                <a:latin typeface="Proxima Nova" panose="02000506030000020004" pitchFamily="2" charset="0"/>
              </a:rPr>
              <a:t>Des outils d’accompagnement 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 err="1">
                <a:solidFill>
                  <a:srgbClr val="004199"/>
                </a:solidFill>
                <a:latin typeface="Proxima Nova" panose="02000506030000020004" pitchFamily="2" charset="0"/>
              </a:rPr>
              <a:t>Ameli.fr</a:t>
            </a:r>
            <a:r>
              <a:rPr lang="fr-FR" sz="1400" dirty="0">
                <a:solidFill>
                  <a:srgbClr val="004199"/>
                </a:solidFill>
                <a:latin typeface="Proxima Nova" panose="02000506030000020004" pitchFamily="2" charset="0"/>
              </a:rPr>
              <a:t> exercice coordonné /volet « Santé et prévention »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4199"/>
                </a:solidFill>
                <a:latin typeface="Proxima Nova" panose="02000506030000020004" pitchFamily="2" charset="0"/>
                <a:hlinkClick r:id="rId3"/>
              </a:rPr>
              <a:t>https://www.e-cancer.fr/</a:t>
            </a:r>
            <a:r>
              <a:rPr lang="fr-FR" sz="1400" dirty="0">
                <a:solidFill>
                  <a:srgbClr val="004199"/>
                </a:solidFill>
                <a:latin typeface="Proxima Nova" panose="02000506030000020004" pitchFamily="2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4199"/>
                </a:solidFill>
                <a:latin typeface="Proxima Nova" panose="02000506030000020004" pitchFamily="2" charset="0"/>
              </a:rPr>
              <a:t>Espace partenaires 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rgbClr val="004199"/>
                </a:solidFill>
                <a:latin typeface="Proxima Nova" panose="02000506030000020004" pitchFamily="2" charset="0"/>
              </a:rPr>
              <a:t>Exemple de trame pour créer une mission de santé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fr-FR" sz="14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BF26CBA-0515-5944-BB99-13C9D6A84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071" y="3611593"/>
            <a:ext cx="4251688" cy="2442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9C0DBB3-9E24-D543-8EC0-F5D79DE84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9930" y="3979880"/>
            <a:ext cx="3242070" cy="24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9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Mobiliser ses ressources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43F4D3-81D4-AE4C-B60A-E35B64D34CC0}"/>
              </a:ext>
            </a:extLst>
          </p:cNvPr>
          <p:cNvSpPr txBox="1"/>
          <p:nvPr/>
        </p:nvSpPr>
        <p:spPr>
          <a:xfrm>
            <a:off x="6989736" y="1007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93A258CD-76B9-8F49-A8AA-C155356FC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909" y="1442779"/>
            <a:ext cx="7328703" cy="521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69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8" y="5115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Mobiliser ses ressources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43F4D3-81D4-AE4C-B60A-E35B64D34CC0}"/>
              </a:ext>
            </a:extLst>
          </p:cNvPr>
          <p:cNvSpPr txBox="1"/>
          <p:nvPr/>
        </p:nvSpPr>
        <p:spPr>
          <a:xfrm>
            <a:off x="6989736" y="1007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6870BD-FDEB-F641-9915-C3256EB15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55" y="1235705"/>
            <a:ext cx="7589645" cy="53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34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8" y="51159"/>
            <a:ext cx="10515600" cy="1325563"/>
          </a:xfrm>
        </p:spPr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Mobiliser ses ressources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43F4D3-81D4-AE4C-B60A-E35B64D34CC0}"/>
              </a:ext>
            </a:extLst>
          </p:cNvPr>
          <p:cNvSpPr txBox="1"/>
          <p:nvPr/>
        </p:nvSpPr>
        <p:spPr>
          <a:xfrm>
            <a:off x="6989736" y="1007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9177FE4-84AA-5C41-A585-71999972E74E}"/>
              </a:ext>
            </a:extLst>
          </p:cNvPr>
          <p:cNvSpPr txBox="1">
            <a:spLocks/>
          </p:cNvSpPr>
          <p:nvPr/>
        </p:nvSpPr>
        <p:spPr>
          <a:xfrm>
            <a:off x="263165" y="137672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400">
                <a:solidFill>
                  <a:srgbClr val="004199"/>
                </a:solidFill>
                <a:latin typeface="Proxima Nova" panose="02000506030000020004" pitchFamily="2" charset="0"/>
              </a:rPr>
              <a:t>En appui de la mission de santé publique, un dispositif  sur la prévention du surpoids et de l’obésité infantile : la « mission retrouve ton cap »</a:t>
            </a:r>
            <a:endParaRPr lang="fr-FR" sz="2400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95DA3D7-ADAC-534E-87C3-F15E9CD09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94" y="2512642"/>
            <a:ext cx="2217263" cy="24328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D9DFFE-3D3A-9B48-A65A-7346C133D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641" y="2512642"/>
            <a:ext cx="2188324" cy="243283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AD67915-D901-B145-B942-42BB067FA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574" y="2512642"/>
            <a:ext cx="2174149" cy="24328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B674263-E718-494D-B440-224F562E54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3353" y="2486953"/>
            <a:ext cx="2240781" cy="24842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6B46D47-17DD-854F-9050-EBB782A0D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94" y="5064801"/>
            <a:ext cx="7258050" cy="29527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EC4213-F303-5149-B461-8B9EBB3AA986}"/>
              </a:ext>
            </a:extLst>
          </p:cNvPr>
          <p:cNvSpPr/>
          <p:nvPr/>
        </p:nvSpPr>
        <p:spPr>
          <a:xfrm>
            <a:off x="141402" y="5809002"/>
            <a:ext cx="11887200" cy="544564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La prise en charge est prescrite par le médecin de l’enfant puis mise en œuvre au sein de maisons de santé pluri-professionnelles référencées par des professionnels de santé et psychologues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E169D38-70C0-AD4A-86B8-D41EC64D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9076" y="56575"/>
            <a:ext cx="1697866" cy="339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21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Mobiliser ses ressources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Accompagnement ARS HDF :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5 </a:t>
            </a:r>
            <a:r>
              <a:rPr lang="fr-FR" dirty="0" err="1">
                <a:solidFill>
                  <a:srgbClr val="004199"/>
                </a:solidFill>
                <a:latin typeface="Proxima Nova" panose="02000506030000020004" pitchFamily="2" charset="0"/>
              </a:rPr>
              <a:t>chargé.es</a:t>
            </a: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 de mission prévention en appui des thématiques : vaccination, ETP, dépistages , santé mentale, sport santé, alimentation saigne, MCV, santé sexuelle, addictions, troubles neuro sensoriels…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Des dispositifs structurants accompagnés par la FEMAS HDF : MSP vaccinée, MSP sans tabac, </a:t>
            </a:r>
            <a:r>
              <a:rPr lang="fr-FR" dirty="0" err="1">
                <a:solidFill>
                  <a:srgbClr val="004199"/>
                </a:solidFill>
                <a:latin typeface="Proxima Nova" panose="02000506030000020004" pitchFamily="2" charset="0"/>
              </a:rPr>
              <a:t>sensodys</a:t>
            </a: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, MSP en mouvement, A’DOC.</a:t>
            </a:r>
          </a:p>
          <a:p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Des programmes d’ETP clé en main : obésité infantile, obésité post chirurgie </a:t>
            </a:r>
            <a:r>
              <a:rPr lang="fr-FR" dirty="0" err="1">
                <a:solidFill>
                  <a:srgbClr val="004199"/>
                </a:solidFill>
                <a:latin typeface="Proxima Nova" panose="02000506030000020004" pitchFamily="2" charset="0"/>
              </a:rPr>
              <a:t>bariatrique</a:t>
            </a: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, diabète, BPCO, RCV.</a:t>
            </a:r>
          </a:p>
          <a:p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Des appuis méthodologiques externes : Promotion santé HDF, HDF addictions…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C43F4D3-81D4-AE4C-B60A-E35B64D34CC0}"/>
              </a:ext>
            </a:extLst>
          </p:cNvPr>
          <p:cNvSpPr txBox="1"/>
          <p:nvPr/>
        </p:nvSpPr>
        <p:spPr>
          <a:xfrm>
            <a:off x="6989736" y="10073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80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BAB810-520B-B1A3-3CD4-F6943B311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AF0F1F-A13F-7D35-27A3-86998AA3A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514BDC-A639-49FD-3811-8DB3ED6BE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0DCF524-1CEC-A47E-1342-B23A3134F207}"/>
              </a:ext>
            </a:extLst>
          </p:cNvPr>
          <p:cNvSpPr txBox="1"/>
          <p:nvPr/>
        </p:nvSpPr>
        <p:spPr>
          <a:xfrm>
            <a:off x="548640" y="1178650"/>
            <a:ext cx="11155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4199"/>
                </a:solidFill>
                <a:latin typeface="Proxima Nova" panose="02000506030000020004" pitchFamily="2" charset="0"/>
              </a:rPr>
              <a:t>Merci pour votre écoute, vos questions et échanges ! </a:t>
            </a:r>
          </a:p>
          <a:p>
            <a:pPr algn="ctr"/>
            <a:r>
              <a:rPr lang="fr-FR" sz="3600" b="1" dirty="0">
                <a:solidFill>
                  <a:srgbClr val="004199"/>
                </a:solidFill>
                <a:latin typeface="Proxima Nova" panose="02000506030000020004" pitchFamily="2" charset="0"/>
              </a:rPr>
              <a:t>Pensez à compléter le questionnaire de satisfaction disponible sur l’application Imagina ! </a:t>
            </a:r>
            <a:r>
              <a:rPr lang="fr-FR" sz="3600" b="1" dirty="0">
                <a:latin typeface="Proxima Nova" panose="02000506030000020004" pitchFamily="2" charset="0"/>
              </a:rPr>
              <a:t> </a:t>
            </a:r>
            <a:endParaRPr lang="fr-FR" sz="3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8227392-2357-ADF5-1983-19C1737D2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780" y="4367595"/>
            <a:ext cx="2057400" cy="20574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A3D2B27-26D2-08D5-85E5-B4E9389CFC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463" y="5396295"/>
            <a:ext cx="2434297" cy="105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3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CC961E-8C72-2368-9EE6-75345519C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004199"/>
                </a:solidFill>
                <a:latin typeface="Proxima Nova" panose="02000506030000020004" pitchFamily="2" charset="0"/>
              </a:rPr>
              <a:t>Sommaire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52D19-13BD-4B74-90BF-27EEF160F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fr-FR" sz="3200" b="1" dirty="0">
                <a:solidFill>
                  <a:srgbClr val="004199"/>
                </a:solidFill>
              </a:rPr>
              <a:t>Le choix de la thématique </a:t>
            </a:r>
          </a:p>
          <a:p>
            <a:pPr marL="0" indent="0">
              <a:buNone/>
            </a:pPr>
            <a:endParaRPr lang="fr-FR" sz="3200" b="1" dirty="0">
              <a:solidFill>
                <a:srgbClr val="004199"/>
              </a:solidFill>
            </a:endParaRPr>
          </a:p>
          <a:p>
            <a:pPr marL="514350" indent="-514350">
              <a:buAutoNum type="arabicPeriod" startAt="2"/>
            </a:pPr>
            <a:r>
              <a:rPr lang="fr-FR" sz="3200" b="1" dirty="0">
                <a:solidFill>
                  <a:srgbClr val="004199"/>
                </a:solidFill>
              </a:rPr>
              <a:t>Structurer mon action </a:t>
            </a:r>
          </a:p>
          <a:p>
            <a:pPr marL="0" indent="0">
              <a:buNone/>
            </a:pPr>
            <a:endParaRPr lang="fr-FR" sz="3200" b="1" dirty="0">
              <a:solidFill>
                <a:srgbClr val="004199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04199"/>
                </a:solidFill>
              </a:rPr>
              <a:t>3. Mobiliser mes ressources 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004199"/>
                </a:solidFill>
              </a:rPr>
              <a:t>	Accompagnement CPAM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004199"/>
                </a:solidFill>
              </a:rPr>
              <a:t>	Accompagnement ARS HDF</a:t>
            </a:r>
          </a:p>
          <a:p>
            <a:pPr marL="0" indent="0">
              <a:buNone/>
            </a:pPr>
            <a:r>
              <a:rPr lang="fr-FR" sz="3200" b="1" dirty="0">
                <a:solidFill>
                  <a:srgbClr val="004199"/>
                </a:solidFill>
              </a:rPr>
              <a:t>	Accompagnement FEMAS HDF</a:t>
            </a:r>
          </a:p>
        </p:txBody>
      </p:sp>
    </p:spTree>
    <p:extLst>
      <p:ext uri="{BB962C8B-B14F-4D97-AF65-F5344CB8AC3E}">
        <p14:creationId xmlns:p14="http://schemas.microsoft.com/office/powerpoint/2010/main" val="239826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4199"/>
                </a:solidFill>
                <a:latin typeface="Proxima Nova" panose="02000506030000020004" pitchFamily="2" charset="0"/>
              </a:rPr>
              <a:t>Tour de table</a:t>
            </a:r>
            <a:r>
              <a:rPr lang="fr-FR" b="1" dirty="0">
                <a:latin typeface="Proxima Nova" panose="02000506030000020004" pitchFamily="2" charset="0"/>
              </a:rPr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Présentation des intervenants.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968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Le choix de la thématique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Comment et où choisir ma thématique de santé publique : 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- Mon projet de santé – présentation </a:t>
            </a:r>
            <a:r>
              <a:rPr lang="fr-FR">
                <a:solidFill>
                  <a:srgbClr val="004199"/>
                </a:solidFill>
                <a:latin typeface="Proxima Nova" panose="02000506030000020004" pitchFamily="2" charset="0"/>
              </a:rPr>
              <a:t>par ARS </a:t>
            </a: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>
              <a:buFontTx/>
              <a:buChar char="-"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Recensement des besoins – présentation par FEMAS HDF</a:t>
            </a:r>
          </a:p>
          <a:p>
            <a:pPr>
              <a:buFontTx/>
              <a:buChar char="-"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Thématique de l’ACI – présentation par CPAM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201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THEMATIQUE DE L’ACI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9B22CC3-0F8F-824B-B11E-20D6B2B59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1004" y="536815"/>
            <a:ext cx="1952625" cy="781050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B73C41E3-7983-B744-9A8D-8F5384AA1709}"/>
              </a:ext>
            </a:extLst>
          </p:cNvPr>
          <p:cNvSpPr txBox="1">
            <a:spLocks/>
          </p:cNvSpPr>
          <p:nvPr/>
        </p:nvSpPr>
        <p:spPr>
          <a:xfrm>
            <a:off x="412839" y="1875391"/>
            <a:ext cx="98135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4199"/>
                </a:solidFill>
                <a:latin typeface="Proxima Nova" panose="02000506030000020004" pitchFamily="2" charset="0"/>
              </a:rPr>
              <a:t>L’accord Conventionnel Interprofessionnel (ACI) relatif aux structures de santé pluri professionnelles du 20 avril 2017 vous permet de bénéficier d’une valorisation complémentaire , sous réserve de certaines conditions , pour la mise en place d’actions de santé publique. </a:t>
            </a:r>
          </a:p>
          <a:p>
            <a:pPr>
              <a:buFontTx/>
              <a:buChar char="-"/>
            </a:pPr>
            <a:endParaRPr lang="fr-FR" sz="1800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fr-FR" sz="1800" b="1" dirty="0">
                <a:solidFill>
                  <a:srgbClr val="004199"/>
                </a:solidFill>
                <a:latin typeface="Proxima Nova" panose="02000506030000020004" pitchFamily="2" charset="0"/>
              </a:rPr>
              <a:t>350 points </a:t>
            </a:r>
            <a:r>
              <a:rPr lang="fr-FR" sz="1800" dirty="0">
                <a:solidFill>
                  <a:srgbClr val="004199"/>
                </a:solidFill>
                <a:latin typeface="Proxima Nova" panose="02000506030000020004" pitchFamily="2" charset="0"/>
              </a:rPr>
              <a:t>(7€ le point) par mission réalisée dans l’année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fr-FR" sz="1800" b="1" dirty="0">
                <a:solidFill>
                  <a:srgbClr val="004199"/>
                </a:solidFill>
                <a:latin typeface="Proxima Nova" panose="02000506030000020004" pitchFamily="2" charset="0"/>
              </a:rPr>
              <a:t>2 missions </a:t>
            </a:r>
            <a:r>
              <a:rPr lang="fr-FR" sz="1800" dirty="0">
                <a:solidFill>
                  <a:srgbClr val="004199"/>
                </a:solidFill>
                <a:latin typeface="Proxima Nova" panose="02000506030000020004" pitchFamily="2" charset="0"/>
              </a:rPr>
              <a:t>rémunérées au maximum sur 2 thèmes différents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fr-FR" sz="1800" b="1" dirty="0">
                <a:solidFill>
                  <a:srgbClr val="004199"/>
                </a:solidFill>
                <a:latin typeface="Proxima Nova" panose="02000506030000020004" pitchFamily="2" charset="0"/>
              </a:rPr>
              <a:t>1 annexe au contrat </a:t>
            </a:r>
            <a:r>
              <a:rPr lang="fr-FR" sz="1800" dirty="0">
                <a:solidFill>
                  <a:srgbClr val="004199"/>
                </a:solidFill>
                <a:latin typeface="Proxima Nova" panose="02000506030000020004" pitchFamily="2" charset="0"/>
              </a:rPr>
              <a:t>de la structure précisant 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4199"/>
                </a:solidFill>
                <a:latin typeface="Proxima Nova" panose="02000506030000020004" pitchFamily="2" charset="0"/>
              </a:rPr>
              <a:t>      le contenu , les modalités de mise en œuvre de la mission,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FR" sz="1800" dirty="0">
                <a:solidFill>
                  <a:srgbClr val="004199"/>
                </a:solidFill>
                <a:latin typeface="Proxima Nova" panose="02000506030000020004" pitchFamily="2" charset="0"/>
              </a:rPr>
              <a:t>      ainsi que les justificatifs à transmettre 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fr-FR" sz="1800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E9F87904-95C7-DF40-A78B-6B6CF96A553C}"/>
              </a:ext>
            </a:extLst>
          </p:cNvPr>
          <p:cNvSpPr/>
          <p:nvPr/>
        </p:nvSpPr>
        <p:spPr>
          <a:xfrm>
            <a:off x="7056875" y="2687216"/>
            <a:ext cx="4998275" cy="3691556"/>
          </a:xfrm>
          <a:custGeom>
            <a:avLst/>
            <a:gdLst/>
            <a:ahLst/>
            <a:cxnLst/>
            <a:rect l="l" t="t" r="r" b="b"/>
            <a:pathLst>
              <a:path w="3780154" h="5398134">
                <a:moveTo>
                  <a:pt x="3779676" y="5398065"/>
                </a:moveTo>
                <a:lnTo>
                  <a:pt x="394414" y="5398065"/>
                </a:lnTo>
                <a:lnTo>
                  <a:pt x="345037" y="5394987"/>
                </a:lnTo>
                <a:lnTo>
                  <a:pt x="297464" y="5386004"/>
                </a:lnTo>
                <a:lnTo>
                  <a:pt x="252066" y="5371487"/>
                </a:lnTo>
                <a:lnTo>
                  <a:pt x="209218" y="5351811"/>
                </a:lnTo>
                <a:lnTo>
                  <a:pt x="169294" y="5327349"/>
                </a:lnTo>
                <a:lnTo>
                  <a:pt x="132668" y="5298474"/>
                </a:lnTo>
                <a:lnTo>
                  <a:pt x="99712" y="5265558"/>
                </a:lnTo>
                <a:lnTo>
                  <a:pt x="70802" y="5228977"/>
                </a:lnTo>
                <a:lnTo>
                  <a:pt x="46309" y="5189102"/>
                </a:lnTo>
                <a:lnTo>
                  <a:pt x="26609" y="5146306"/>
                </a:lnTo>
                <a:lnTo>
                  <a:pt x="12075" y="5100964"/>
                </a:lnTo>
                <a:lnTo>
                  <a:pt x="3081" y="5053448"/>
                </a:lnTo>
                <a:lnTo>
                  <a:pt x="0" y="5004132"/>
                </a:lnTo>
                <a:lnTo>
                  <a:pt x="0" y="393932"/>
                </a:lnTo>
                <a:lnTo>
                  <a:pt x="3081" y="344616"/>
                </a:lnTo>
                <a:lnTo>
                  <a:pt x="12075" y="297100"/>
                </a:lnTo>
                <a:lnTo>
                  <a:pt x="26609" y="251758"/>
                </a:lnTo>
                <a:lnTo>
                  <a:pt x="46309" y="208963"/>
                </a:lnTo>
                <a:lnTo>
                  <a:pt x="70802" y="169088"/>
                </a:lnTo>
                <a:lnTo>
                  <a:pt x="99712" y="132506"/>
                </a:lnTo>
                <a:lnTo>
                  <a:pt x="132668" y="99591"/>
                </a:lnTo>
                <a:lnTo>
                  <a:pt x="169294" y="70715"/>
                </a:lnTo>
                <a:lnTo>
                  <a:pt x="209218" y="46253"/>
                </a:lnTo>
                <a:lnTo>
                  <a:pt x="252066" y="26577"/>
                </a:lnTo>
                <a:lnTo>
                  <a:pt x="297464" y="12060"/>
                </a:lnTo>
                <a:lnTo>
                  <a:pt x="345037" y="3077"/>
                </a:lnTo>
                <a:lnTo>
                  <a:pt x="394414" y="0"/>
                </a:lnTo>
                <a:lnTo>
                  <a:pt x="3779676" y="0"/>
                </a:lnTo>
                <a:lnTo>
                  <a:pt x="3779676" y="539806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4505EB1D-A192-7346-9771-017D55213CBA}"/>
              </a:ext>
            </a:extLst>
          </p:cNvPr>
          <p:cNvSpPr/>
          <p:nvPr/>
        </p:nvSpPr>
        <p:spPr>
          <a:xfrm>
            <a:off x="7056875" y="2854039"/>
            <a:ext cx="4526716" cy="228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9"/>
              </a:spcBef>
            </a:pPr>
            <a:r>
              <a:rPr lang="fr-FR" sz="1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Thèmes</a:t>
            </a:r>
            <a:r>
              <a:rPr lang="fr-FR" sz="1400" b="1" strike="noStrike" spc="16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figurant</a:t>
            </a:r>
            <a:r>
              <a:rPr lang="fr-FR" sz="1400" b="1" strike="noStrike" spc="16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4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dans</a:t>
            </a:r>
            <a:r>
              <a:rPr lang="fr-FR" sz="1400" b="1" strike="noStrike" spc="16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400" b="1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l'ACI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D7B97C9A-8B9E-6A4F-A9AD-4D0B26CCBFBD}"/>
              </a:ext>
            </a:extLst>
          </p:cNvPr>
          <p:cNvSpPr/>
          <p:nvPr/>
        </p:nvSpPr>
        <p:spPr>
          <a:xfrm>
            <a:off x="7723324" y="3212620"/>
            <a:ext cx="3665375" cy="286170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12600" rIns="0" bIns="0">
            <a:spAutoFit/>
          </a:bodyPr>
          <a:lstStyle/>
          <a:p>
            <a:pPr marL="298350" indent="-285750">
              <a:lnSpc>
                <a:spcPct val="129000"/>
              </a:lnSpc>
              <a:spcBef>
                <a:spcPts val="99"/>
              </a:spcBef>
              <a:buFont typeface="Wingdings" panose="05000000000000000000" pitchFamily="2" charset="2"/>
              <a:buChar char="ü"/>
            </a:pP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Amélioration</a:t>
            </a:r>
            <a:r>
              <a:rPr lang="fr-FR" sz="1200" b="0" strike="noStrike" spc="123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de</a:t>
            </a:r>
            <a:r>
              <a:rPr lang="fr-FR" sz="1200" b="0" strike="noStrike" spc="12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la</a:t>
            </a:r>
            <a:r>
              <a:rPr lang="fr-FR" sz="1200" b="0" strike="noStrike" spc="12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couverture vaccinale</a:t>
            </a:r>
            <a:endParaRPr lang="fr-FR" sz="1200" b="0" strike="noStrike" spc="-1" dirty="0">
              <a:latin typeface="Arial"/>
            </a:endParaRPr>
          </a:p>
          <a:p>
            <a:pPr marL="298350" indent="-285750">
              <a:lnSpc>
                <a:spcPct val="129000"/>
              </a:lnSpc>
              <a:buFont typeface="Wingdings" panose="05000000000000000000" pitchFamily="2" charset="2"/>
              <a:buChar char="ü"/>
            </a:pP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Lutte</a:t>
            </a:r>
            <a:r>
              <a:rPr lang="fr-FR" sz="1200" b="0" strike="noStrike" spc="103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contre</a:t>
            </a:r>
            <a:r>
              <a:rPr lang="fr-FR" sz="1200" b="0" strike="noStrike" spc="106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la</a:t>
            </a:r>
            <a:r>
              <a:rPr lang="fr-FR" sz="1200" b="0" strike="noStrike" spc="106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tuberculose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Surpoids</a:t>
            </a:r>
            <a:r>
              <a:rPr lang="fr-FR" sz="1200" b="0" strike="noStrike" spc="123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et</a:t>
            </a:r>
            <a:r>
              <a:rPr lang="fr-FR" sz="1200" b="0" strike="noStrike" spc="12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obésité</a:t>
            </a:r>
            <a:r>
              <a:rPr lang="fr-FR" sz="1200" b="0" strike="noStrike" spc="12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chez</a:t>
            </a:r>
            <a:r>
              <a:rPr lang="fr-FR" sz="1200" b="0" strike="noStrike" spc="12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l’enfant </a:t>
            </a:r>
          </a:p>
          <a:p>
            <a:pPr marL="298350" indent="-285750">
              <a:lnSpc>
                <a:spcPct val="129000"/>
              </a:lnSpc>
              <a:buFont typeface="Wingdings" panose="05000000000000000000" pitchFamily="2" charset="2"/>
              <a:buChar char="ü"/>
            </a:pP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Souffrance</a:t>
            </a:r>
            <a:r>
              <a:rPr lang="fr-FR" sz="1200" b="0" strike="noStrike" spc="16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psychique</a:t>
            </a:r>
            <a:r>
              <a:rPr lang="fr-FR" sz="1200" b="0" strike="noStrike" spc="16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et</a:t>
            </a:r>
            <a:r>
              <a:rPr lang="fr-FR" sz="1200" b="0" strike="noStrike" spc="16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conduites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addictives</a:t>
            </a:r>
            <a:r>
              <a:rPr lang="fr-FR" sz="1200" b="0" strike="noStrike" spc="15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chez</a:t>
            </a:r>
            <a:r>
              <a:rPr lang="fr-FR" sz="1200" b="0" strike="noStrike" spc="15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les</a:t>
            </a:r>
            <a:r>
              <a:rPr lang="fr-FR" sz="1200" b="0" strike="noStrike" spc="15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adolescents</a:t>
            </a:r>
            <a:r>
              <a:rPr lang="fr-FR" sz="1200" b="0" strike="noStrike" spc="15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26" dirty="0">
                <a:solidFill>
                  <a:srgbClr val="FFFFFF"/>
                </a:solidFill>
                <a:latin typeface="Calibri"/>
                <a:ea typeface="DejaVu Sans"/>
              </a:rPr>
              <a:t>de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12</a:t>
            </a:r>
            <a:r>
              <a:rPr lang="fr-FR" sz="1200" b="0" strike="noStrike" spc="46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à</a:t>
            </a:r>
            <a:r>
              <a:rPr lang="fr-FR" sz="1200" b="0" strike="noStrike" spc="5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25</a:t>
            </a:r>
            <a:r>
              <a:rPr lang="fr-FR" sz="1200" b="0" strike="noStrike" spc="5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26" dirty="0">
                <a:solidFill>
                  <a:srgbClr val="FFFFFF"/>
                </a:solidFill>
                <a:latin typeface="Calibri"/>
                <a:ea typeface="DejaVu Sans"/>
              </a:rPr>
              <a:t>ans</a:t>
            </a:r>
            <a:endParaRPr lang="fr-FR" sz="1200" b="0" strike="noStrike" spc="-1" dirty="0">
              <a:latin typeface="Arial"/>
            </a:endParaRPr>
          </a:p>
          <a:p>
            <a:pPr marL="298350" indent="-285750">
              <a:lnSpc>
                <a:spcPct val="100000"/>
              </a:lnSpc>
              <a:spcBef>
                <a:spcPts val="496"/>
              </a:spcBef>
              <a:buFont typeface="Wingdings" panose="05000000000000000000" pitchFamily="2" charset="2"/>
              <a:buChar char="ü"/>
            </a:pP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Prévention</a:t>
            </a:r>
            <a:r>
              <a:rPr lang="fr-FR" sz="1200" b="0" strike="noStrike" spc="13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du</a:t>
            </a:r>
            <a:r>
              <a:rPr lang="fr-FR" sz="1200" b="0" strike="noStrike" spc="13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suicide</a:t>
            </a:r>
            <a:endParaRPr lang="fr-FR" sz="1200" b="0" strike="noStrike" spc="-1" dirty="0">
              <a:latin typeface="Arial"/>
            </a:endParaRPr>
          </a:p>
          <a:p>
            <a:pPr marL="298350" indent="-285750">
              <a:lnSpc>
                <a:spcPct val="129000"/>
              </a:lnSpc>
              <a:buFont typeface="Wingdings" panose="05000000000000000000" pitchFamily="2" charset="2"/>
              <a:buChar char="ü"/>
            </a:pP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Prévention</a:t>
            </a:r>
            <a:r>
              <a:rPr lang="fr-FR" sz="1200" b="0" strike="noStrike" spc="16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spécifique</a:t>
            </a:r>
            <a:r>
              <a:rPr lang="fr-FR" sz="1200" b="0" strike="noStrike" spc="16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</a:t>
            </a:r>
            <a:r>
              <a:rPr lang="fr-FR" sz="1200" b="0" strike="noStrike" spc="16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direction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des</a:t>
            </a:r>
            <a:r>
              <a:rPr lang="fr-FR" sz="1200" b="0" strike="noStrike" spc="12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personnes</a:t>
            </a:r>
            <a:r>
              <a:rPr lang="fr-FR" sz="1200" b="0" strike="noStrike" spc="13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âgées</a:t>
            </a:r>
            <a:r>
              <a:rPr lang="fr-FR" sz="1200" b="0" strike="noStrike" spc="13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(chutes,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alimentation,</a:t>
            </a:r>
            <a:r>
              <a:rPr lang="fr-FR" sz="1200" b="0" strike="noStrike" spc="26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hydratation,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dépression,</a:t>
            </a:r>
            <a:r>
              <a:rPr lang="fr-FR" sz="1200" b="0" strike="noStrike" spc="236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iatrogénie)</a:t>
            </a:r>
            <a:r>
              <a:rPr lang="fr-FR" sz="1200" b="0" strike="noStrike" spc="491" dirty="0">
                <a:solidFill>
                  <a:srgbClr val="FFFFFF"/>
                </a:solidFill>
                <a:latin typeface="Calibri"/>
                <a:ea typeface="DejaVu Sans"/>
              </a:rPr>
              <a:t>  </a:t>
            </a:r>
          </a:p>
          <a:p>
            <a:pPr marL="298350" indent="-285750">
              <a:lnSpc>
                <a:spcPct val="129000"/>
              </a:lnSpc>
              <a:buFont typeface="Wingdings" panose="05000000000000000000" pitchFamily="2" charset="2"/>
              <a:buChar char="ü"/>
            </a:pP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Prévention</a:t>
            </a:r>
            <a:r>
              <a:rPr lang="fr-FR" sz="1200" b="0" strike="noStrike" spc="14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périnatale</a:t>
            </a:r>
            <a:r>
              <a:rPr lang="fr-FR" sz="1200" b="0" strike="noStrike" spc="14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et</a:t>
            </a:r>
            <a:r>
              <a:rPr lang="fr-FR" sz="1200" b="0" strike="noStrike" spc="14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suivi</a:t>
            </a:r>
            <a:r>
              <a:rPr lang="fr-FR" sz="1200" b="0" strike="noStrike" spc="14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26" dirty="0">
                <a:solidFill>
                  <a:srgbClr val="FFFFFF"/>
                </a:solidFill>
                <a:latin typeface="Calibri"/>
                <a:ea typeface="DejaVu Sans"/>
              </a:rPr>
              <a:t>des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femmes</a:t>
            </a:r>
            <a:r>
              <a:rPr lang="fr-FR" sz="1200" b="0" strike="noStrike" spc="11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en</a:t>
            </a:r>
            <a:r>
              <a:rPr lang="fr-FR" sz="1200" b="0" strike="noStrike" spc="11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situation</a:t>
            </a:r>
            <a:r>
              <a:rPr lang="fr-FR" sz="1200" b="0" strike="noStrike" spc="11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de</a:t>
            </a:r>
            <a:r>
              <a:rPr lang="fr-FR" sz="1200" b="0" strike="noStrike" spc="111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2" dirty="0">
                <a:solidFill>
                  <a:srgbClr val="FFFFFF"/>
                </a:solidFill>
                <a:latin typeface="Calibri"/>
                <a:ea typeface="DejaVu Sans"/>
              </a:rPr>
              <a:t>précarité </a:t>
            </a:r>
          </a:p>
          <a:p>
            <a:pPr marL="298350" indent="-285750">
              <a:lnSpc>
                <a:spcPct val="129000"/>
              </a:lnSpc>
              <a:buFont typeface="Wingdings" panose="05000000000000000000" pitchFamily="2" charset="2"/>
              <a:buChar char="ü"/>
            </a:pP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Éducation</a:t>
            </a:r>
            <a:r>
              <a:rPr lang="fr-FR" sz="1200" b="0" strike="noStrike" spc="222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thérapeutique</a:t>
            </a:r>
            <a:r>
              <a:rPr lang="fr-FR" sz="1200" b="0" strike="noStrike" spc="228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26" dirty="0">
                <a:solidFill>
                  <a:srgbClr val="FFFFFF"/>
                </a:solidFill>
                <a:latin typeface="Calibri"/>
                <a:ea typeface="DejaVu Sans"/>
              </a:rPr>
              <a:t>et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éducation</a:t>
            </a:r>
            <a:r>
              <a:rPr lang="fr-FR" sz="1200" b="0" strike="noStrike" spc="9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à</a:t>
            </a:r>
            <a:r>
              <a:rPr lang="fr-FR" sz="1200" b="0" strike="noStrike" spc="9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la</a:t>
            </a:r>
            <a:r>
              <a:rPr lang="fr-FR" sz="1200" b="0" strike="noStrike" spc="97" dirty="0">
                <a:solidFill>
                  <a:srgbClr val="FFFFFF"/>
                </a:solidFill>
                <a:latin typeface="Calibri"/>
                <a:ea typeface="DejaVu Sans"/>
              </a:rPr>
              <a:t> </a:t>
            </a:r>
            <a:r>
              <a:rPr lang="fr-FR" sz="1200" b="0" strike="noStrike" spc="-21" dirty="0">
                <a:solidFill>
                  <a:srgbClr val="FFFFFF"/>
                </a:solidFill>
                <a:latin typeface="Calibri"/>
                <a:ea typeface="DejaVu Sans"/>
              </a:rPr>
              <a:t>santé</a:t>
            </a:r>
            <a:endParaRPr lang="fr-FR" sz="1200" b="0" strike="noStrike" spc="-1" dirty="0">
              <a:latin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CADCA49-962E-8F4C-BB1E-916FB2A051FD}"/>
              </a:ext>
            </a:extLst>
          </p:cNvPr>
          <p:cNvSpPr/>
          <p:nvPr/>
        </p:nvSpPr>
        <p:spPr>
          <a:xfrm>
            <a:off x="1235799" y="4926168"/>
            <a:ext cx="4413793" cy="73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Des missions non répertoriées dans l’ACI mais s’inscrivant en cohérence avec les objectifs du Projet régional de Santé (PRS) peuvent également faire l’objet d’une valorisation complémentaire </a:t>
            </a:r>
          </a:p>
        </p:txBody>
      </p:sp>
      <p:grpSp>
        <p:nvGrpSpPr>
          <p:cNvPr id="14" name="Group 15">
            <a:extLst>
              <a:ext uri="{FF2B5EF4-FFF2-40B4-BE49-F238E27FC236}">
                <a16:creationId xmlns:a16="http://schemas.microsoft.com/office/drawing/2014/main" id="{C95DA4C5-31CE-2F44-A331-B3BF3013569A}"/>
              </a:ext>
            </a:extLst>
          </p:cNvPr>
          <p:cNvGrpSpPr/>
          <p:nvPr/>
        </p:nvGrpSpPr>
        <p:grpSpPr>
          <a:xfrm>
            <a:off x="412839" y="4864434"/>
            <a:ext cx="529952" cy="772997"/>
            <a:chOff x="775800" y="6388200"/>
            <a:chExt cx="390600" cy="281880"/>
          </a:xfrm>
        </p:grpSpPr>
        <p:pic>
          <p:nvPicPr>
            <p:cNvPr id="15" name="object 17">
              <a:extLst>
                <a:ext uri="{FF2B5EF4-FFF2-40B4-BE49-F238E27FC236}">
                  <a16:creationId xmlns:a16="http://schemas.microsoft.com/office/drawing/2014/main" id="{DAE74F5C-9BDF-974A-89C3-282DD4F232DE}"/>
                </a:ext>
              </a:extLst>
            </p:cNvPr>
            <p:cNvPicPr/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/>
          </p:blipFill>
          <p:spPr>
            <a:xfrm>
              <a:off x="983880" y="6415200"/>
              <a:ext cx="127800" cy="55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6" name="CustomShape 16">
              <a:extLst>
                <a:ext uri="{FF2B5EF4-FFF2-40B4-BE49-F238E27FC236}">
                  <a16:creationId xmlns:a16="http://schemas.microsoft.com/office/drawing/2014/main" id="{346C381B-81E7-9347-899F-ED96AAFE83B4}"/>
                </a:ext>
              </a:extLst>
            </p:cNvPr>
            <p:cNvSpPr/>
            <p:nvPr/>
          </p:nvSpPr>
          <p:spPr>
            <a:xfrm>
              <a:off x="775800" y="6388200"/>
              <a:ext cx="390600" cy="281880"/>
            </a:xfrm>
            <a:custGeom>
              <a:avLst/>
              <a:gdLst/>
              <a:ahLst/>
              <a:cxnLst/>
              <a:rect l="l" t="t" r="r" b="b"/>
              <a:pathLst>
                <a:path w="276859" h="400684">
                  <a:moveTo>
                    <a:pt x="138228" y="400170"/>
                  </a:moveTo>
                  <a:lnTo>
                    <a:pt x="101538" y="385075"/>
                  </a:lnTo>
                  <a:lnTo>
                    <a:pt x="71799" y="354203"/>
                  </a:lnTo>
                  <a:lnTo>
                    <a:pt x="62908" y="325336"/>
                  </a:lnTo>
                  <a:lnTo>
                    <a:pt x="62908" y="301790"/>
                  </a:lnTo>
                  <a:lnTo>
                    <a:pt x="60283" y="276584"/>
                  </a:lnTo>
                  <a:lnTo>
                    <a:pt x="53301" y="255104"/>
                  </a:lnTo>
                  <a:lnTo>
                    <a:pt x="43305" y="235940"/>
                  </a:lnTo>
                  <a:lnTo>
                    <a:pt x="20129" y="199691"/>
                  </a:lnTo>
                  <a:lnTo>
                    <a:pt x="9984" y="180424"/>
                  </a:lnTo>
                  <a:lnTo>
                    <a:pt x="2755" y="158903"/>
                  </a:lnTo>
                  <a:lnTo>
                    <a:pt x="0" y="134150"/>
                  </a:lnTo>
                  <a:lnTo>
                    <a:pt x="7058" y="91794"/>
                  </a:lnTo>
                  <a:lnTo>
                    <a:pt x="26705" y="54974"/>
                  </a:lnTo>
                  <a:lnTo>
                    <a:pt x="56645" y="25917"/>
                  </a:lnTo>
                  <a:lnTo>
                    <a:pt x="94584" y="6850"/>
                  </a:lnTo>
                  <a:lnTo>
                    <a:pt x="138228" y="0"/>
                  </a:lnTo>
                  <a:lnTo>
                    <a:pt x="181872" y="6850"/>
                  </a:lnTo>
                  <a:lnTo>
                    <a:pt x="217379" y="24695"/>
                  </a:lnTo>
                  <a:lnTo>
                    <a:pt x="138229" y="24695"/>
                  </a:lnTo>
                  <a:lnTo>
                    <a:pt x="94129" y="33310"/>
                  </a:lnTo>
                  <a:lnTo>
                    <a:pt x="58077" y="56790"/>
                  </a:lnTo>
                  <a:lnTo>
                    <a:pt x="33750" y="91586"/>
                  </a:lnTo>
                  <a:lnTo>
                    <a:pt x="24825" y="134151"/>
                  </a:lnTo>
                  <a:lnTo>
                    <a:pt x="27052" y="153833"/>
                  </a:lnTo>
                  <a:lnTo>
                    <a:pt x="33060" y="171312"/>
                  </a:lnTo>
                  <a:lnTo>
                    <a:pt x="41842" y="187704"/>
                  </a:lnTo>
                  <a:lnTo>
                    <a:pt x="52387" y="204126"/>
                  </a:lnTo>
                  <a:lnTo>
                    <a:pt x="61174" y="217678"/>
                  </a:lnTo>
                  <a:lnTo>
                    <a:pt x="69693" y="232240"/>
                  </a:lnTo>
                  <a:lnTo>
                    <a:pt x="77268" y="248207"/>
                  </a:lnTo>
                  <a:lnTo>
                    <a:pt x="83227" y="265974"/>
                  </a:lnTo>
                  <a:lnTo>
                    <a:pt x="175867" y="265974"/>
                  </a:lnTo>
                  <a:lnTo>
                    <a:pt x="219256" y="265974"/>
                  </a:lnTo>
                  <a:lnTo>
                    <a:pt x="215491" y="280030"/>
                  </a:lnTo>
                  <a:lnTo>
                    <a:pt x="215052" y="285463"/>
                  </a:lnTo>
                  <a:lnTo>
                    <a:pt x="214668" y="290669"/>
                  </a:lnTo>
                  <a:lnTo>
                    <a:pt x="87323" y="290669"/>
                  </a:lnTo>
                  <a:lnTo>
                    <a:pt x="87592" y="294264"/>
                  </a:lnTo>
                  <a:lnTo>
                    <a:pt x="87686" y="296747"/>
                  </a:lnTo>
                  <a:lnTo>
                    <a:pt x="87732" y="329170"/>
                  </a:lnTo>
                  <a:lnTo>
                    <a:pt x="88546" y="332876"/>
                  </a:lnTo>
                  <a:lnTo>
                    <a:pt x="90081" y="336274"/>
                  </a:lnTo>
                  <a:lnTo>
                    <a:pt x="212318" y="336274"/>
                  </a:lnTo>
                  <a:lnTo>
                    <a:pt x="209534" y="345285"/>
                  </a:lnTo>
                  <a:lnTo>
                    <a:pt x="204657" y="354204"/>
                  </a:lnTo>
                  <a:lnTo>
                    <a:pt x="198985" y="360944"/>
                  </a:lnTo>
                  <a:lnTo>
                    <a:pt x="112390" y="360944"/>
                  </a:lnTo>
                  <a:lnTo>
                    <a:pt x="119091" y="367611"/>
                  </a:lnTo>
                  <a:lnTo>
                    <a:pt x="128040" y="373515"/>
                  </a:lnTo>
                  <a:lnTo>
                    <a:pt x="138229" y="375484"/>
                  </a:lnTo>
                  <a:lnTo>
                    <a:pt x="184561" y="375484"/>
                  </a:lnTo>
                  <a:lnTo>
                    <a:pt x="174919" y="385075"/>
                  </a:lnTo>
                  <a:lnTo>
                    <a:pt x="166784" y="391680"/>
                  </a:lnTo>
                  <a:lnTo>
                    <a:pt x="157756" y="396398"/>
                  </a:lnTo>
                  <a:lnTo>
                    <a:pt x="148128" y="399227"/>
                  </a:lnTo>
                  <a:lnTo>
                    <a:pt x="138228" y="400170"/>
                  </a:lnTo>
                  <a:close/>
                  <a:moveTo>
                    <a:pt x="219256" y="265974"/>
                  </a:moveTo>
                  <a:lnTo>
                    <a:pt x="193188" y="265974"/>
                  </a:lnTo>
                  <a:lnTo>
                    <a:pt x="199194" y="247963"/>
                  </a:lnTo>
                  <a:lnTo>
                    <a:pt x="206853" y="231783"/>
                  </a:lnTo>
                  <a:lnTo>
                    <a:pt x="215455" y="217063"/>
                  </a:lnTo>
                  <a:lnTo>
                    <a:pt x="224241" y="203509"/>
                  </a:lnTo>
                  <a:lnTo>
                    <a:pt x="234722" y="187192"/>
                  </a:lnTo>
                  <a:lnTo>
                    <a:pt x="243449" y="170923"/>
                  </a:lnTo>
                  <a:lnTo>
                    <a:pt x="249420" y="153606"/>
                  </a:lnTo>
                  <a:lnTo>
                    <a:pt x="251633" y="134150"/>
                  </a:lnTo>
                  <a:lnTo>
                    <a:pt x="242707" y="91586"/>
                  </a:lnTo>
                  <a:lnTo>
                    <a:pt x="218381" y="56790"/>
                  </a:lnTo>
                  <a:lnTo>
                    <a:pt x="182329" y="33310"/>
                  </a:lnTo>
                  <a:lnTo>
                    <a:pt x="138229" y="24695"/>
                  </a:lnTo>
                  <a:lnTo>
                    <a:pt x="217379" y="24695"/>
                  </a:lnTo>
                  <a:lnTo>
                    <a:pt x="219811" y="25917"/>
                  </a:lnTo>
                  <a:lnTo>
                    <a:pt x="249751" y="54974"/>
                  </a:lnTo>
                  <a:lnTo>
                    <a:pt x="269398" y="91794"/>
                  </a:lnTo>
                  <a:lnTo>
                    <a:pt x="276456" y="134151"/>
                  </a:lnTo>
                  <a:lnTo>
                    <a:pt x="273715" y="158674"/>
                  </a:lnTo>
                  <a:lnTo>
                    <a:pt x="266525" y="180029"/>
                  </a:lnTo>
                  <a:lnTo>
                    <a:pt x="256435" y="199173"/>
                  </a:lnTo>
                  <a:lnTo>
                    <a:pt x="244982" y="217082"/>
                  </a:lnTo>
                  <a:lnTo>
                    <a:pt x="235633" y="231536"/>
                  </a:lnTo>
                  <a:lnTo>
                    <a:pt x="227173" y="246357"/>
                  </a:lnTo>
                  <a:lnTo>
                    <a:pt x="220247" y="262273"/>
                  </a:lnTo>
                  <a:lnTo>
                    <a:pt x="219256" y="265974"/>
                  </a:lnTo>
                  <a:close/>
                  <a:moveTo>
                    <a:pt x="175867" y="265974"/>
                  </a:moveTo>
                  <a:lnTo>
                    <a:pt x="98286" y="265974"/>
                  </a:lnTo>
                  <a:lnTo>
                    <a:pt x="98641" y="265754"/>
                  </a:lnTo>
                  <a:lnTo>
                    <a:pt x="106044" y="261943"/>
                  </a:lnTo>
                  <a:lnTo>
                    <a:pt x="112632" y="257829"/>
                  </a:lnTo>
                  <a:lnTo>
                    <a:pt x="118581" y="253328"/>
                  </a:lnTo>
                  <a:lnTo>
                    <a:pt x="102520" y="230642"/>
                  </a:lnTo>
                  <a:lnTo>
                    <a:pt x="94667" y="210571"/>
                  </a:lnTo>
                  <a:lnTo>
                    <a:pt x="92329" y="195916"/>
                  </a:lnTo>
                  <a:lnTo>
                    <a:pt x="92330" y="186486"/>
                  </a:lnTo>
                  <a:lnTo>
                    <a:pt x="96066" y="169400"/>
                  </a:lnTo>
                  <a:lnTo>
                    <a:pt x="105725" y="155459"/>
                  </a:lnTo>
                  <a:lnTo>
                    <a:pt x="119898" y="146067"/>
                  </a:lnTo>
                  <a:lnTo>
                    <a:pt x="137174" y="142624"/>
                  </a:lnTo>
                  <a:lnTo>
                    <a:pt x="154609" y="146134"/>
                  </a:lnTo>
                  <a:lnTo>
                    <a:pt x="168864" y="155698"/>
                  </a:lnTo>
                  <a:lnTo>
                    <a:pt x="176754" y="167321"/>
                  </a:lnTo>
                  <a:lnTo>
                    <a:pt x="137173" y="167321"/>
                  </a:lnTo>
                  <a:lnTo>
                    <a:pt x="129384" y="168889"/>
                  </a:lnTo>
                  <a:lnTo>
                    <a:pt x="123018" y="173163"/>
                  </a:lnTo>
                  <a:lnTo>
                    <a:pt x="118722" y="179497"/>
                  </a:lnTo>
                  <a:lnTo>
                    <a:pt x="117156" y="187192"/>
                  </a:lnTo>
                  <a:lnTo>
                    <a:pt x="117146" y="188333"/>
                  </a:lnTo>
                  <a:lnTo>
                    <a:pt x="117016" y="189041"/>
                  </a:lnTo>
                  <a:lnTo>
                    <a:pt x="116980" y="194125"/>
                  </a:lnTo>
                  <a:lnTo>
                    <a:pt x="118609" y="204359"/>
                  </a:lnTo>
                  <a:lnTo>
                    <a:pt x="124368" y="219007"/>
                  </a:lnTo>
                  <a:lnTo>
                    <a:pt x="136559" y="236291"/>
                  </a:lnTo>
                  <a:lnTo>
                    <a:pt x="166089" y="236291"/>
                  </a:lnTo>
                  <a:lnTo>
                    <a:pt x="155014" y="252881"/>
                  </a:lnTo>
                  <a:lnTo>
                    <a:pt x="160902" y="257226"/>
                  </a:lnTo>
                  <a:lnTo>
                    <a:pt x="167689" y="261548"/>
                  </a:lnTo>
                  <a:lnTo>
                    <a:pt x="175519" y="265763"/>
                  </a:lnTo>
                  <a:lnTo>
                    <a:pt x="175867" y="265974"/>
                  </a:lnTo>
                  <a:close/>
                  <a:moveTo>
                    <a:pt x="182022" y="187244"/>
                  </a:moveTo>
                  <a:lnTo>
                    <a:pt x="157200" y="187244"/>
                  </a:lnTo>
                  <a:lnTo>
                    <a:pt x="155624" y="179497"/>
                  </a:lnTo>
                  <a:lnTo>
                    <a:pt x="151327" y="173163"/>
                  </a:lnTo>
                  <a:lnTo>
                    <a:pt x="144961" y="168889"/>
                  </a:lnTo>
                  <a:lnTo>
                    <a:pt x="137173" y="167321"/>
                  </a:lnTo>
                  <a:lnTo>
                    <a:pt x="176754" y="167321"/>
                  </a:lnTo>
                  <a:lnTo>
                    <a:pt x="178486" y="169873"/>
                  </a:lnTo>
                  <a:lnTo>
                    <a:pt x="182022" y="187244"/>
                  </a:lnTo>
                  <a:close/>
                  <a:moveTo>
                    <a:pt x="166089" y="236291"/>
                  </a:moveTo>
                  <a:lnTo>
                    <a:pt x="136559" y="236291"/>
                  </a:lnTo>
                  <a:lnTo>
                    <a:pt x="141971" y="229767"/>
                  </a:lnTo>
                  <a:lnTo>
                    <a:pt x="146342" y="222864"/>
                  </a:lnTo>
                  <a:lnTo>
                    <a:pt x="157198" y="187234"/>
                  </a:lnTo>
                  <a:lnTo>
                    <a:pt x="182022" y="187244"/>
                  </a:lnTo>
                  <a:lnTo>
                    <a:pt x="181543" y="194125"/>
                  </a:lnTo>
                  <a:lnTo>
                    <a:pt x="178485" y="209245"/>
                  </a:lnTo>
                  <a:lnTo>
                    <a:pt x="170444" y="229767"/>
                  </a:lnTo>
                  <a:lnTo>
                    <a:pt x="166089" y="236291"/>
                  </a:lnTo>
                  <a:close/>
                  <a:moveTo>
                    <a:pt x="212318" y="336274"/>
                  </a:moveTo>
                  <a:lnTo>
                    <a:pt x="186377" y="336274"/>
                  </a:lnTo>
                  <a:lnTo>
                    <a:pt x="187912" y="332875"/>
                  </a:lnTo>
                  <a:lnTo>
                    <a:pt x="188725" y="329170"/>
                  </a:lnTo>
                  <a:lnTo>
                    <a:pt x="188725" y="324507"/>
                  </a:lnTo>
                  <a:lnTo>
                    <a:pt x="131374" y="324507"/>
                  </a:lnTo>
                  <a:lnTo>
                    <a:pt x="125818" y="318978"/>
                  </a:lnTo>
                  <a:lnTo>
                    <a:pt x="125818" y="305341"/>
                  </a:lnTo>
                  <a:lnTo>
                    <a:pt x="131374" y="299812"/>
                  </a:lnTo>
                  <a:lnTo>
                    <a:pt x="189181" y="299812"/>
                  </a:lnTo>
                  <a:lnTo>
                    <a:pt x="189356" y="296747"/>
                  </a:lnTo>
                  <a:lnTo>
                    <a:pt x="189771" y="290669"/>
                  </a:lnTo>
                  <a:lnTo>
                    <a:pt x="214668" y="290669"/>
                  </a:lnTo>
                  <a:lnTo>
                    <a:pt x="214400" y="294321"/>
                  </a:lnTo>
                  <a:lnTo>
                    <a:pt x="213808" y="304066"/>
                  </a:lnTo>
                  <a:lnTo>
                    <a:pt x="213550" y="312162"/>
                  </a:lnTo>
                  <a:lnTo>
                    <a:pt x="213550" y="325336"/>
                  </a:lnTo>
                  <a:lnTo>
                    <a:pt x="212530" y="335588"/>
                  </a:lnTo>
                  <a:lnTo>
                    <a:pt x="212318" y="336274"/>
                  </a:lnTo>
                  <a:close/>
                  <a:moveTo>
                    <a:pt x="186377" y="336274"/>
                  </a:moveTo>
                  <a:lnTo>
                    <a:pt x="90081" y="336274"/>
                  </a:lnTo>
                  <a:lnTo>
                    <a:pt x="90419" y="336249"/>
                  </a:lnTo>
                  <a:lnTo>
                    <a:pt x="186038" y="336249"/>
                  </a:lnTo>
                  <a:lnTo>
                    <a:pt x="186377" y="336274"/>
                  </a:lnTo>
                  <a:close/>
                  <a:moveTo>
                    <a:pt x="184561" y="375484"/>
                  </a:moveTo>
                  <a:lnTo>
                    <a:pt x="138229" y="375484"/>
                  </a:lnTo>
                  <a:lnTo>
                    <a:pt x="148418" y="373515"/>
                  </a:lnTo>
                  <a:lnTo>
                    <a:pt x="157365" y="367611"/>
                  </a:lnTo>
                  <a:lnTo>
                    <a:pt x="164068" y="360944"/>
                  </a:lnTo>
                  <a:lnTo>
                    <a:pt x="198985" y="360944"/>
                  </a:lnTo>
                  <a:lnTo>
                    <a:pt x="197995" y="362120"/>
                  </a:lnTo>
                  <a:lnTo>
                    <a:pt x="184561" y="37548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  <p:extLst>
      <p:ext uri="{BB962C8B-B14F-4D97-AF65-F5344CB8AC3E}">
        <p14:creationId xmlns:p14="http://schemas.microsoft.com/office/powerpoint/2010/main" val="110545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Structurer mon action 1/5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B8918-8A8A-BE34-077D-046A6F9B6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Le choix de la thématique est fait, mais après ? 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Je choisis mon public cible.</a:t>
            </a: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Établir des objectifs : SMART 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004199"/>
                </a:solidFill>
                <a:latin typeface="Proxima Nova" panose="02000506030000020004" pitchFamily="2" charset="0"/>
              </a:rPr>
              <a:t>S</a:t>
            </a: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pécifique </a:t>
            </a:r>
            <a:r>
              <a:rPr lang="fr-FR" sz="3200" b="1" dirty="0">
                <a:solidFill>
                  <a:srgbClr val="004199"/>
                </a:solidFill>
                <a:latin typeface="Proxima Nova" panose="02000506030000020004" pitchFamily="2" charset="0"/>
              </a:rPr>
              <a:t>M</a:t>
            </a: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esurable </a:t>
            </a:r>
            <a:r>
              <a:rPr lang="fr-FR" sz="3200" b="1" dirty="0">
                <a:solidFill>
                  <a:srgbClr val="004199"/>
                </a:solidFill>
                <a:latin typeface="Proxima Nova" panose="02000506030000020004" pitchFamily="2" charset="0"/>
              </a:rPr>
              <a:t>A</a:t>
            </a: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mbitieux </a:t>
            </a:r>
            <a:r>
              <a:rPr lang="fr-FR" sz="3200" b="1" dirty="0">
                <a:solidFill>
                  <a:srgbClr val="004199"/>
                </a:solidFill>
                <a:latin typeface="Proxima Nova" panose="02000506030000020004" pitchFamily="2" charset="0"/>
              </a:rPr>
              <a:t>R</a:t>
            </a: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éaliste </a:t>
            </a:r>
            <a:r>
              <a:rPr lang="fr-FR" sz="3200" b="1" dirty="0">
                <a:solidFill>
                  <a:srgbClr val="004199"/>
                </a:solidFill>
                <a:latin typeface="Proxima Nova" panose="02000506030000020004" pitchFamily="2" charset="0"/>
              </a:rPr>
              <a:t>T</a:t>
            </a:r>
            <a:r>
              <a:rPr lang="fr-FR" dirty="0">
                <a:solidFill>
                  <a:srgbClr val="004199"/>
                </a:solidFill>
                <a:latin typeface="Proxima Nova" panose="02000506030000020004" pitchFamily="2" charset="0"/>
              </a:rPr>
              <a:t>emporel</a:t>
            </a:r>
          </a:p>
          <a:p>
            <a:pPr marL="0" indent="0" algn="ctr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  <a:p>
            <a:pPr marL="0" indent="0">
              <a:buNone/>
            </a:pPr>
            <a:endParaRPr lang="fr-FR" dirty="0">
              <a:solidFill>
                <a:srgbClr val="004199"/>
              </a:solidFill>
              <a:latin typeface="Proxima Nova" panose="0200050603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634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Structurer mon action 2/5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BA7B127-B536-1740-9486-81E6649FA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998779"/>
              </p:ext>
            </p:extLst>
          </p:nvPr>
        </p:nvGraphicFramePr>
        <p:xfrm>
          <a:off x="2713495" y="187539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7CFDB5-7B62-8E46-9531-FBEE6E2E50DD}"/>
              </a:ext>
            </a:extLst>
          </p:cNvPr>
          <p:cNvSpPr txBox="1"/>
          <p:nvPr/>
        </p:nvSpPr>
        <p:spPr>
          <a:xfrm>
            <a:off x="1285065" y="2576535"/>
            <a:ext cx="209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 général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8A57ECB-F734-1D46-ADCF-EF278FB868AE}"/>
              </a:ext>
            </a:extLst>
          </p:cNvPr>
          <p:cNvSpPr txBox="1"/>
          <p:nvPr/>
        </p:nvSpPr>
        <p:spPr>
          <a:xfrm>
            <a:off x="1241156" y="3727894"/>
            <a:ext cx="362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dois-je faire pour mettre à jour le statut de mes patients ?</a:t>
            </a:r>
          </a:p>
        </p:txBody>
      </p:sp>
      <p:sp>
        <p:nvSpPr>
          <p:cNvPr id="8" name="Flèche courbée vers la droite 7">
            <a:extLst>
              <a:ext uri="{FF2B5EF4-FFF2-40B4-BE49-F238E27FC236}">
                <a16:creationId xmlns:a16="http://schemas.microsoft.com/office/drawing/2014/main" id="{E441D416-EBBD-5E4E-9F51-C4FEF665F21E}"/>
              </a:ext>
            </a:extLst>
          </p:cNvPr>
          <p:cNvSpPr/>
          <p:nvPr/>
        </p:nvSpPr>
        <p:spPr>
          <a:xfrm>
            <a:off x="535982" y="2671710"/>
            <a:ext cx="604435" cy="1379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65BED52-19AC-BD41-9148-B60E31B17088}"/>
              </a:ext>
            </a:extLst>
          </p:cNvPr>
          <p:cNvCxnSpPr/>
          <p:nvPr/>
        </p:nvCxnSpPr>
        <p:spPr>
          <a:xfrm>
            <a:off x="3704093" y="2724986"/>
            <a:ext cx="16118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èche courbée vers la droite 10">
            <a:extLst>
              <a:ext uri="{FF2B5EF4-FFF2-40B4-BE49-F238E27FC236}">
                <a16:creationId xmlns:a16="http://schemas.microsoft.com/office/drawing/2014/main" id="{B2DEE0E7-B5A4-A440-9B82-DA6FE8E80875}"/>
              </a:ext>
            </a:extLst>
          </p:cNvPr>
          <p:cNvSpPr/>
          <p:nvPr/>
        </p:nvSpPr>
        <p:spPr>
          <a:xfrm>
            <a:off x="535982" y="4250056"/>
            <a:ext cx="604435" cy="1379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C106BEFD-2F3A-724F-BBFC-54F4DFE78D1B}"/>
              </a:ext>
            </a:extLst>
          </p:cNvPr>
          <p:cNvSpPr txBox="1"/>
          <p:nvPr/>
        </p:nvSpPr>
        <p:spPr>
          <a:xfrm>
            <a:off x="1241156" y="5260074"/>
            <a:ext cx="233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Objectifs spécifiques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B151487-45DF-8E48-AD77-A28213415499}"/>
              </a:ext>
            </a:extLst>
          </p:cNvPr>
          <p:cNvCxnSpPr>
            <a:cxnSpLocks/>
          </p:cNvCxnSpPr>
          <p:nvPr/>
        </p:nvCxnSpPr>
        <p:spPr>
          <a:xfrm>
            <a:off x="3377337" y="5444740"/>
            <a:ext cx="4352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19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Structurer mon action 3/5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BA7B127-B536-1740-9486-81E6649FA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853704"/>
              </p:ext>
            </p:extLst>
          </p:nvPr>
        </p:nvGraphicFramePr>
        <p:xfrm>
          <a:off x="3751881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AF409F-1537-AD49-A61E-66B611DFD22D}"/>
              </a:ext>
            </a:extLst>
          </p:cNvPr>
          <p:cNvSpPr txBox="1"/>
          <p:nvPr/>
        </p:nvSpPr>
        <p:spPr>
          <a:xfrm>
            <a:off x="1781011" y="1996533"/>
            <a:ext cx="209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 général</a:t>
            </a:r>
          </a:p>
        </p:txBody>
      </p:sp>
      <p:sp>
        <p:nvSpPr>
          <p:cNvPr id="7" name="Flèche courbée vers la droite 6">
            <a:extLst>
              <a:ext uri="{FF2B5EF4-FFF2-40B4-BE49-F238E27FC236}">
                <a16:creationId xmlns:a16="http://schemas.microsoft.com/office/drawing/2014/main" id="{41F8E1AD-B60B-ED49-B9C4-DF1C38D7D3BB}"/>
              </a:ext>
            </a:extLst>
          </p:cNvPr>
          <p:cNvSpPr/>
          <p:nvPr/>
        </p:nvSpPr>
        <p:spPr>
          <a:xfrm>
            <a:off x="697097" y="2113277"/>
            <a:ext cx="604435" cy="1379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droite 7">
            <a:extLst>
              <a:ext uri="{FF2B5EF4-FFF2-40B4-BE49-F238E27FC236}">
                <a16:creationId xmlns:a16="http://schemas.microsoft.com/office/drawing/2014/main" id="{51E8958B-1FD1-9841-A0DB-F599A60D93B5}"/>
              </a:ext>
            </a:extLst>
          </p:cNvPr>
          <p:cNvSpPr/>
          <p:nvPr/>
        </p:nvSpPr>
        <p:spPr>
          <a:xfrm>
            <a:off x="673523" y="4019279"/>
            <a:ext cx="604435" cy="1379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979602-3174-AF42-A87A-A39E4CF9D333}"/>
              </a:ext>
            </a:extLst>
          </p:cNvPr>
          <p:cNvSpPr txBox="1"/>
          <p:nvPr/>
        </p:nvSpPr>
        <p:spPr>
          <a:xfrm>
            <a:off x="1781011" y="3649947"/>
            <a:ext cx="233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Objectifs spécifiques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BC0E67-2EBA-D64D-8981-7BEF4FA0F543}"/>
              </a:ext>
            </a:extLst>
          </p:cNvPr>
          <p:cNvSpPr txBox="1"/>
          <p:nvPr/>
        </p:nvSpPr>
        <p:spPr>
          <a:xfrm>
            <a:off x="2401911" y="2666937"/>
            <a:ext cx="362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dois-je faire pour mettre à jour le statut de mes patients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AE5287-0271-B046-91C3-FFEFA60735B6}"/>
              </a:ext>
            </a:extLst>
          </p:cNvPr>
          <p:cNvSpPr txBox="1"/>
          <p:nvPr/>
        </p:nvSpPr>
        <p:spPr>
          <a:xfrm>
            <a:off x="2469397" y="4283403"/>
            <a:ext cx="362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dois-je faire (…)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D35F53-37CA-3B43-8C1F-7F95EE31BED4}"/>
              </a:ext>
            </a:extLst>
          </p:cNvPr>
          <p:cNvSpPr txBox="1"/>
          <p:nvPr/>
        </p:nvSpPr>
        <p:spPr>
          <a:xfrm>
            <a:off x="1781010" y="5058482"/>
            <a:ext cx="233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Objectifs opérationnels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95F3A97E-FD44-4045-9275-0186CE4D4614}"/>
              </a:ext>
            </a:extLst>
          </p:cNvPr>
          <p:cNvCxnSpPr>
            <a:cxnSpLocks/>
          </p:cNvCxnSpPr>
          <p:nvPr/>
        </p:nvCxnSpPr>
        <p:spPr>
          <a:xfrm>
            <a:off x="3611104" y="2208169"/>
            <a:ext cx="3797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666B9BA4-DFFD-B04E-B46C-D4B6371CD94C}"/>
              </a:ext>
            </a:extLst>
          </p:cNvPr>
          <p:cNvCxnSpPr>
            <a:cxnSpLocks/>
          </p:cNvCxnSpPr>
          <p:nvPr/>
        </p:nvCxnSpPr>
        <p:spPr>
          <a:xfrm>
            <a:off x="3873283" y="3863904"/>
            <a:ext cx="21552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6CED3D26-B6EA-C048-840D-4E00DDD09537}"/>
              </a:ext>
            </a:extLst>
          </p:cNvPr>
          <p:cNvCxnSpPr>
            <a:cxnSpLocks/>
          </p:cNvCxnSpPr>
          <p:nvPr/>
        </p:nvCxnSpPr>
        <p:spPr>
          <a:xfrm>
            <a:off x="3562026" y="5476119"/>
            <a:ext cx="25598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44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592115-8230-E073-9532-3E77193F6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latin typeface="Proxima Nova" panose="02000506030000020004" pitchFamily="2" charset="0"/>
              </a:rPr>
              <a:t>Structurer mon action 4/5 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9BA7B127-B536-1740-9486-81E6649FA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96039"/>
              </p:ext>
            </p:extLst>
          </p:nvPr>
        </p:nvGraphicFramePr>
        <p:xfrm>
          <a:off x="3751881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0275008-3C33-47FF-F232-77F2F8988188}"/>
              </a:ext>
            </a:extLst>
          </p:cNvPr>
          <p:cNvSpPr/>
          <p:nvPr/>
        </p:nvSpPr>
        <p:spPr>
          <a:xfrm>
            <a:off x="0" y="6411433"/>
            <a:ext cx="12192000" cy="446567"/>
          </a:xfrm>
          <a:prstGeom prst="rect">
            <a:avLst/>
          </a:prstGeom>
          <a:gradFill flip="none" rotWithShape="1">
            <a:gsLst>
              <a:gs pos="0">
                <a:srgbClr val="D8E5F0">
                  <a:shade val="30000"/>
                  <a:satMod val="115000"/>
                </a:srgbClr>
              </a:gs>
              <a:gs pos="98000">
                <a:schemeClr val="bg1">
                  <a:lumMod val="95000"/>
                </a:schemeClr>
              </a:gs>
              <a:gs pos="0">
                <a:srgbClr val="D8E5F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AF409F-1537-AD49-A61E-66B611DFD22D}"/>
              </a:ext>
            </a:extLst>
          </p:cNvPr>
          <p:cNvSpPr txBox="1"/>
          <p:nvPr/>
        </p:nvSpPr>
        <p:spPr>
          <a:xfrm>
            <a:off x="2214965" y="1919039"/>
            <a:ext cx="209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 général</a:t>
            </a:r>
          </a:p>
        </p:txBody>
      </p:sp>
      <p:sp>
        <p:nvSpPr>
          <p:cNvPr id="7" name="Flèche courbée vers la droite 6">
            <a:extLst>
              <a:ext uri="{FF2B5EF4-FFF2-40B4-BE49-F238E27FC236}">
                <a16:creationId xmlns:a16="http://schemas.microsoft.com/office/drawing/2014/main" id="{41F8E1AD-B60B-ED49-B9C4-DF1C38D7D3BB}"/>
              </a:ext>
            </a:extLst>
          </p:cNvPr>
          <p:cNvSpPr/>
          <p:nvPr/>
        </p:nvSpPr>
        <p:spPr>
          <a:xfrm>
            <a:off x="697097" y="2113277"/>
            <a:ext cx="604435" cy="1379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Flèche courbée vers la droite 7">
            <a:extLst>
              <a:ext uri="{FF2B5EF4-FFF2-40B4-BE49-F238E27FC236}">
                <a16:creationId xmlns:a16="http://schemas.microsoft.com/office/drawing/2014/main" id="{51E8958B-1FD1-9841-A0DB-F599A60D93B5}"/>
              </a:ext>
            </a:extLst>
          </p:cNvPr>
          <p:cNvSpPr/>
          <p:nvPr/>
        </p:nvSpPr>
        <p:spPr>
          <a:xfrm>
            <a:off x="673523" y="4019279"/>
            <a:ext cx="604435" cy="13793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979602-3174-AF42-A87A-A39E4CF9D333}"/>
              </a:ext>
            </a:extLst>
          </p:cNvPr>
          <p:cNvSpPr txBox="1"/>
          <p:nvPr/>
        </p:nvSpPr>
        <p:spPr>
          <a:xfrm>
            <a:off x="2214965" y="3185927"/>
            <a:ext cx="233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Objectifs spécifiques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7BC0E67-2EBA-D64D-8981-7BEF4FA0F543}"/>
              </a:ext>
            </a:extLst>
          </p:cNvPr>
          <p:cNvSpPr txBox="1"/>
          <p:nvPr/>
        </p:nvSpPr>
        <p:spPr>
          <a:xfrm>
            <a:off x="3261101" y="2370952"/>
            <a:ext cx="3626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dois-je faire pour mettre à jour le statut de mes patients ?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1AE5287-0271-B046-91C3-FFEFA60735B6}"/>
              </a:ext>
            </a:extLst>
          </p:cNvPr>
          <p:cNvSpPr txBox="1"/>
          <p:nvPr/>
        </p:nvSpPr>
        <p:spPr>
          <a:xfrm>
            <a:off x="3261100" y="3664546"/>
            <a:ext cx="3626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dois-je faire (…) ?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ED35F53-37CA-3B43-8C1F-7F95EE31BED4}"/>
              </a:ext>
            </a:extLst>
          </p:cNvPr>
          <p:cNvSpPr txBox="1"/>
          <p:nvPr/>
        </p:nvSpPr>
        <p:spPr>
          <a:xfrm>
            <a:off x="2214964" y="3996939"/>
            <a:ext cx="2339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Objectifs opérationnels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300536-539D-5343-B782-7D56933BBCA9}"/>
              </a:ext>
            </a:extLst>
          </p:cNvPr>
          <p:cNvSpPr txBox="1"/>
          <p:nvPr/>
        </p:nvSpPr>
        <p:spPr>
          <a:xfrm>
            <a:off x="3261100" y="4707330"/>
            <a:ext cx="272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je le prouve ?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A5BA81B-0307-AC47-AD66-C0EFAD42F530}"/>
              </a:ext>
            </a:extLst>
          </p:cNvPr>
          <p:cNvSpPr txBox="1"/>
          <p:nvPr/>
        </p:nvSpPr>
        <p:spPr>
          <a:xfrm>
            <a:off x="2214964" y="5261403"/>
            <a:ext cx="2339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Évaluation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B7335A1-3954-F74A-BDA8-C557139A5054}"/>
              </a:ext>
            </a:extLst>
          </p:cNvPr>
          <p:cNvCxnSpPr>
            <a:cxnSpLocks/>
          </p:cNvCxnSpPr>
          <p:nvPr/>
        </p:nvCxnSpPr>
        <p:spPr>
          <a:xfrm>
            <a:off x="3874576" y="2113277"/>
            <a:ext cx="3797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B948F5E-0D54-5B45-98F7-AB9066D7B38D}"/>
              </a:ext>
            </a:extLst>
          </p:cNvPr>
          <p:cNvCxnSpPr>
            <a:cxnSpLocks/>
          </p:cNvCxnSpPr>
          <p:nvPr/>
        </p:nvCxnSpPr>
        <p:spPr>
          <a:xfrm>
            <a:off x="4353731" y="3397052"/>
            <a:ext cx="22175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0DCC09B7-2236-744F-B072-ECFD78474738}"/>
              </a:ext>
            </a:extLst>
          </p:cNvPr>
          <p:cNvCxnSpPr>
            <a:cxnSpLocks/>
          </p:cNvCxnSpPr>
          <p:nvPr/>
        </p:nvCxnSpPr>
        <p:spPr>
          <a:xfrm>
            <a:off x="3874576" y="4417357"/>
            <a:ext cx="30131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94F7937-B5EC-054D-AB30-EEA20B24EA5F}"/>
              </a:ext>
            </a:extLst>
          </p:cNvPr>
          <p:cNvCxnSpPr>
            <a:cxnSpLocks/>
          </p:cNvCxnSpPr>
          <p:nvPr/>
        </p:nvCxnSpPr>
        <p:spPr>
          <a:xfrm>
            <a:off x="3445788" y="5460962"/>
            <a:ext cx="34419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8979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989</Words>
  <Application>Microsoft Macintosh PowerPoint</Application>
  <PresentationFormat>Grand écran</PresentationFormat>
  <Paragraphs>148</Paragraphs>
  <Slides>16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DejaVu Sans</vt:lpstr>
      <vt:lpstr>Proxima Nova</vt:lpstr>
      <vt:lpstr>Wingdings</vt:lpstr>
      <vt:lpstr>Thème Office</vt:lpstr>
      <vt:lpstr>Atelier 1 : concevoir, animer et évaluer une action de santé publique</vt:lpstr>
      <vt:lpstr>Sommaire </vt:lpstr>
      <vt:lpstr>Tour de table </vt:lpstr>
      <vt:lpstr>Le choix de la thématique </vt:lpstr>
      <vt:lpstr>THEMATIQUE DE L’ACI </vt:lpstr>
      <vt:lpstr>Structurer mon action 1/5 </vt:lpstr>
      <vt:lpstr>Structurer mon action 2/5</vt:lpstr>
      <vt:lpstr>Structurer mon action 3/5</vt:lpstr>
      <vt:lpstr>Structurer mon action 4/5 </vt:lpstr>
      <vt:lpstr>Structurer mon action 5/5</vt:lpstr>
      <vt:lpstr>Mobiliser ses ressources </vt:lpstr>
      <vt:lpstr>Mobiliser ses ressources </vt:lpstr>
      <vt:lpstr>Mobiliser ses ressources </vt:lpstr>
      <vt:lpstr>Mobiliser ses ressources </vt:lpstr>
      <vt:lpstr>Mobiliser ses ressources 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Atelier… : …………</dc:title>
  <dc:creator>Arline D'haudt</dc:creator>
  <cp:lastModifiedBy>Microsoft Office User</cp:lastModifiedBy>
  <cp:revision>16</cp:revision>
  <dcterms:created xsi:type="dcterms:W3CDTF">2023-09-27T07:32:26Z</dcterms:created>
  <dcterms:modified xsi:type="dcterms:W3CDTF">2023-11-24T11:25:30Z</dcterms:modified>
</cp:coreProperties>
</file>