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57" r:id="rId3"/>
    <p:sldId id="258" r:id="rId4"/>
    <p:sldId id="316" r:id="rId5"/>
    <p:sldId id="317" r:id="rId6"/>
    <p:sldId id="328" r:id="rId7"/>
    <p:sldId id="329" r:id="rId8"/>
    <p:sldId id="320" r:id="rId9"/>
    <p:sldId id="330" r:id="rId10"/>
    <p:sldId id="259" r:id="rId11"/>
    <p:sldId id="333" r:id="rId12"/>
    <p:sldId id="334" r:id="rId13"/>
    <p:sldId id="332" r:id="rId14"/>
    <p:sldId id="278" r:id="rId15"/>
    <p:sldId id="279" r:id="rId16"/>
    <p:sldId id="335" r:id="rId17"/>
    <p:sldId id="336" r:id="rId18"/>
    <p:sldId id="283" r:id="rId19"/>
    <p:sldId id="285" r:id="rId20"/>
    <p:sldId id="289" r:id="rId21"/>
    <p:sldId id="292" r:id="rId22"/>
    <p:sldId id="293" r:id="rId23"/>
    <p:sldId id="337" r:id="rId24"/>
    <p:sldId id="268" r:id="rId25"/>
    <p:sldId id="308" r:id="rId26"/>
    <p:sldId id="309" r:id="rId27"/>
    <p:sldId id="322" r:id="rId28"/>
    <p:sldId id="342" r:id="rId29"/>
    <p:sldId id="343" r:id="rId30"/>
    <p:sldId id="344" r:id="rId31"/>
    <p:sldId id="345" r:id="rId32"/>
    <p:sldId id="269" r:id="rId33"/>
    <p:sldId id="270" r:id="rId34"/>
    <p:sldId id="339" r:id="rId35"/>
    <p:sldId id="323" r:id="rId36"/>
    <p:sldId id="340" r:id="rId37"/>
    <p:sldId id="341" r:id="rId38"/>
    <p:sldId id="265" r:id="rId39"/>
  </p:sldIdLst>
  <p:sldSz cx="12192000" cy="6858000"/>
  <p:notesSz cx="12192000" cy="6858000"/>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4"/>
  </p:normalViewPr>
  <p:slideViewPr>
    <p:cSldViewPr>
      <p:cViewPr varScale="1">
        <p:scale>
          <a:sx n="106" d="100"/>
          <a:sy n="106" d="100"/>
        </p:scale>
        <p:origin x="792"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29A000-ECBE-4E64-B58A-2491D11A517C}"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fr-FR"/>
        </a:p>
      </dgm:t>
    </dgm:pt>
    <dgm:pt modelId="{B45908B7-F801-4A9D-BB1A-14CC7AFBE25F}">
      <dgm:prSet phldrT="[Texte]" custT="1"/>
      <dgm:spPr>
        <a:solidFill>
          <a:schemeClr val="accent1"/>
        </a:solidFill>
        <a:ln>
          <a:solidFill>
            <a:srgbClr val="125EAB"/>
          </a:solidFill>
        </a:ln>
      </dgm:spPr>
      <dgm:t>
        <a:bodyPr/>
        <a:lstStyle/>
        <a:p>
          <a:r>
            <a:rPr lang="fr-FR" sz="1400" dirty="0">
              <a:latin typeface="Arial" panose="020B0604020202020204" pitchFamily="34" charset="0"/>
              <a:cs typeface="Arial" panose="020B0604020202020204" pitchFamily="34" charset="0"/>
            </a:rPr>
            <a:t>Elaborer un bilan éducatif partagé</a:t>
          </a:r>
        </a:p>
      </dgm:t>
    </dgm:pt>
    <dgm:pt modelId="{A08CA183-890F-47ED-B618-2AE2AB23824B}" type="parTrans" cxnId="{D5164AA8-2FB5-431F-8CB0-7578D5328785}">
      <dgm:prSet/>
      <dgm:spPr/>
      <dgm:t>
        <a:bodyPr/>
        <a:lstStyle/>
        <a:p>
          <a:endParaRPr lang="fr-FR" sz="1400">
            <a:latin typeface="Arial" panose="020B0604020202020204" pitchFamily="34" charset="0"/>
            <a:cs typeface="Arial" panose="020B0604020202020204" pitchFamily="34" charset="0"/>
          </a:endParaRPr>
        </a:p>
      </dgm:t>
    </dgm:pt>
    <dgm:pt modelId="{C82CCD87-F147-45DB-8B05-983069AECBBC}" type="sibTrans" cxnId="{D5164AA8-2FB5-431F-8CB0-7578D5328785}">
      <dgm:prSet/>
      <dgm:spPr/>
      <dgm:t>
        <a:bodyPr/>
        <a:lstStyle/>
        <a:p>
          <a:endParaRPr lang="fr-FR" sz="1400">
            <a:latin typeface="Arial" panose="020B0604020202020204" pitchFamily="34" charset="0"/>
            <a:cs typeface="Arial" panose="020B0604020202020204" pitchFamily="34" charset="0"/>
          </a:endParaRPr>
        </a:p>
      </dgm:t>
    </dgm:pt>
    <dgm:pt modelId="{FF77CBAC-B899-4810-84F0-6F9F789A9D01}">
      <dgm:prSet phldrT="[Texte]" custT="1"/>
      <dgm:spPr>
        <a:solidFill>
          <a:schemeClr val="accent1">
            <a:lumMod val="20000"/>
            <a:lumOff val="80000"/>
            <a:alpha val="90000"/>
          </a:schemeClr>
        </a:solidFill>
        <a:ln>
          <a:solidFill>
            <a:srgbClr val="125EAB"/>
          </a:solidFill>
        </a:ln>
      </dgm:spPr>
      <dgm:t>
        <a:bodyPr/>
        <a:lstStyle/>
        <a:p>
          <a:r>
            <a:rPr lang="fr-FR" sz="1400" dirty="0">
              <a:latin typeface="Arial" panose="020B0604020202020204" pitchFamily="34" charset="0"/>
              <a:cs typeface="Arial" panose="020B0604020202020204" pitchFamily="34" charset="0"/>
            </a:rPr>
            <a:t>Entretien individuel (1 soignant / 1 patient)</a:t>
          </a:r>
        </a:p>
      </dgm:t>
    </dgm:pt>
    <dgm:pt modelId="{4194AE3E-DEDA-48FA-BEF5-59EE4139F9E6}" type="parTrans" cxnId="{FAD30399-6D1B-40AC-89C6-551C270C33A4}">
      <dgm:prSet/>
      <dgm:spPr/>
      <dgm:t>
        <a:bodyPr/>
        <a:lstStyle/>
        <a:p>
          <a:endParaRPr lang="fr-FR" sz="1400">
            <a:latin typeface="Arial" panose="020B0604020202020204" pitchFamily="34" charset="0"/>
            <a:cs typeface="Arial" panose="020B0604020202020204" pitchFamily="34" charset="0"/>
          </a:endParaRPr>
        </a:p>
      </dgm:t>
    </dgm:pt>
    <dgm:pt modelId="{EA37479D-6103-45BF-ACDD-07D877C3EA74}" type="sibTrans" cxnId="{FAD30399-6D1B-40AC-89C6-551C270C33A4}">
      <dgm:prSet/>
      <dgm:spPr/>
      <dgm:t>
        <a:bodyPr/>
        <a:lstStyle/>
        <a:p>
          <a:endParaRPr lang="fr-FR" sz="1400">
            <a:latin typeface="Arial" panose="020B0604020202020204" pitchFamily="34" charset="0"/>
            <a:cs typeface="Arial" panose="020B0604020202020204" pitchFamily="34" charset="0"/>
          </a:endParaRPr>
        </a:p>
      </dgm:t>
    </dgm:pt>
    <dgm:pt modelId="{ACA0B67E-7EAE-4FC4-8F31-BD24B08A3DA8}">
      <dgm:prSet phldrT="[Texte]" custT="1"/>
      <dgm:spPr>
        <a:solidFill>
          <a:schemeClr val="accent1">
            <a:lumMod val="20000"/>
            <a:lumOff val="80000"/>
            <a:alpha val="90000"/>
          </a:schemeClr>
        </a:solidFill>
        <a:ln>
          <a:solidFill>
            <a:srgbClr val="125EAB"/>
          </a:solidFill>
        </a:ln>
      </dgm:spPr>
      <dgm:t>
        <a:bodyPr/>
        <a:lstStyle/>
        <a:p>
          <a:r>
            <a:rPr lang="fr-FR" sz="1400" dirty="0">
              <a:latin typeface="Arial" panose="020B0604020202020204" pitchFamily="34" charset="0"/>
              <a:cs typeface="Arial" panose="020B0604020202020204" pitchFamily="34" charset="0"/>
            </a:rPr>
            <a:t>Identifier les besoins </a:t>
          </a:r>
          <a:r>
            <a:rPr lang="fr-FR" sz="1400">
              <a:latin typeface="Arial" panose="020B0604020202020204" pitchFamily="34" charset="0"/>
              <a:cs typeface="Arial" panose="020B0604020202020204" pitchFamily="34" charset="0"/>
            </a:rPr>
            <a:t>du patient, </a:t>
          </a:r>
          <a:r>
            <a:rPr lang="fr-FR" sz="1400" dirty="0">
              <a:latin typeface="Arial" panose="020B0604020202020204" pitchFamily="34" charset="0"/>
              <a:cs typeface="Arial" panose="020B0604020202020204" pitchFamily="34" charset="0"/>
            </a:rPr>
            <a:t>ses attentes, ses préoccupations et formuler avec lui des objectifs d’apprentissage = </a:t>
          </a:r>
          <a:r>
            <a:rPr lang="fr-FR" sz="1400" b="1" dirty="0">
              <a:latin typeface="Arial" panose="020B0604020202020204" pitchFamily="34" charset="0"/>
              <a:cs typeface="Arial" panose="020B0604020202020204" pitchFamily="34" charset="0"/>
            </a:rPr>
            <a:t>programme personnalisé d’ETP.</a:t>
          </a:r>
        </a:p>
      </dgm:t>
    </dgm:pt>
    <dgm:pt modelId="{BB67B10C-204E-44F5-B95B-0CEF8ED7947C}" type="parTrans" cxnId="{39292129-415E-4FA4-ABAB-39E1324E13FD}">
      <dgm:prSet/>
      <dgm:spPr/>
      <dgm:t>
        <a:bodyPr/>
        <a:lstStyle/>
        <a:p>
          <a:endParaRPr lang="fr-FR" sz="1400">
            <a:latin typeface="Arial" panose="020B0604020202020204" pitchFamily="34" charset="0"/>
            <a:cs typeface="Arial" panose="020B0604020202020204" pitchFamily="34" charset="0"/>
          </a:endParaRPr>
        </a:p>
      </dgm:t>
    </dgm:pt>
    <dgm:pt modelId="{7057BFEA-BCE2-4C50-876D-DD74F48F2134}" type="sibTrans" cxnId="{39292129-415E-4FA4-ABAB-39E1324E13FD}">
      <dgm:prSet/>
      <dgm:spPr/>
      <dgm:t>
        <a:bodyPr/>
        <a:lstStyle/>
        <a:p>
          <a:endParaRPr lang="fr-FR" sz="1400">
            <a:latin typeface="Arial" panose="020B0604020202020204" pitchFamily="34" charset="0"/>
            <a:cs typeface="Arial" panose="020B0604020202020204" pitchFamily="34" charset="0"/>
          </a:endParaRPr>
        </a:p>
      </dgm:t>
    </dgm:pt>
    <dgm:pt modelId="{1A51C6E6-D1C5-42D2-93A4-A53976C59920}">
      <dgm:prSet phldrT="[Texte]" custT="1"/>
      <dgm:spPr>
        <a:solidFill>
          <a:srgbClr val="0C9AA9"/>
        </a:solidFill>
        <a:ln>
          <a:solidFill>
            <a:srgbClr val="0C9AA9"/>
          </a:solidFill>
        </a:ln>
      </dgm:spPr>
      <dgm:t>
        <a:bodyPr/>
        <a:lstStyle/>
        <a:p>
          <a:r>
            <a:rPr lang="fr-FR" sz="1400" dirty="0">
              <a:latin typeface="Arial" panose="020B0604020202020204" pitchFamily="34" charset="0"/>
              <a:cs typeface="Arial" panose="020B0604020202020204" pitchFamily="34" charset="0"/>
            </a:rPr>
            <a:t>Mettre en œuvre les séances d’ETP</a:t>
          </a:r>
        </a:p>
      </dgm:t>
    </dgm:pt>
    <dgm:pt modelId="{499A8C76-400D-47B8-BE16-70262A7A9319}" type="parTrans" cxnId="{C3264A31-5D94-4C8C-A108-B738F81ED641}">
      <dgm:prSet/>
      <dgm:spPr/>
      <dgm:t>
        <a:bodyPr/>
        <a:lstStyle/>
        <a:p>
          <a:endParaRPr lang="fr-FR" sz="1400">
            <a:latin typeface="Arial" panose="020B0604020202020204" pitchFamily="34" charset="0"/>
            <a:cs typeface="Arial" panose="020B0604020202020204" pitchFamily="34" charset="0"/>
          </a:endParaRPr>
        </a:p>
      </dgm:t>
    </dgm:pt>
    <dgm:pt modelId="{F9B813C8-47E9-42C0-9358-4E2F57771F57}" type="sibTrans" cxnId="{C3264A31-5D94-4C8C-A108-B738F81ED641}">
      <dgm:prSet/>
      <dgm:spPr/>
      <dgm:t>
        <a:bodyPr/>
        <a:lstStyle/>
        <a:p>
          <a:endParaRPr lang="fr-FR" sz="1400">
            <a:latin typeface="Arial" panose="020B0604020202020204" pitchFamily="34" charset="0"/>
            <a:cs typeface="Arial" panose="020B0604020202020204" pitchFamily="34" charset="0"/>
          </a:endParaRPr>
        </a:p>
      </dgm:t>
    </dgm:pt>
    <dgm:pt modelId="{8CABCEDC-B2ED-4AF4-B698-F901CA337100}">
      <dgm:prSet phldrT="[Texte]" custT="1"/>
      <dgm:spPr>
        <a:solidFill>
          <a:srgbClr val="D0F8FC">
            <a:alpha val="89804"/>
          </a:srgbClr>
        </a:solidFill>
        <a:ln>
          <a:solidFill>
            <a:srgbClr val="0C9AA9"/>
          </a:solidFill>
        </a:ln>
      </dgm:spPr>
      <dgm:t>
        <a:bodyPr/>
        <a:lstStyle/>
        <a:p>
          <a:r>
            <a:rPr lang="fr-FR" sz="1400" dirty="0">
              <a:latin typeface="Arial" panose="020B0604020202020204" pitchFamily="34" charset="0"/>
              <a:cs typeface="Arial" panose="020B0604020202020204" pitchFamily="34" charset="0"/>
            </a:rPr>
            <a:t>Séances </a:t>
          </a:r>
          <a:r>
            <a:rPr lang="fr-FR" sz="1400" b="1" u="sng" dirty="0">
              <a:latin typeface="Arial" panose="020B0604020202020204" pitchFamily="34" charset="0"/>
              <a:cs typeface="Arial" panose="020B0604020202020204" pitchFamily="34" charset="0"/>
            </a:rPr>
            <a:t>collectives</a:t>
          </a:r>
          <a:r>
            <a:rPr lang="fr-FR" sz="1400" dirty="0">
              <a:latin typeface="Arial" panose="020B0604020202020204" pitchFamily="34" charset="0"/>
              <a:cs typeface="Arial" panose="020B0604020202020204" pitchFamily="34" charset="0"/>
            </a:rPr>
            <a:t> ; d’une durée d’environ 2h. </a:t>
          </a:r>
        </a:p>
      </dgm:t>
    </dgm:pt>
    <dgm:pt modelId="{307F00A8-2C6F-4F6F-8C2F-38BAAAC798E2}" type="parTrans" cxnId="{370A38F3-62D2-4E45-B900-EE9F3201767D}">
      <dgm:prSet/>
      <dgm:spPr/>
      <dgm:t>
        <a:bodyPr/>
        <a:lstStyle/>
        <a:p>
          <a:endParaRPr lang="fr-FR" sz="1400">
            <a:latin typeface="Arial" panose="020B0604020202020204" pitchFamily="34" charset="0"/>
            <a:cs typeface="Arial" panose="020B0604020202020204" pitchFamily="34" charset="0"/>
          </a:endParaRPr>
        </a:p>
      </dgm:t>
    </dgm:pt>
    <dgm:pt modelId="{3952B5E5-5833-4633-B8D3-AC068116BA36}" type="sibTrans" cxnId="{370A38F3-62D2-4E45-B900-EE9F3201767D}">
      <dgm:prSet/>
      <dgm:spPr/>
      <dgm:t>
        <a:bodyPr/>
        <a:lstStyle/>
        <a:p>
          <a:endParaRPr lang="fr-FR" sz="1400">
            <a:latin typeface="Arial" panose="020B0604020202020204" pitchFamily="34" charset="0"/>
            <a:cs typeface="Arial" panose="020B0604020202020204" pitchFamily="34" charset="0"/>
          </a:endParaRPr>
        </a:p>
      </dgm:t>
    </dgm:pt>
    <dgm:pt modelId="{BD3F9B68-AA7E-4D31-BA91-89CBC77674B4}">
      <dgm:prSet phldrT="[Texte]" custT="1"/>
      <dgm:spPr>
        <a:solidFill>
          <a:srgbClr val="D0F8FC">
            <a:alpha val="89804"/>
          </a:srgbClr>
        </a:solidFill>
        <a:ln>
          <a:solidFill>
            <a:srgbClr val="0C9AA9"/>
          </a:solidFill>
        </a:ln>
      </dgm:spPr>
      <dgm:t>
        <a:bodyPr/>
        <a:lstStyle/>
        <a:p>
          <a:r>
            <a:rPr lang="fr-FR" sz="1400" dirty="0">
              <a:latin typeface="Arial" panose="020B0604020202020204" pitchFamily="34" charset="0"/>
              <a:cs typeface="Arial" panose="020B0604020202020204" pitchFamily="34" charset="0"/>
            </a:rPr>
            <a:t>Utilisation de techniques pédagogiques/outils éducatifs : exposés interactifs, étude de cas, photo-expression, simulation de gestes, …</a:t>
          </a:r>
        </a:p>
      </dgm:t>
    </dgm:pt>
    <dgm:pt modelId="{E5EB9E9A-82A0-473E-ABCF-62604BDB1F25}" type="parTrans" cxnId="{670324EC-00C8-4B02-AC99-F31B86425FC8}">
      <dgm:prSet/>
      <dgm:spPr/>
      <dgm:t>
        <a:bodyPr/>
        <a:lstStyle/>
        <a:p>
          <a:endParaRPr lang="fr-FR" sz="1400">
            <a:latin typeface="Arial" panose="020B0604020202020204" pitchFamily="34" charset="0"/>
            <a:cs typeface="Arial" panose="020B0604020202020204" pitchFamily="34" charset="0"/>
          </a:endParaRPr>
        </a:p>
      </dgm:t>
    </dgm:pt>
    <dgm:pt modelId="{3E309162-66AE-4E3F-A620-99DA64FA9F50}" type="sibTrans" cxnId="{670324EC-00C8-4B02-AC99-F31B86425FC8}">
      <dgm:prSet/>
      <dgm:spPr/>
      <dgm:t>
        <a:bodyPr/>
        <a:lstStyle/>
        <a:p>
          <a:endParaRPr lang="fr-FR" sz="1400">
            <a:latin typeface="Arial" panose="020B0604020202020204" pitchFamily="34" charset="0"/>
            <a:cs typeface="Arial" panose="020B0604020202020204" pitchFamily="34" charset="0"/>
          </a:endParaRPr>
        </a:p>
      </dgm:t>
    </dgm:pt>
    <dgm:pt modelId="{7F24547F-EACF-40D4-B8DC-9EA76E794A77}">
      <dgm:prSet phldrT="[Texte]" custT="1"/>
      <dgm:spPr>
        <a:solidFill>
          <a:schemeClr val="tx1">
            <a:lumMod val="65000"/>
            <a:lumOff val="35000"/>
          </a:schemeClr>
        </a:solidFill>
        <a:ln>
          <a:solidFill>
            <a:schemeClr val="tx1">
              <a:lumMod val="65000"/>
              <a:lumOff val="35000"/>
            </a:schemeClr>
          </a:solidFill>
        </a:ln>
      </dgm:spPr>
      <dgm:t>
        <a:bodyPr/>
        <a:lstStyle/>
        <a:p>
          <a:r>
            <a:rPr lang="fr-FR" sz="1400" dirty="0">
              <a:latin typeface="Arial" panose="020B0604020202020204" pitchFamily="34" charset="0"/>
              <a:cs typeface="Arial" panose="020B0604020202020204" pitchFamily="34" charset="0"/>
            </a:rPr>
            <a:t>Réaliser une évaluation partagée</a:t>
          </a:r>
        </a:p>
      </dgm:t>
    </dgm:pt>
    <dgm:pt modelId="{AA092392-3B65-4E24-A094-A54B15728C12}" type="parTrans" cxnId="{B13F4C24-D0C5-4059-9393-3769FDCC4C96}">
      <dgm:prSet/>
      <dgm:spPr/>
      <dgm:t>
        <a:bodyPr/>
        <a:lstStyle/>
        <a:p>
          <a:endParaRPr lang="fr-FR" sz="1400">
            <a:latin typeface="Arial" panose="020B0604020202020204" pitchFamily="34" charset="0"/>
            <a:cs typeface="Arial" panose="020B0604020202020204" pitchFamily="34" charset="0"/>
          </a:endParaRPr>
        </a:p>
      </dgm:t>
    </dgm:pt>
    <dgm:pt modelId="{41A50C01-32C4-4FB3-90FA-4E4B84284A90}" type="sibTrans" cxnId="{B13F4C24-D0C5-4059-9393-3769FDCC4C96}">
      <dgm:prSet/>
      <dgm:spPr/>
      <dgm:t>
        <a:bodyPr/>
        <a:lstStyle/>
        <a:p>
          <a:endParaRPr lang="fr-FR" sz="1400">
            <a:latin typeface="Arial" panose="020B0604020202020204" pitchFamily="34" charset="0"/>
            <a:cs typeface="Arial" panose="020B0604020202020204" pitchFamily="34" charset="0"/>
          </a:endParaRPr>
        </a:p>
      </dgm:t>
    </dgm:pt>
    <dgm:pt modelId="{DA4CB6F1-8991-4E46-AB35-9F6AB9C9D365}">
      <dgm:prSet phldrT="[Texte]" custT="1"/>
      <dgm:spPr>
        <a:solidFill>
          <a:srgbClr val="B8B8B8">
            <a:alpha val="89804"/>
          </a:srgbClr>
        </a:solidFill>
        <a:ln>
          <a:solidFill>
            <a:schemeClr val="tx1">
              <a:lumMod val="65000"/>
              <a:lumOff val="35000"/>
            </a:schemeClr>
          </a:solidFill>
        </a:ln>
      </dgm:spPr>
      <dgm:t>
        <a:bodyPr/>
        <a:lstStyle/>
        <a:p>
          <a:r>
            <a:rPr lang="fr-FR" sz="1400" dirty="0">
              <a:latin typeface="Arial" panose="020B0604020202020204" pitchFamily="34" charset="0"/>
              <a:cs typeface="Arial" panose="020B0604020202020204" pitchFamily="34" charset="0"/>
            </a:rPr>
            <a:t>Entretien individuel (soignant/patient)</a:t>
          </a:r>
        </a:p>
      </dgm:t>
    </dgm:pt>
    <dgm:pt modelId="{7D9EC6A1-E9E5-4FD7-91E7-FB991244D5E2}" type="parTrans" cxnId="{3A459576-D3E3-4524-873B-7C2F15254870}">
      <dgm:prSet/>
      <dgm:spPr/>
      <dgm:t>
        <a:bodyPr/>
        <a:lstStyle/>
        <a:p>
          <a:endParaRPr lang="fr-FR" sz="1400">
            <a:latin typeface="Arial" panose="020B0604020202020204" pitchFamily="34" charset="0"/>
            <a:cs typeface="Arial" panose="020B0604020202020204" pitchFamily="34" charset="0"/>
          </a:endParaRPr>
        </a:p>
      </dgm:t>
    </dgm:pt>
    <dgm:pt modelId="{7E75BC27-384F-442B-935B-ED0497F50998}" type="sibTrans" cxnId="{3A459576-D3E3-4524-873B-7C2F15254870}">
      <dgm:prSet/>
      <dgm:spPr/>
      <dgm:t>
        <a:bodyPr/>
        <a:lstStyle/>
        <a:p>
          <a:endParaRPr lang="fr-FR" sz="1400">
            <a:latin typeface="Arial" panose="020B0604020202020204" pitchFamily="34" charset="0"/>
            <a:cs typeface="Arial" panose="020B0604020202020204" pitchFamily="34" charset="0"/>
          </a:endParaRPr>
        </a:p>
      </dgm:t>
    </dgm:pt>
    <dgm:pt modelId="{89B0792E-5108-4CC1-9FED-C06216E532F3}">
      <dgm:prSet phldrT="[Texte]" custT="1"/>
      <dgm:spPr>
        <a:solidFill>
          <a:srgbClr val="B8B8B8">
            <a:alpha val="89804"/>
          </a:srgbClr>
        </a:solidFill>
        <a:ln>
          <a:solidFill>
            <a:schemeClr val="tx1">
              <a:lumMod val="65000"/>
              <a:lumOff val="35000"/>
            </a:schemeClr>
          </a:solidFill>
        </a:ln>
      </dgm:spPr>
      <dgm:t>
        <a:bodyPr/>
        <a:lstStyle/>
        <a:p>
          <a:r>
            <a:rPr lang="fr-FR" sz="1400" dirty="0">
              <a:latin typeface="Arial" panose="020B0604020202020204" pitchFamily="34" charset="0"/>
              <a:cs typeface="Arial" panose="020B0604020202020204" pitchFamily="34" charset="0"/>
            </a:rPr>
            <a:t>Permet de faire le point avec le patient sur ce qu’il a appris, compris, retenu, et ce qu’il reste à acquérir / renforcer (proposition de suivi, autre programme, etc.)</a:t>
          </a:r>
        </a:p>
      </dgm:t>
    </dgm:pt>
    <dgm:pt modelId="{E9D770AE-5999-4C2B-A010-303AADB19020}" type="parTrans" cxnId="{44FE0816-3067-4FF0-9998-F1BBF95BE5C6}">
      <dgm:prSet/>
      <dgm:spPr/>
      <dgm:t>
        <a:bodyPr/>
        <a:lstStyle/>
        <a:p>
          <a:endParaRPr lang="fr-FR" sz="1400">
            <a:latin typeface="Arial" panose="020B0604020202020204" pitchFamily="34" charset="0"/>
            <a:cs typeface="Arial" panose="020B0604020202020204" pitchFamily="34" charset="0"/>
          </a:endParaRPr>
        </a:p>
      </dgm:t>
    </dgm:pt>
    <dgm:pt modelId="{642411C0-662A-4600-8AF5-E932774C52B2}" type="sibTrans" cxnId="{44FE0816-3067-4FF0-9998-F1BBF95BE5C6}">
      <dgm:prSet/>
      <dgm:spPr/>
      <dgm:t>
        <a:bodyPr/>
        <a:lstStyle/>
        <a:p>
          <a:endParaRPr lang="fr-FR" sz="1400">
            <a:latin typeface="Arial" panose="020B0604020202020204" pitchFamily="34" charset="0"/>
            <a:cs typeface="Arial" panose="020B0604020202020204" pitchFamily="34" charset="0"/>
          </a:endParaRPr>
        </a:p>
      </dgm:t>
    </dgm:pt>
    <dgm:pt modelId="{FD65FF43-1A7F-3A42-9572-8517AC00AB36}">
      <dgm:prSet phldrT="[Texte]" custT="1"/>
      <dgm:spPr>
        <a:solidFill>
          <a:schemeClr val="accent4">
            <a:lumMod val="60000"/>
            <a:lumOff val="40000"/>
            <a:alpha val="90000"/>
          </a:schemeClr>
        </a:solidFill>
        <a:ln>
          <a:solidFill>
            <a:srgbClr val="125EAB"/>
          </a:solidFill>
        </a:ln>
      </dgm:spPr>
      <dgm:t>
        <a:bodyPr/>
        <a:lstStyle/>
        <a:p>
          <a:r>
            <a:rPr lang="fr-FR" sz="1400" dirty="0">
              <a:latin typeface="Arial" panose="020B0604020202020204" pitchFamily="34" charset="0"/>
              <a:cs typeface="Arial" panose="020B0604020202020204" pitchFamily="34" charset="0"/>
            </a:rPr>
            <a:t>Identifier des Objectifs</a:t>
          </a:r>
        </a:p>
      </dgm:t>
    </dgm:pt>
    <dgm:pt modelId="{68BB9953-CB86-C040-BAE9-84388825C5B3}" type="parTrans" cxnId="{E9B39FA9-5135-AB41-9713-7EA8FF531401}">
      <dgm:prSet/>
      <dgm:spPr/>
      <dgm:t>
        <a:bodyPr/>
        <a:lstStyle/>
        <a:p>
          <a:endParaRPr lang="fr-FR"/>
        </a:p>
      </dgm:t>
    </dgm:pt>
    <dgm:pt modelId="{0D34D087-C7C6-6148-B341-8628219B4BD8}" type="sibTrans" cxnId="{E9B39FA9-5135-AB41-9713-7EA8FF531401}">
      <dgm:prSet/>
      <dgm:spPr/>
      <dgm:t>
        <a:bodyPr/>
        <a:lstStyle/>
        <a:p>
          <a:endParaRPr lang="fr-FR"/>
        </a:p>
      </dgm:t>
    </dgm:pt>
    <dgm:pt modelId="{6F4B6850-6251-4006-B290-57561FC6ADD3}" type="pres">
      <dgm:prSet presAssocID="{6E29A000-ECBE-4E64-B58A-2491D11A517C}" presName="linearFlow" presStyleCnt="0">
        <dgm:presLayoutVars>
          <dgm:dir/>
          <dgm:animLvl val="lvl"/>
          <dgm:resizeHandles val="exact"/>
        </dgm:presLayoutVars>
      </dgm:prSet>
      <dgm:spPr/>
    </dgm:pt>
    <dgm:pt modelId="{62DDDF2A-E43D-451A-A4B9-6AA3DC5FE32E}" type="pres">
      <dgm:prSet presAssocID="{B45908B7-F801-4A9D-BB1A-14CC7AFBE25F}" presName="composite" presStyleCnt="0"/>
      <dgm:spPr/>
    </dgm:pt>
    <dgm:pt modelId="{5B5E0B33-0721-4E8B-B340-242545B6AA08}" type="pres">
      <dgm:prSet presAssocID="{B45908B7-F801-4A9D-BB1A-14CC7AFBE25F}" presName="parentText" presStyleLbl="alignNode1" presStyleIdx="0" presStyleCnt="4">
        <dgm:presLayoutVars>
          <dgm:chMax val="1"/>
          <dgm:bulletEnabled val="1"/>
        </dgm:presLayoutVars>
      </dgm:prSet>
      <dgm:spPr/>
    </dgm:pt>
    <dgm:pt modelId="{9DE127A0-B619-47D0-8FAB-E4E15805DF08}" type="pres">
      <dgm:prSet presAssocID="{B45908B7-F801-4A9D-BB1A-14CC7AFBE25F}" presName="descendantText" presStyleLbl="alignAcc1" presStyleIdx="0" presStyleCnt="4">
        <dgm:presLayoutVars>
          <dgm:bulletEnabled val="1"/>
        </dgm:presLayoutVars>
      </dgm:prSet>
      <dgm:spPr/>
    </dgm:pt>
    <dgm:pt modelId="{27C58BCC-BEEA-460A-8B24-AF935F9D6F3F}" type="pres">
      <dgm:prSet presAssocID="{C82CCD87-F147-45DB-8B05-983069AECBBC}" presName="sp" presStyleCnt="0"/>
      <dgm:spPr/>
    </dgm:pt>
    <dgm:pt modelId="{13EDF521-6B6D-A047-8545-2BFEB7B593CF}" type="pres">
      <dgm:prSet presAssocID="{FD65FF43-1A7F-3A42-9572-8517AC00AB36}" presName="composite" presStyleCnt="0"/>
      <dgm:spPr/>
    </dgm:pt>
    <dgm:pt modelId="{9033DEEA-FA9A-5544-8815-3AFEECF4B92B}" type="pres">
      <dgm:prSet presAssocID="{FD65FF43-1A7F-3A42-9572-8517AC00AB36}" presName="parentText" presStyleLbl="alignNode1" presStyleIdx="1" presStyleCnt="4">
        <dgm:presLayoutVars>
          <dgm:chMax val="1"/>
          <dgm:bulletEnabled val="1"/>
        </dgm:presLayoutVars>
      </dgm:prSet>
      <dgm:spPr/>
    </dgm:pt>
    <dgm:pt modelId="{A4D47FB8-C7C9-E247-85B1-FD49E33C2CEE}" type="pres">
      <dgm:prSet presAssocID="{FD65FF43-1A7F-3A42-9572-8517AC00AB36}" presName="descendantText" presStyleLbl="alignAcc1" presStyleIdx="1" presStyleCnt="4">
        <dgm:presLayoutVars>
          <dgm:bulletEnabled val="1"/>
        </dgm:presLayoutVars>
      </dgm:prSet>
      <dgm:spPr/>
    </dgm:pt>
    <dgm:pt modelId="{1E73365A-4507-6449-84BD-F281721678BD}" type="pres">
      <dgm:prSet presAssocID="{0D34D087-C7C6-6148-B341-8628219B4BD8}" presName="sp" presStyleCnt="0"/>
      <dgm:spPr/>
    </dgm:pt>
    <dgm:pt modelId="{8CD224CD-AD26-4FCF-A3E9-FA461F24A484}" type="pres">
      <dgm:prSet presAssocID="{1A51C6E6-D1C5-42D2-93A4-A53976C59920}" presName="composite" presStyleCnt="0"/>
      <dgm:spPr/>
    </dgm:pt>
    <dgm:pt modelId="{77D1E0D5-061D-4B17-AB77-D629BEB5986B}" type="pres">
      <dgm:prSet presAssocID="{1A51C6E6-D1C5-42D2-93A4-A53976C59920}" presName="parentText" presStyleLbl="alignNode1" presStyleIdx="2" presStyleCnt="4" custLinFactNeighborX="2263" custLinFactNeighborY="-2959">
        <dgm:presLayoutVars>
          <dgm:chMax val="1"/>
          <dgm:bulletEnabled val="1"/>
        </dgm:presLayoutVars>
      </dgm:prSet>
      <dgm:spPr/>
    </dgm:pt>
    <dgm:pt modelId="{7BDF94E5-9516-4B71-812D-FEBAA8D6B400}" type="pres">
      <dgm:prSet presAssocID="{1A51C6E6-D1C5-42D2-93A4-A53976C59920}" presName="descendantText" presStyleLbl="alignAcc1" presStyleIdx="2" presStyleCnt="4">
        <dgm:presLayoutVars>
          <dgm:bulletEnabled val="1"/>
        </dgm:presLayoutVars>
      </dgm:prSet>
      <dgm:spPr/>
    </dgm:pt>
    <dgm:pt modelId="{1841B5D1-189D-4D1B-960D-64395B76A925}" type="pres">
      <dgm:prSet presAssocID="{F9B813C8-47E9-42C0-9358-4E2F57771F57}" presName="sp" presStyleCnt="0"/>
      <dgm:spPr/>
    </dgm:pt>
    <dgm:pt modelId="{EA3B0013-323A-4BB0-A024-2D40E99C0ABD}" type="pres">
      <dgm:prSet presAssocID="{7F24547F-EACF-40D4-B8DC-9EA76E794A77}" presName="composite" presStyleCnt="0"/>
      <dgm:spPr/>
    </dgm:pt>
    <dgm:pt modelId="{4BE6BD60-2466-4792-B9F2-E78F4BD3E381}" type="pres">
      <dgm:prSet presAssocID="{7F24547F-EACF-40D4-B8DC-9EA76E794A77}" presName="parentText" presStyleLbl="alignNode1" presStyleIdx="3" presStyleCnt="4">
        <dgm:presLayoutVars>
          <dgm:chMax val="1"/>
          <dgm:bulletEnabled val="1"/>
        </dgm:presLayoutVars>
      </dgm:prSet>
      <dgm:spPr/>
    </dgm:pt>
    <dgm:pt modelId="{2E66D3B2-E528-4222-9C7E-500B089E86C5}" type="pres">
      <dgm:prSet presAssocID="{7F24547F-EACF-40D4-B8DC-9EA76E794A77}" presName="descendantText" presStyleLbl="alignAcc1" presStyleIdx="3" presStyleCnt="4">
        <dgm:presLayoutVars>
          <dgm:bulletEnabled val="1"/>
        </dgm:presLayoutVars>
      </dgm:prSet>
      <dgm:spPr/>
    </dgm:pt>
  </dgm:ptLst>
  <dgm:cxnLst>
    <dgm:cxn modelId="{6DF3EE05-63C2-4C76-93DE-7B828C0EB548}" type="presOf" srcId="{8CABCEDC-B2ED-4AF4-B698-F901CA337100}" destId="{7BDF94E5-9516-4B71-812D-FEBAA8D6B400}" srcOrd="0" destOrd="0" presId="urn:microsoft.com/office/officeart/2005/8/layout/chevron2"/>
    <dgm:cxn modelId="{886DE708-3284-4CB7-A8DA-EEE130A25EC2}" type="presOf" srcId="{BD3F9B68-AA7E-4D31-BA91-89CBC77674B4}" destId="{7BDF94E5-9516-4B71-812D-FEBAA8D6B400}" srcOrd="0" destOrd="1" presId="urn:microsoft.com/office/officeart/2005/8/layout/chevron2"/>
    <dgm:cxn modelId="{44FE0816-3067-4FF0-9998-F1BBF95BE5C6}" srcId="{7F24547F-EACF-40D4-B8DC-9EA76E794A77}" destId="{89B0792E-5108-4CC1-9FED-C06216E532F3}" srcOrd="1" destOrd="0" parTransId="{E9D770AE-5999-4C2B-A010-303AADB19020}" sibTransId="{642411C0-662A-4600-8AF5-E932774C52B2}"/>
    <dgm:cxn modelId="{D0A2BB21-C70E-4C41-8057-A02DD3E422D2}" type="presOf" srcId="{B45908B7-F801-4A9D-BB1A-14CC7AFBE25F}" destId="{5B5E0B33-0721-4E8B-B340-242545B6AA08}" srcOrd="0" destOrd="0" presId="urn:microsoft.com/office/officeart/2005/8/layout/chevron2"/>
    <dgm:cxn modelId="{B13F4C24-D0C5-4059-9393-3769FDCC4C96}" srcId="{6E29A000-ECBE-4E64-B58A-2491D11A517C}" destId="{7F24547F-EACF-40D4-B8DC-9EA76E794A77}" srcOrd="3" destOrd="0" parTransId="{AA092392-3B65-4E24-A094-A54B15728C12}" sibTransId="{41A50C01-32C4-4FB3-90FA-4E4B84284A90}"/>
    <dgm:cxn modelId="{39292129-415E-4FA4-ABAB-39E1324E13FD}" srcId="{FD65FF43-1A7F-3A42-9572-8517AC00AB36}" destId="{ACA0B67E-7EAE-4FC4-8F31-BD24B08A3DA8}" srcOrd="0" destOrd="0" parTransId="{BB67B10C-204E-44F5-B95B-0CEF8ED7947C}" sibTransId="{7057BFEA-BCE2-4C50-876D-DD74F48F2134}"/>
    <dgm:cxn modelId="{F1AA172C-8103-4372-A98C-EA33AC713F8E}" type="presOf" srcId="{FF77CBAC-B899-4810-84F0-6F9F789A9D01}" destId="{9DE127A0-B619-47D0-8FAB-E4E15805DF08}" srcOrd="0" destOrd="0" presId="urn:microsoft.com/office/officeart/2005/8/layout/chevron2"/>
    <dgm:cxn modelId="{C3264A31-5D94-4C8C-A108-B738F81ED641}" srcId="{6E29A000-ECBE-4E64-B58A-2491D11A517C}" destId="{1A51C6E6-D1C5-42D2-93A4-A53976C59920}" srcOrd="2" destOrd="0" parTransId="{499A8C76-400D-47B8-BE16-70262A7A9319}" sibTransId="{F9B813C8-47E9-42C0-9358-4E2F57771F57}"/>
    <dgm:cxn modelId="{4035A343-98EA-49E8-88E6-B479B253DF29}" type="presOf" srcId="{6E29A000-ECBE-4E64-B58A-2491D11A517C}" destId="{6F4B6850-6251-4006-B290-57561FC6ADD3}" srcOrd="0" destOrd="0" presId="urn:microsoft.com/office/officeart/2005/8/layout/chevron2"/>
    <dgm:cxn modelId="{40910156-0D1E-F54D-8B8B-AE1ACE032A04}" type="presOf" srcId="{ACA0B67E-7EAE-4FC4-8F31-BD24B08A3DA8}" destId="{A4D47FB8-C7C9-E247-85B1-FD49E33C2CEE}" srcOrd="0" destOrd="0" presId="urn:microsoft.com/office/officeart/2005/8/layout/chevron2"/>
    <dgm:cxn modelId="{3A459576-D3E3-4524-873B-7C2F15254870}" srcId="{7F24547F-EACF-40D4-B8DC-9EA76E794A77}" destId="{DA4CB6F1-8991-4E46-AB35-9F6AB9C9D365}" srcOrd="0" destOrd="0" parTransId="{7D9EC6A1-E9E5-4FD7-91E7-FB991244D5E2}" sibTransId="{7E75BC27-384F-442B-935B-ED0497F50998}"/>
    <dgm:cxn modelId="{FAD30399-6D1B-40AC-89C6-551C270C33A4}" srcId="{B45908B7-F801-4A9D-BB1A-14CC7AFBE25F}" destId="{FF77CBAC-B899-4810-84F0-6F9F789A9D01}" srcOrd="0" destOrd="0" parTransId="{4194AE3E-DEDA-48FA-BEF5-59EE4139F9E6}" sibTransId="{EA37479D-6103-45BF-ACDD-07D877C3EA74}"/>
    <dgm:cxn modelId="{097A2CA0-8A6A-8B47-BF1E-DB3B35234B19}" type="presOf" srcId="{FD65FF43-1A7F-3A42-9572-8517AC00AB36}" destId="{9033DEEA-FA9A-5544-8815-3AFEECF4B92B}" srcOrd="0" destOrd="0" presId="urn:microsoft.com/office/officeart/2005/8/layout/chevron2"/>
    <dgm:cxn modelId="{D5164AA8-2FB5-431F-8CB0-7578D5328785}" srcId="{6E29A000-ECBE-4E64-B58A-2491D11A517C}" destId="{B45908B7-F801-4A9D-BB1A-14CC7AFBE25F}" srcOrd="0" destOrd="0" parTransId="{A08CA183-890F-47ED-B618-2AE2AB23824B}" sibTransId="{C82CCD87-F147-45DB-8B05-983069AECBBC}"/>
    <dgm:cxn modelId="{E9B39FA9-5135-AB41-9713-7EA8FF531401}" srcId="{6E29A000-ECBE-4E64-B58A-2491D11A517C}" destId="{FD65FF43-1A7F-3A42-9572-8517AC00AB36}" srcOrd="1" destOrd="0" parTransId="{68BB9953-CB86-C040-BAE9-84388825C5B3}" sibTransId="{0D34D087-C7C6-6148-B341-8628219B4BD8}"/>
    <dgm:cxn modelId="{D0B622AF-6597-4315-A223-FC0833885029}" type="presOf" srcId="{1A51C6E6-D1C5-42D2-93A4-A53976C59920}" destId="{77D1E0D5-061D-4B17-AB77-D629BEB5986B}" srcOrd="0" destOrd="0" presId="urn:microsoft.com/office/officeart/2005/8/layout/chevron2"/>
    <dgm:cxn modelId="{531F8CD5-69F1-47B4-98EA-9B68EFB74F91}" type="presOf" srcId="{DA4CB6F1-8991-4E46-AB35-9F6AB9C9D365}" destId="{2E66D3B2-E528-4222-9C7E-500B089E86C5}" srcOrd="0" destOrd="0" presId="urn:microsoft.com/office/officeart/2005/8/layout/chevron2"/>
    <dgm:cxn modelId="{71F4B4EA-1D0C-4CF7-BE8E-4280FA4EBC31}" type="presOf" srcId="{7F24547F-EACF-40D4-B8DC-9EA76E794A77}" destId="{4BE6BD60-2466-4792-B9F2-E78F4BD3E381}" srcOrd="0" destOrd="0" presId="urn:microsoft.com/office/officeart/2005/8/layout/chevron2"/>
    <dgm:cxn modelId="{988857EB-F976-481E-BDD5-64F690928E91}" type="presOf" srcId="{89B0792E-5108-4CC1-9FED-C06216E532F3}" destId="{2E66D3B2-E528-4222-9C7E-500B089E86C5}" srcOrd="0" destOrd="1" presId="urn:microsoft.com/office/officeart/2005/8/layout/chevron2"/>
    <dgm:cxn modelId="{670324EC-00C8-4B02-AC99-F31B86425FC8}" srcId="{1A51C6E6-D1C5-42D2-93A4-A53976C59920}" destId="{BD3F9B68-AA7E-4D31-BA91-89CBC77674B4}" srcOrd="1" destOrd="0" parTransId="{E5EB9E9A-82A0-473E-ABCF-62604BDB1F25}" sibTransId="{3E309162-66AE-4E3F-A620-99DA64FA9F50}"/>
    <dgm:cxn modelId="{370A38F3-62D2-4E45-B900-EE9F3201767D}" srcId="{1A51C6E6-D1C5-42D2-93A4-A53976C59920}" destId="{8CABCEDC-B2ED-4AF4-B698-F901CA337100}" srcOrd="0" destOrd="0" parTransId="{307F00A8-2C6F-4F6F-8C2F-38BAAAC798E2}" sibTransId="{3952B5E5-5833-4633-B8D3-AC068116BA36}"/>
    <dgm:cxn modelId="{E50F8D40-4072-40BA-A9AD-DEF1CB3D0BBF}" type="presParOf" srcId="{6F4B6850-6251-4006-B290-57561FC6ADD3}" destId="{62DDDF2A-E43D-451A-A4B9-6AA3DC5FE32E}" srcOrd="0" destOrd="0" presId="urn:microsoft.com/office/officeart/2005/8/layout/chevron2"/>
    <dgm:cxn modelId="{8826EC83-F73F-4CF5-A215-BBD248D9CA57}" type="presParOf" srcId="{62DDDF2A-E43D-451A-A4B9-6AA3DC5FE32E}" destId="{5B5E0B33-0721-4E8B-B340-242545B6AA08}" srcOrd="0" destOrd="0" presId="urn:microsoft.com/office/officeart/2005/8/layout/chevron2"/>
    <dgm:cxn modelId="{CC14DB30-20A6-4B30-86AC-4E5B81BCCFDF}" type="presParOf" srcId="{62DDDF2A-E43D-451A-A4B9-6AA3DC5FE32E}" destId="{9DE127A0-B619-47D0-8FAB-E4E15805DF08}" srcOrd="1" destOrd="0" presId="urn:microsoft.com/office/officeart/2005/8/layout/chevron2"/>
    <dgm:cxn modelId="{F26128FC-EBDA-44B5-ACAD-2AC1BC98171F}" type="presParOf" srcId="{6F4B6850-6251-4006-B290-57561FC6ADD3}" destId="{27C58BCC-BEEA-460A-8B24-AF935F9D6F3F}" srcOrd="1" destOrd="0" presId="urn:microsoft.com/office/officeart/2005/8/layout/chevron2"/>
    <dgm:cxn modelId="{EA1555EB-8A71-F946-AC64-98A6944B3E8C}" type="presParOf" srcId="{6F4B6850-6251-4006-B290-57561FC6ADD3}" destId="{13EDF521-6B6D-A047-8545-2BFEB7B593CF}" srcOrd="2" destOrd="0" presId="urn:microsoft.com/office/officeart/2005/8/layout/chevron2"/>
    <dgm:cxn modelId="{C8A83CFD-263D-6C43-911B-41F9FED0F555}" type="presParOf" srcId="{13EDF521-6B6D-A047-8545-2BFEB7B593CF}" destId="{9033DEEA-FA9A-5544-8815-3AFEECF4B92B}" srcOrd="0" destOrd="0" presId="urn:microsoft.com/office/officeart/2005/8/layout/chevron2"/>
    <dgm:cxn modelId="{8DB6A87B-04BF-3B45-A786-5A57B456C3B6}" type="presParOf" srcId="{13EDF521-6B6D-A047-8545-2BFEB7B593CF}" destId="{A4D47FB8-C7C9-E247-85B1-FD49E33C2CEE}" srcOrd="1" destOrd="0" presId="urn:microsoft.com/office/officeart/2005/8/layout/chevron2"/>
    <dgm:cxn modelId="{DA64855C-6D36-BC44-A021-BA561A7EEE28}" type="presParOf" srcId="{6F4B6850-6251-4006-B290-57561FC6ADD3}" destId="{1E73365A-4507-6449-84BD-F281721678BD}" srcOrd="3" destOrd="0" presId="urn:microsoft.com/office/officeart/2005/8/layout/chevron2"/>
    <dgm:cxn modelId="{81453E89-7F8E-4945-BE63-FB8A7388ED5C}" type="presParOf" srcId="{6F4B6850-6251-4006-B290-57561FC6ADD3}" destId="{8CD224CD-AD26-4FCF-A3E9-FA461F24A484}" srcOrd="4" destOrd="0" presId="urn:microsoft.com/office/officeart/2005/8/layout/chevron2"/>
    <dgm:cxn modelId="{E6FC498F-2A66-4439-8B28-C545036661AE}" type="presParOf" srcId="{8CD224CD-AD26-4FCF-A3E9-FA461F24A484}" destId="{77D1E0D5-061D-4B17-AB77-D629BEB5986B}" srcOrd="0" destOrd="0" presId="urn:microsoft.com/office/officeart/2005/8/layout/chevron2"/>
    <dgm:cxn modelId="{4BF46A4F-DE56-473C-8D52-360F70D38729}" type="presParOf" srcId="{8CD224CD-AD26-4FCF-A3E9-FA461F24A484}" destId="{7BDF94E5-9516-4B71-812D-FEBAA8D6B400}" srcOrd="1" destOrd="0" presId="urn:microsoft.com/office/officeart/2005/8/layout/chevron2"/>
    <dgm:cxn modelId="{E8F546A4-C5D3-427B-8AB4-C83CA606D113}" type="presParOf" srcId="{6F4B6850-6251-4006-B290-57561FC6ADD3}" destId="{1841B5D1-189D-4D1B-960D-64395B76A925}" srcOrd="5" destOrd="0" presId="urn:microsoft.com/office/officeart/2005/8/layout/chevron2"/>
    <dgm:cxn modelId="{D0C777BE-7DB4-4094-B675-954521C70EB3}" type="presParOf" srcId="{6F4B6850-6251-4006-B290-57561FC6ADD3}" destId="{EA3B0013-323A-4BB0-A024-2D40E99C0ABD}" srcOrd="6" destOrd="0" presId="urn:microsoft.com/office/officeart/2005/8/layout/chevron2"/>
    <dgm:cxn modelId="{80C0875E-D3DA-46AE-A320-6217FCDA3820}" type="presParOf" srcId="{EA3B0013-323A-4BB0-A024-2D40E99C0ABD}" destId="{4BE6BD60-2466-4792-B9F2-E78F4BD3E381}" srcOrd="0" destOrd="0" presId="urn:microsoft.com/office/officeart/2005/8/layout/chevron2"/>
    <dgm:cxn modelId="{4CE2A0A2-B12E-4E43-BE93-02E17ED0607D}" type="presParOf" srcId="{EA3B0013-323A-4BB0-A024-2D40E99C0ABD}" destId="{2E66D3B2-E528-4222-9C7E-500B089E86C5}"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BD8555-F85B-4061-A426-997B9080069F}" type="doc">
      <dgm:prSet loTypeId="urn:microsoft.com/office/officeart/2005/8/layout/gear1" loCatId="process" qsTypeId="urn:microsoft.com/office/officeart/2005/8/quickstyle/simple1" qsCatId="simple" csTypeId="urn:microsoft.com/office/officeart/2005/8/colors/accent5_5" csCatId="accent5" phldr="1"/>
      <dgm:spPr/>
    </dgm:pt>
    <dgm:pt modelId="{A1AC244E-D951-4113-BECA-E8FB5B6B9BB8}">
      <dgm:prSet phldrT="[Texte]" custT="1"/>
      <dgm:spPr/>
      <dgm:t>
        <a:bodyPr/>
        <a:lstStyle/>
        <a:p>
          <a:r>
            <a:rPr lang="fr-FR" sz="1800" dirty="0">
              <a:latin typeface="Arial" panose="020B0604020202020204" pitchFamily="34" charset="0"/>
              <a:cs typeface="Arial" panose="020B0604020202020204" pitchFamily="34" charset="0"/>
            </a:rPr>
            <a:t>Relationnelles et pédagogiques</a:t>
          </a:r>
        </a:p>
      </dgm:t>
    </dgm:pt>
    <dgm:pt modelId="{2185BA56-1722-4FF5-9379-2780AB13A511}" type="parTrans" cxnId="{50456831-BA0A-4EAA-90D1-8EBD2783D1FD}">
      <dgm:prSet/>
      <dgm:spPr/>
      <dgm:t>
        <a:bodyPr/>
        <a:lstStyle/>
        <a:p>
          <a:endParaRPr lang="fr-FR" sz="1400">
            <a:latin typeface="Arial" panose="020B0604020202020204" pitchFamily="34" charset="0"/>
            <a:cs typeface="Arial" panose="020B0604020202020204" pitchFamily="34" charset="0"/>
          </a:endParaRPr>
        </a:p>
      </dgm:t>
    </dgm:pt>
    <dgm:pt modelId="{46AB872E-8D54-4381-A7D0-67C3D985AB67}" type="sibTrans" cxnId="{50456831-BA0A-4EAA-90D1-8EBD2783D1FD}">
      <dgm:prSet/>
      <dgm:spPr/>
      <dgm:t>
        <a:bodyPr/>
        <a:lstStyle/>
        <a:p>
          <a:endParaRPr lang="fr-FR" sz="1400">
            <a:latin typeface="Arial" panose="020B0604020202020204" pitchFamily="34" charset="0"/>
            <a:cs typeface="Arial" panose="020B0604020202020204" pitchFamily="34" charset="0"/>
          </a:endParaRPr>
        </a:p>
      </dgm:t>
    </dgm:pt>
    <dgm:pt modelId="{17C980DA-B0B0-4E90-9729-87ECC4585395}">
      <dgm:prSet phldrT="[Texte]" custT="1"/>
      <dgm:spPr/>
      <dgm:t>
        <a:bodyPr/>
        <a:lstStyle/>
        <a:p>
          <a:r>
            <a:rPr lang="fr-FR" sz="1100" b="1" dirty="0">
              <a:latin typeface="Arial" panose="020B0604020202020204" pitchFamily="34" charset="0"/>
              <a:cs typeface="Arial" panose="020B0604020202020204" pitchFamily="34" charset="0"/>
            </a:rPr>
            <a:t>Organisationnelles</a:t>
          </a:r>
        </a:p>
      </dgm:t>
    </dgm:pt>
    <dgm:pt modelId="{A84EFB23-EA1C-4C9D-AC6C-27AB9A7F96FA}" type="parTrans" cxnId="{C3D7838B-042C-42F4-93DC-59981A4071E3}">
      <dgm:prSet/>
      <dgm:spPr/>
      <dgm:t>
        <a:bodyPr/>
        <a:lstStyle/>
        <a:p>
          <a:endParaRPr lang="fr-FR" sz="1400">
            <a:latin typeface="Arial" panose="020B0604020202020204" pitchFamily="34" charset="0"/>
            <a:cs typeface="Arial" panose="020B0604020202020204" pitchFamily="34" charset="0"/>
          </a:endParaRPr>
        </a:p>
      </dgm:t>
    </dgm:pt>
    <dgm:pt modelId="{C6DBD808-A1FE-46E3-900F-F2011A61CE1F}" type="sibTrans" cxnId="{C3D7838B-042C-42F4-93DC-59981A4071E3}">
      <dgm:prSet/>
      <dgm:spPr/>
      <dgm:t>
        <a:bodyPr/>
        <a:lstStyle/>
        <a:p>
          <a:endParaRPr lang="fr-FR" sz="1400">
            <a:latin typeface="Arial" panose="020B0604020202020204" pitchFamily="34" charset="0"/>
            <a:cs typeface="Arial" panose="020B0604020202020204" pitchFamily="34" charset="0"/>
          </a:endParaRPr>
        </a:p>
      </dgm:t>
    </dgm:pt>
    <dgm:pt modelId="{55D0378B-3265-4116-AD84-ED1E5EFBD55F}">
      <dgm:prSet phldrT="[Texte]" custT="1"/>
      <dgm:spPr/>
      <dgm:t>
        <a:bodyPr/>
        <a:lstStyle/>
        <a:p>
          <a:r>
            <a:rPr lang="fr-FR" sz="1000" dirty="0">
              <a:latin typeface="Arial" panose="020B0604020202020204" pitchFamily="34" charset="0"/>
              <a:cs typeface="Arial" panose="020B0604020202020204" pitchFamily="34" charset="0"/>
            </a:rPr>
            <a:t>Techniques</a:t>
          </a:r>
        </a:p>
      </dgm:t>
    </dgm:pt>
    <dgm:pt modelId="{B29C4CF4-EAC1-4759-A822-2681EBA61E3D}" type="parTrans" cxnId="{EEB6C201-BE57-40DA-AFC0-3817E1A8ECD4}">
      <dgm:prSet/>
      <dgm:spPr/>
      <dgm:t>
        <a:bodyPr/>
        <a:lstStyle/>
        <a:p>
          <a:endParaRPr lang="fr-FR" sz="1400">
            <a:latin typeface="Arial" panose="020B0604020202020204" pitchFamily="34" charset="0"/>
            <a:cs typeface="Arial" panose="020B0604020202020204" pitchFamily="34" charset="0"/>
          </a:endParaRPr>
        </a:p>
      </dgm:t>
    </dgm:pt>
    <dgm:pt modelId="{41E55528-3664-405C-B111-4540D2DA2468}" type="sibTrans" cxnId="{EEB6C201-BE57-40DA-AFC0-3817E1A8ECD4}">
      <dgm:prSet/>
      <dgm:spPr/>
      <dgm:t>
        <a:bodyPr/>
        <a:lstStyle/>
        <a:p>
          <a:endParaRPr lang="fr-FR" sz="1400">
            <a:latin typeface="Arial" panose="020B0604020202020204" pitchFamily="34" charset="0"/>
            <a:cs typeface="Arial" panose="020B0604020202020204" pitchFamily="34" charset="0"/>
          </a:endParaRPr>
        </a:p>
      </dgm:t>
    </dgm:pt>
    <dgm:pt modelId="{12798BE3-A3A1-4D7C-A71B-29232B06C968}" type="pres">
      <dgm:prSet presAssocID="{C7BD8555-F85B-4061-A426-997B9080069F}" presName="composite" presStyleCnt="0">
        <dgm:presLayoutVars>
          <dgm:chMax val="3"/>
          <dgm:animLvl val="lvl"/>
          <dgm:resizeHandles val="exact"/>
        </dgm:presLayoutVars>
      </dgm:prSet>
      <dgm:spPr/>
    </dgm:pt>
    <dgm:pt modelId="{ADAA793C-63C4-4C96-A2EA-9060330BE05F}" type="pres">
      <dgm:prSet presAssocID="{A1AC244E-D951-4113-BECA-E8FB5B6B9BB8}" presName="gear1" presStyleLbl="node1" presStyleIdx="0" presStyleCnt="3" custScaleX="117668" custLinFactNeighborX="7454" custLinFactNeighborY="0">
        <dgm:presLayoutVars>
          <dgm:chMax val="1"/>
          <dgm:bulletEnabled val="1"/>
        </dgm:presLayoutVars>
      </dgm:prSet>
      <dgm:spPr/>
    </dgm:pt>
    <dgm:pt modelId="{4EC88479-E848-40B2-85F2-AA999920FDB7}" type="pres">
      <dgm:prSet presAssocID="{A1AC244E-D951-4113-BECA-E8FB5B6B9BB8}" presName="gear1srcNode" presStyleLbl="node1" presStyleIdx="0" presStyleCnt="3"/>
      <dgm:spPr/>
    </dgm:pt>
    <dgm:pt modelId="{F329EBEA-3CC9-40E8-B83F-EAED746750E8}" type="pres">
      <dgm:prSet presAssocID="{A1AC244E-D951-4113-BECA-E8FB5B6B9BB8}" presName="gear1dstNode" presStyleLbl="node1" presStyleIdx="0" presStyleCnt="3"/>
      <dgm:spPr/>
    </dgm:pt>
    <dgm:pt modelId="{14981174-204B-4B29-AC00-E54978F24CB5}" type="pres">
      <dgm:prSet presAssocID="{17C980DA-B0B0-4E90-9729-87ECC4585395}" presName="gear2" presStyleLbl="node1" presStyleIdx="1" presStyleCnt="3" custScaleX="172998" custScaleY="115042" custLinFactNeighborX="-20955" custLinFactNeighborY="-8642">
        <dgm:presLayoutVars>
          <dgm:chMax val="1"/>
          <dgm:bulletEnabled val="1"/>
        </dgm:presLayoutVars>
      </dgm:prSet>
      <dgm:spPr/>
    </dgm:pt>
    <dgm:pt modelId="{6C5C951D-1457-4F81-BD11-E0F89A64B640}" type="pres">
      <dgm:prSet presAssocID="{17C980DA-B0B0-4E90-9729-87ECC4585395}" presName="gear2srcNode" presStyleLbl="node1" presStyleIdx="1" presStyleCnt="3"/>
      <dgm:spPr/>
    </dgm:pt>
    <dgm:pt modelId="{12F12FF9-52BA-4D1C-AAFF-7582B0CA29B8}" type="pres">
      <dgm:prSet presAssocID="{17C980DA-B0B0-4E90-9729-87ECC4585395}" presName="gear2dstNode" presStyleLbl="node1" presStyleIdx="1" presStyleCnt="3"/>
      <dgm:spPr/>
    </dgm:pt>
    <dgm:pt modelId="{32AFF403-85F6-4111-B7F3-A1DA8A86EC3A}" type="pres">
      <dgm:prSet presAssocID="{55D0378B-3265-4116-AD84-ED1E5EFBD55F}" presName="gear3" presStyleLbl="node1" presStyleIdx="2" presStyleCnt="3" custScaleX="83033" custScaleY="83949" custLinFactNeighborX="-5506" custLinFactNeighborY="-2954"/>
      <dgm:spPr/>
    </dgm:pt>
    <dgm:pt modelId="{2C6E652A-3822-4738-89A9-0E27D12803A3}" type="pres">
      <dgm:prSet presAssocID="{55D0378B-3265-4116-AD84-ED1E5EFBD55F}" presName="gear3tx" presStyleLbl="node1" presStyleIdx="2" presStyleCnt="3">
        <dgm:presLayoutVars>
          <dgm:chMax val="1"/>
          <dgm:bulletEnabled val="1"/>
        </dgm:presLayoutVars>
      </dgm:prSet>
      <dgm:spPr/>
    </dgm:pt>
    <dgm:pt modelId="{E40C5380-2658-4B80-889D-971734047C33}" type="pres">
      <dgm:prSet presAssocID="{55D0378B-3265-4116-AD84-ED1E5EFBD55F}" presName="gear3srcNode" presStyleLbl="node1" presStyleIdx="2" presStyleCnt="3"/>
      <dgm:spPr/>
    </dgm:pt>
    <dgm:pt modelId="{117AFD9A-D126-4160-BF42-6FD9E144639F}" type="pres">
      <dgm:prSet presAssocID="{55D0378B-3265-4116-AD84-ED1E5EFBD55F}" presName="gear3dstNode" presStyleLbl="node1" presStyleIdx="2" presStyleCnt="3"/>
      <dgm:spPr/>
    </dgm:pt>
    <dgm:pt modelId="{2FC96C7C-62D2-4953-B76A-502649DB029A}" type="pres">
      <dgm:prSet presAssocID="{46AB872E-8D54-4381-A7D0-67C3D985AB67}" presName="connector1" presStyleLbl="sibTrans2D1" presStyleIdx="0" presStyleCnt="3" custLinFactNeighborX="10478" custLinFactNeighborY="-542"/>
      <dgm:spPr/>
    </dgm:pt>
    <dgm:pt modelId="{155B7A0E-131E-4D1B-9225-561FC130AEFF}" type="pres">
      <dgm:prSet presAssocID="{C6DBD808-A1FE-46E3-900F-F2011A61CE1F}" presName="connector2" presStyleLbl="sibTrans2D1" presStyleIdx="1" presStyleCnt="3" custLinFactNeighborX="-38433" custLinFactNeighborY="-7194"/>
      <dgm:spPr/>
    </dgm:pt>
    <dgm:pt modelId="{384931CB-CD2D-4DF0-B549-36EA99157292}" type="pres">
      <dgm:prSet presAssocID="{41E55528-3664-405C-B111-4540D2DA2468}" presName="connector3" presStyleLbl="sibTrans2D1" presStyleIdx="2" presStyleCnt="3" custAng="1523903" custLinFactNeighborX="-6212" custLinFactNeighborY="912"/>
      <dgm:spPr/>
    </dgm:pt>
  </dgm:ptLst>
  <dgm:cxnLst>
    <dgm:cxn modelId="{EEB6C201-BE57-40DA-AFC0-3817E1A8ECD4}" srcId="{C7BD8555-F85B-4061-A426-997B9080069F}" destId="{55D0378B-3265-4116-AD84-ED1E5EFBD55F}" srcOrd="2" destOrd="0" parTransId="{B29C4CF4-EAC1-4759-A822-2681EBA61E3D}" sibTransId="{41E55528-3664-405C-B111-4540D2DA2468}"/>
    <dgm:cxn modelId="{C1B49B0B-9394-4D56-BCAE-1A61423BFE1F}" type="presOf" srcId="{55D0378B-3265-4116-AD84-ED1E5EFBD55F}" destId="{E40C5380-2658-4B80-889D-971734047C33}" srcOrd="2" destOrd="0" presId="urn:microsoft.com/office/officeart/2005/8/layout/gear1"/>
    <dgm:cxn modelId="{AAF42321-4459-4DC3-84F6-846AC7B5A935}" type="presOf" srcId="{41E55528-3664-405C-B111-4540D2DA2468}" destId="{384931CB-CD2D-4DF0-B549-36EA99157292}" srcOrd="0" destOrd="0" presId="urn:microsoft.com/office/officeart/2005/8/layout/gear1"/>
    <dgm:cxn modelId="{0F92112E-A910-414D-82CD-67B0A0A7654B}" type="presOf" srcId="{55D0378B-3265-4116-AD84-ED1E5EFBD55F}" destId="{2C6E652A-3822-4738-89A9-0E27D12803A3}" srcOrd="1" destOrd="0" presId="urn:microsoft.com/office/officeart/2005/8/layout/gear1"/>
    <dgm:cxn modelId="{C9CE7A2E-D3CA-4217-AC2D-7E65F30134F0}" type="presOf" srcId="{A1AC244E-D951-4113-BECA-E8FB5B6B9BB8}" destId="{ADAA793C-63C4-4C96-A2EA-9060330BE05F}" srcOrd="0" destOrd="0" presId="urn:microsoft.com/office/officeart/2005/8/layout/gear1"/>
    <dgm:cxn modelId="{50456831-BA0A-4EAA-90D1-8EBD2783D1FD}" srcId="{C7BD8555-F85B-4061-A426-997B9080069F}" destId="{A1AC244E-D951-4113-BECA-E8FB5B6B9BB8}" srcOrd="0" destOrd="0" parTransId="{2185BA56-1722-4FF5-9379-2780AB13A511}" sibTransId="{46AB872E-8D54-4381-A7D0-67C3D985AB67}"/>
    <dgm:cxn modelId="{BD747F34-C31C-4ECC-95E4-58A0D53AF3BD}" type="presOf" srcId="{C7BD8555-F85B-4061-A426-997B9080069F}" destId="{12798BE3-A3A1-4D7C-A71B-29232B06C968}" srcOrd="0" destOrd="0" presId="urn:microsoft.com/office/officeart/2005/8/layout/gear1"/>
    <dgm:cxn modelId="{9A278C34-3DB3-45E6-8400-5CD223A478BF}" type="presOf" srcId="{55D0378B-3265-4116-AD84-ED1E5EFBD55F}" destId="{117AFD9A-D126-4160-BF42-6FD9E144639F}" srcOrd="3" destOrd="0" presId="urn:microsoft.com/office/officeart/2005/8/layout/gear1"/>
    <dgm:cxn modelId="{6079E93C-D04E-4AF8-8C1C-8FE1119FF80D}" type="presOf" srcId="{55D0378B-3265-4116-AD84-ED1E5EFBD55F}" destId="{32AFF403-85F6-4111-B7F3-A1DA8A86EC3A}" srcOrd="0" destOrd="0" presId="urn:microsoft.com/office/officeart/2005/8/layout/gear1"/>
    <dgm:cxn modelId="{8885A643-DBDC-4996-960C-0BD1BC146AD1}" type="presOf" srcId="{17C980DA-B0B0-4E90-9729-87ECC4585395}" destId="{12F12FF9-52BA-4D1C-AAFF-7582B0CA29B8}" srcOrd="2" destOrd="0" presId="urn:microsoft.com/office/officeart/2005/8/layout/gear1"/>
    <dgm:cxn modelId="{C3D7838B-042C-42F4-93DC-59981A4071E3}" srcId="{C7BD8555-F85B-4061-A426-997B9080069F}" destId="{17C980DA-B0B0-4E90-9729-87ECC4585395}" srcOrd="1" destOrd="0" parTransId="{A84EFB23-EA1C-4C9D-AC6C-27AB9A7F96FA}" sibTransId="{C6DBD808-A1FE-46E3-900F-F2011A61CE1F}"/>
    <dgm:cxn modelId="{DE580D92-0F5D-48A5-8A18-BD26B2A95173}" type="presOf" srcId="{17C980DA-B0B0-4E90-9729-87ECC4585395}" destId="{14981174-204B-4B29-AC00-E54978F24CB5}" srcOrd="0" destOrd="0" presId="urn:microsoft.com/office/officeart/2005/8/layout/gear1"/>
    <dgm:cxn modelId="{4C2CD49D-FE58-49DD-9951-7F1D7AE39BB6}" type="presOf" srcId="{C6DBD808-A1FE-46E3-900F-F2011A61CE1F}" destId="{155B7A0E-131E-4D1B-9225-561FC130AEFF}" srcOrd="0" destOrd="0" presId="urn:microsoft.com/office/officeart/2005/8/layout/gear1"/>
    <dgm:cxn modelId="{BA2C999F-256B-4896-A723-AD879BE78096}" type="presOf" srcId="{17C980DA-B0B0-4E90-9729-87ECC4585395}" destId="{6C5C951D-1457-4F81-BD11-E0F89A64B640}" srcOrd="1" destOrd="0" presId="urn:microsoft.com/office/officeart/2005/8/layout/gear1"/>
    <dgm:cxn modelId="{AC450BB6-F4B2-429E-A5E2-1A8001F7371A}" type="presOf" srcId="{A1AC244E-D951-4113-BECA-E8FB5B6B9BB8}" destId="{F329EBEA-3CC9-40E8-B83F-EAED746750E8}" srcOrd="2" destOrd="0" presId="urn:microsoft.com/office/officeart/2005/8/layout/gear1"/>
    <dgm:cxn modelId="{863F4DD4-4B11-4C5C-AB3E-1E1992EB27D0}" type="presOf" srcId="{46AB872E-8D54-4381-A7D0-67C3D985AB67}" destId="{2FC96C7C-62D2-4953-B76A-502649DB029A}" srcOrd="0" destOrd="0" presId="urn:microsoft.com/office/officeart/2005/8/layout/gear1"/>
    <dgm:cxn modelId="{BBA96EDF-61B3-401C-95A9-C93C9300EDB0}" type="presOf" srcId="{A1AC244E-D951-4113-BECA-E8FB5B6B9BB8}" destId="{4EC88479-E848-40B2-85F2-AA999920FDB7}" srcOrd="1" destOrd="0" presId="urn:microsoft.com/office/officeart/2005/8/layout/gear1"/>
    <dgm:cxn modelId="{474273A5-87C9-4B94-8C36-CDB9638CC61F}" type="presParOf" srcId="{12798BE3-A3A1-4D7C-A71B-29232B06C968}" destId="{ADAA793C-63C4-4C96-A2EA-9060330BE05F}" srcOrd="0" destOrd="0" presId="urn:microsoft.com/office/officeart/2005/8/layout/gear1"/>
    <dgm:cxn modelId="{6902DB86-4057-4BEB-917D-7E4A59AC9A83}" type="presParOf" srcId="{12798BE3-A3A1-4D7C-A71B-29232B06C968}" destId="{4EC88479-E848-40B2-85F2-AA999920FDB7}" srcOrd="1" destOrd="0" presId="urn:microsoft.com/office/officeart/2005/8/layout/gear1"/>
    <dgm:cxn modelId="{6F63F128-0CBA-474B-825C-D6553DDC7A97}" type="presParOf" srcId="{12798BE3-A3A1-4D7C-A71B-29232B06C968}" destId="{F329EBEA-3CC9-40E8-B83F-EAED746750E8}" srcOrd="2" destOrd="0" presId="urn:microsoft.com/office/officeart/2005/8/layout/gear1"/>
    <dgm:cxn modelId="{40CE228E-2E1A-4479-80AF-18B624E2F8A4}" type="presParOf" srcId="{12798BE3-A3A1-4D7C-A71B-29232B06C968}" destId="{14981174-204B-4B29-AC00-E54978F24CB5}" srcOrd="3" destOrd="0" presId="urn:microsoft.com/office/officeart/2005/8/layout/gear1"/>
    <dgm:cxn modelId="{03B576AA-C85A-4C25-8952-79FE554F09CE}" type="presParOf" srcId="{12798BE3-A3A1-4D7C-A71B-29232B06C968}" destId="{6C5C951D-1457-4F81-BD11-E0F89A64B640}" srcOrd="4" destOrd="0" presId="urn:microsoft.com/office/officeart/2005/8/layout/gear1"/>
    <dgm:cxn modelId="{A03A4129-4CBA-4CBD-87FE-4318815E5BE8}" type="presParOf" srcId="{12798BE3-A3A1-4D7C-A71B-29232B06C968}" destId="{12F12FF9-52BA-4D1C-AAFF-7582B0CA29B8}" srcOrd="5" destOrd="0" presId="urn:microsoft.com/office/officeart/2005/8/layout/gear1"/>
    <dgm:cxn modelId="{885841E1-62D5-468C-BFD2-9708435B39F2}" type="presParOf" srcId="{12798BE3-A3A1-4D7C-A71B-29232B06C968}" destId="{32AFF403-85F6-4111-B7F3-A1DA8A86EC3A}" srcOrd="6" destOrd="0" presId="urn:microsoft.com/office/officeart/2005/8/layout/gear1"/>
    <dgm:cxn modelId="{686D022A-E9DD-45A7-9925-1769C4EED1A9}" type="presParOf" srcId="{12798BE3-A3A1-4D7C-A71B-29232B06C968}" destId="{2C6E652A-3822-4738-89A9-0E27D12803A3}" srcOrd="7" destOrd="0" presId="urn:microsoft.com/office/officeart/2005/8/layout/gear1"/>
    <dgm:cxn modelId="{CCC7E3BE-725E-4CA1-9679-EAD7A27A5480}" type="presParOf" srcId="{12798BE3-A3A1-4D7C-A71B-29232B06C968}" destId="{E40C5380-2658-4B80-889D-971734047C33}" srcOrd="8" destOrd="0" presId="urn:microsoft.com/office/officeart/2005/8/layout/gear1"/>
    <dgm:cxn modelId="{38B1E4DF-9E2A-42F2-95EA-FF5E17F829CA}" type="presParOf" srcId="{12798BE3-A3A1-4D7C-A71B-29232B06C968}" destId="{117AFD9A-D126-4160-BF42-6FD9E144639F}" srcOrd="9" destOrd="0" presId="urn:microsoft.com/office/officeart/2005/8/layout/gear1"/>
    <dgm:cxn modelId="{D7B9ABFB-4A75-43B9-AB55-3F932EB6FF03}" type="presParOf" srcId="{12798BE3-A3A1-4D7C-A71B-29232B06C968}" destId="{2FC96C7C-62D2-4953-B76A-502649DB029A}" srcOrd="10" destOrd="0" presId="urn:microsoft.com/office/officeart/2005/8/layout/gear1"/>
    <dgm:cxn modelId="{785297A2-C1D3-4A3E-94DE-F006033DA94B}" type="presParOf" srcId="{12798BE3-A3A1-4D7C-A71B-29232B06C968}" destId="{155B7A0E-131E-4D1B-9225-561FC130AEFF}" srcOrd="11" destOrd="0" presId="urn:microsoft.com/office/officeart/2005/8/layout/gear1"/>
    <dgm:cxn modelId="{7CC30B2E-865F-4004-8371-7F908F57FE3C}" type="presParOf" srcId="{12798BE3-A3A1-4D7C-A71B-29232B06C968}" destId="{384931CB-CD2D-4DF0-B549-36EA99157292}"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E0B33-0721-4E8B-B340-242545B6AA08}">
      <dsp:nvSpPr>
        <dsp:cNvPr id="0" name=""/>
        <dsp:cNvSpPr/>
      </dsp:nvSpPr>
      <dsp:spPr>
        <a:xfrm rot="5400000">
          <a:off x="-238234" y="242238"/>
          <a:ext cx="1588232" cy="1111762"/>
        </a:xfrm>
        <a:prstGeom prst="chevron">
          <a:avLst/>
        </a:prstGeom>
        <a:solidFill>
          <a:schemeClr val="accent1"/>
        </a:solidFill>
        <a:ln w="12700" cap="flat" cmpd="sng" algn="ctr">
          <a:solidFill>
            <a:srgbClr val="125EA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Arial" panose="020B0604020202020204" pitchFamily="34" charset="0"/>
              <a:cs typeface="Arial" panose="020B0604020202020204" pitchFamily="34" charset="0"/>
            </a:rPr>
            <a:t>Elaborer un bilan éducatif partagé</a:t>
          </a:r>
        </a:p>
      </dsp:txBody>
      <dsp:txXfrm rot="-5400000">
        <a:off x="1" y="559884"/>
        <a:ext cx="1111762" cy="476470"/>
      </dsp:txXfrm>
    </dsp:sp>
    <dsp:sp modelId="{9DE127A0-B619-47D0-8FAB-E4E15805DF08}">
      <dsp:nvSpPr>
        <dsp:cNvPr id="0" name=""/>
        <dsp:cNvSpPr/>
      </dsp:nvSpPr>
      <dsp:spPr>
        <a:xfrm rot="5400000">
          <a:off x="5232322" y="-4116556"/>
          <a:ext cx="1032893" cy="9274013"/>
        </a:xfrm>
        <a:prstGeom prst="round2SameRect">
          <a:avLst/>
        </a:prstGeom>
        <a:solidFill>
          <a:schemeClr val="accent1">
            <a:lumMod val="20000"/>
            <a:lumOff val="80000"/>
            <a:alpha val="90000"/>
          </a:schemeClr>
        </a:solidFill>
        <a:ln w="12700" cap="flat" cmpd="sng" algn="ctr">
          <a:solidFill>
            <a:srgbClr val="125EA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fr-FR" sz="1400" kern="1200" dirty="0">
              <a:latin typeface="Arial" panose="020B0604020202020204" pitchFamily="34" charset="0"/>
              <a:cs typeface="Arial" panose="020B0604020202020204" pitchFamily="34" charset="0"/>
            </a:rPr>
            <a:t>Entretien individuel (1 soignant / 1 patient)</a:t>
          </a:r>
        </a:p>
      </dsp:txBody>
      <dsp:txXfrm rot="-5400000">
        <a:off x="1111762" y="54426"/>
        <a:ext cx="9223591" cy="932049"/>
      </dsp:txXfrm>
    </dsp:sp>
    <dsp:sp modelId="{9033DEEA-FA9A-5544-8815-3AFEECF4B92B}">
      <dsp:nvSpPr>
        <dsp:cNvPr id="0" name=""/>
        <dsp:cNvSpPr/>
      </dsp:nvSpPr>
      <dsp:spPr>
        <a:xfrm rot="5400000">
          <a:off x="-238234" y="1687013"/>
          <a:ext cx="1588232" cy="1111762"/>
        </a:xfrm>
        <a:prstGeom prst="chevron">
          <a:avLst/>
        </a:prstGeom>
        <a:solidFill>
          <a:schemeClr val="accent4">
            <a:lumMod val="60000"/>
            <a:lumOff val="40000"/>
            <a:alpha val="90000"/>
          </a:schemeClr>
        </a:solidFill>
        <a:ln w="12700" cap="flat" cmpd="sng" algn="ctr">
          <a:solidFill>
            <a:srgbClr val="125EA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Arial" panose="020B0604020202020204" pitchFamily="34" charset="0"/>
              <a:cs typeface="Arial" panose="020B0604020202020204" pitchFamily="34" charset="0"/>
            </a:rPr>
            <a:t>Identifier des Objectifs</a:t>
          </a:r>
        </a:p>
      </dsp:txBody>
      <dsp:txXfrm rot="-5400000">
        <a:off x="1" y="2004659"/>
        <a:ext cx="1111762" cy="476470"/>
      </dsp:txXfrm>
    </dsp:sp>
    <dsp:sp modelId="{A4D47FB8-C7C9-E247-85B1-FD49E33C2CEE}">
      <dsp:nvSpPr>
        <dsp:cNvPr id="0" name=""/>
        <dsp:cNvSpPr/>
      </dsp:nvSpPr>
      <dsp:spPr>
        <a:xfrm rot="5400000">
          <a:off x="5232593" y="-2672052"/>
          <a:ext cx="1032351" cy="9274013"/>
        </a:xfrm>
        <a:prstGeom prst="round2SameRect">
          <a:avLst/>
        </a:prstGeom>
        <a:solidFill>
          <a:schemeClr val="accent1">
            <a:lumMod val="20000"/>
            <a:lumOff val="80000"/>
            <a:alpha val="90000"/>
          </a:schemeClr>
        </a:solidFill>
        <a:ln w="12700" cap="flat" cmpd="sng" algn="ctr">
          <a:solidFill>
            <a:srgbClr val="125EA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fr-FR" sz="1400" kern="1200" dirty="0">
              <a:latin typeface="Arial" panose="020B0604020202020204" pitchFamily="34" charset="0"/>
              <a:cs typeface="Arial" panose="020B0604020202020204" pitchFamily="34" charset="0"/>
            </a:rPr>
            <a:t>Identifier les besoins </a:t>
          </a:r>
          <a:r>
            <a:rPr lang="fr-FR" sz="1400" kern="1200">
              <a:latin typeface="Arial" panose="020B0604020202020204" pitchFamily="34" charset="0"/>
              <a:cs typeface="Arial" panose="020B0604020202020204" pitchFamily="34" charset="0"/>
            </a:rPr>
            <a:t>du patient, </a:t>
          </a:r>
          <a:r>
            <a:rPr lang="fr-FR" sz="1400" kern="1200" dirty="0">
              <a:latin typeface="Arial" panose="020B0604020202020204" pitchFamily="34" charset="0"/>
              <a:cs typeface="Arial" panose="020B0604020202020204" pitchFamily="34" charset="0"/>
            </a:rPr>
            <a:t>ses attentes, ses préoccupations et formuler avec lui des objectifs d’apprentissage = </a:t>
          </a:r>
          <a:r>
            <a:rPr lang="fr-FR" sz="1400" b="1" kern="1200" dirty="0">
              <a:latin typeface="Arial" panose="020B0604020202020204" pitchFamily="34" charset="0"/>
              <a:cs typeface="Arial" panose="020B0604020202020204" pitchFamily="34" charset="0"/>
            </a:rPr>
            <a:t>programme personnalisé d’ETP.</a:t>
          </a:r>
        </a:p>
      </dsp:txBody>
      <dsp:txXfrm rot="-5400000">
        <a:off x="1111763" y="1499173"/>
        <a:ext cx="9223618" cy="931561"/>
      </dsp:txXfrm>
    </dsp:sp>
    <dsp:sp modelId="{77D1E0D5-061D-4B17-AB77-D629BEB5986B}">
      <dsp:nvSpPr>
        <dsp:cNvPr id="0" name=""/>
        <dsp:cNvSpPr/>
      </dsp:nvSpPr>
      <dsp:spPr>
        <a:xfrm rot="5400000">
          <a:off x="-213075" y="3084792"/>
          <a:ext cx="1588232" cy="1111762"/>
        </a:xfrm>
        <a:prstGeom prst="chevron">
          <a:avLst/>
        </a:prstGeom>
        <a:solidFill>
          <a:srgbClr val="0C9AA9"/>
        </a:solidFill>
        <a:ln w="12700" cap="flat" cmpd="sng" algn="ctr">
          <a:solidFill>
            <a:srgbClr val="0C9AA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Arial" panose="020B0604020202020204" pitchFamily="34" charset="0"/>
              <a:cs typeface="Arial" panose="020B0604020202020204" pitchFamily="34" charset="0"/>
            </a:rPr>
            <a:t>Mettre en œuvre les séances d’ETP</a:t>
          </a:r>
        </a:p>
      </dsp:txBody>
      <dsp:txXfrm rot="-5400000">
        <a:off x="25160" y="3402438"/>
        <a:ext cx="1111762" cy="476470"/>
      </dsp:txXfrm>
    </dsp:sp>
    <dsp:sp modelId="{7BDF94E5-9516-4B71-812D-FEBAA8D6B400}">
      <dsp:nvSpPr>
        <dsp:cNvPr id="0" name=""/>
        <dsp:cNvSpPr/>
      </dsp:nvSpPr>
      <dsp:spPr>
        <a:xfrm rot="5400000">
          <a:off x="5232593" y="-1227277"/>
          <a:ext cx="1032351" cy="9274013"/>
        </a:xfrm>
        <a:prstGeom prst="round2SameRect">
          <a:avLst/>
        </a:prstGeom>
        <a:solidFill>
          <a:srgbClr val="D0F8FC">
            <a:alpha val="89804"/>
          </a:srgbClr>
        </a:solidFill>
        <a:ln w="12700" cap="flat" cmpd="sng" algn="ctr">
          <a:solidFill>
            <a:srgbClr val="0C9AA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fr-FR" sz="1400" kern="1200" dirty="0">
              <a:latin typeface="Arial" panose="020B0604020202020204" pitchFamily="34" charset="0"/>
              <a:cs typeface="Arial" panose="020B0604020202020204" pitchFamily="34" charset="0"/>
            </a:rPr>
            <a:t>Séances </a:t>
          </a:r>
          <a:r>
            <a:rPr lang="fr-FR" sz="1400" b="1" u="sng" kern="1200" dirty="0">
              <a:latin typeface="Arial" panose="020B0604020202020204" pitchFamily="34" charset="0"/>
              <a:cs typeface="Arial" panose="020B0604020202020204" pitchFamily="34" charset="0"/>
            </a:rPr>
            <a:t>collectives</a:t>
          </a:r>
          <a:r>
            <a:rPr lang="fr-FR" sz="1400" kern="1200" dirty="0">
              <a:latin typeface="Arial" panose="020B0604020202020204" pitchFamily="34" charset="0"/>
              <a:cs typeface="Arial" panose="020B0604020202020204" pitchFamily="34" charset="0"/>
            </a:rPr>
            <a:t> ; d’une durée d’environ 2h. </a:t>
          </a:r>
        </a:p>
        <a:p>
          <a:pPr marL="114300" lvl="1" indent="-114300" algn="l" defTabSz="622300">
            <a:lnSpc>
              <a:spcPct val="90000"/>
            </a:lnSpc>
            <a:spcBef>
              <a:spcPct val="0"/>
            </a:spcBef>
            <a:spcAft>
              <a:spcPct val="15000"/>
            </a:spcAft>
            <a:buChar char="•"/>
          </a:pPr>
          <a:r>
            <a:rPr lang="fr-FR" sz="1400" kern="1200" dirty="0">
              <a:latin typeface="Arial" panose="020B0604020202020204" pitchFamily="34" charset="0"/>
              <a:cs typeface="Arial" panose="020B0604020202020204" pitchFamily="34" charset="0"/>
            </a:rPr>
            <a:t>Utilisation de techniques pédagogiques/outils éducatifs : exposés interactifs, étude de cas, photo-expression, simulation de gestes, …</a:t>
          </a:r>
        </a:p>
      </dsp:txBody>
      <dsp:txXfrm rot="-5400000">
        <a:off x="1111763" y="2943948"/>
        <a:ext cx="9223618" cy="931561"/>
      </dsp:txXfrm>
    </dsp:sp>
    <dsp:sp modelId="{4BE6BD60-2466-4792-B9F2-E78F4BD3E381}">
      <dsp:nvSpPr>
        <dsp:cNvPr id="0" name=""/>
        <dsp:cNvSpPr/>
      </dsp:nvSpPr>
      <dsp:spPr>
        <a:xfrm rot="5400000">
          <a:off x="-238234" y="4576562"/>
          <a:ext cx="1588232" cy="1111762"/>
        </a:xfrm>
        <a:prstGeom prst="chevron">
          <a:avLst/>
        </a:prstGeom>
        <a:solidFill>
          <a:schemeClr val="tx1">
            <a:lumMod val="65000"/>
            <a:lumOff val="35000"/>
          </a:schemeClr>
        </a:solidFill>
        <a:ln w="12700" cap="flat" cmpd="sng" algn="ctr">
          <a:solidFill>
            <a:schemeClr val="tx1">
              <a:lumMod val="65000"/>
              <a:lumOff val="3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Arial" panose="020B0604020202020204" pitchFamily="34" charset="0"/>
              <a:cs typeface="Arial" panose="020B0604020202020204" pitchFamily="34" charset="0"/>
            </a:rPr>
            <a:t>Réaliser une évaluation partagée</a:t>
          </a:r>
        </a:p>
      </dsp:txBody>
      <dsp:txXfrm rot="-5400000">
        <a:off x="1" y="4894208"/>
        <a:ext cx="1111762" cy="476470"/>
      </dsp:txXfrm>
    </dsp:sp>
    <dsp:sp modelId="{2E66D3B2-E528-4222-9C7E-500B089E86C5}">
      <dsp:nvSpPr>
        <dsp:cNvPr id="0" name=""/>
        <dsp:cNvSpPr/>
      </dsp:nvSpPr>
      <dsp:spPr>
        <a:xfrm rot="5400000">
          <a:off x="5232593" y="217496"/>
          <a:ext cx="1032351" cy="9274013"/>
        </a:xfrm>
        <a:prstGeom prst="round2SameRect">
          <a:avLst/>
        </a:prstGeom>
        <a:solidFill>
          <a:srgbClr val="B8B8B8">
            <a:alpha val="89804"/>
          </a:srgbClr>
        </a:solidFill>
        <a:ln w="12700" cap="flat" cmpd="sng" algn="ctr">
          <a:solidFill>
            <a:schemeClr val="tx1">
              <a:lumMod val="65000"/>
              <a:lumOff val="3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fr-FR" sz="1400" kern="1200" dirty="0">
              <a:latin typeface="Arial" panose="020B0604020202020204" pitchFamily="34" charset="0"/>
              <a:cs typeface="Arial" panose="020B0604020202020204" pitchFamily="34" charset="0"/>
            </a:rPr>
            <a:t>Entretien individuel (soignant/patient)</a:t>
          </a:r>
        </a:p>
        <a:p>
          <a:pPr marL="114300" lvl="1" indent="-114300" algn="l" defTabSz="622300">
            <a:lnSpc>
              <a:spcPct val="90000"/>
            </a:lnSpc>
            <a:spcBef>
              <a:spcPct val="0"/>
            </a:spcBef>
            <a:spcAft>
              <a:spcPct val="15000"/>
            </a:spcAft>
            <a:buChar char="•"/>
          </a:pPr>
          <a:r>
            <a:rPr lang="fr-FR" sz="1400" kern="1200" dirty="0">
              <a:latin typeface="Arial" panose="020B0604020202020204" pitchFamily="34" charset="0"/>
              <a:cs typeface="Arial" panose="020B0604020202020204" pitchFamily="34" charset="0"/>
            </a:rPr>
            <a:t>Permet de faire le point avec le patient sur ce qu’il a appris, compris, retenu, et ce qu’il reste à acquérir / renforcer (proposition de suivi, autre programme, etc.)</a:t>
          </a:r>
        </a:p>
      </dsp:txBody>
      <dsp:txXfrm rot="-5400000">
        <a:off x="1111763" y="4388722"/>
        <a:ext cx="9223618" cy="9315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A793C-63C4-4C96-A2EA-9060330BE05F}">
      <dsp:nvSpPr>
        <dsp:cNvPr id="0" name=""/>
        <dsp:cNvSpPr/>
      </dsp:nvSpPr>
      <dsp:spPr>
        <a:xfrm>
          <a:off x="4010315" y="2259761"/>
          <a:ext cx="3249909" cy="2761931"/>
        </a:xfrm>
        <a:prstGeom prst="gear9">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Arial" panose="020B0604020202020204" pitchFamily="34" charset="0"/>
              <a:cs typeface="Arial" panose="020B0604020202020204" pitchFamily="34" charset="0"/>
            </a:rPr>
            <a:t>Relationnelles et pédagogiques</a:t>
          </a:r>
        </a:p>
      </dsp:txBody>
      <dsp:txXfrm>
        <a:off x="4627220" y="2906730"/>
        <a:ext cx="2016099" cy="1419690"/>
      </dsp:txXfrm>
    </dsp:sp>
    <dsp:sp modelId="{14981174-204B-4B29-AC00-E54978F24CB5}">
      <dsp:nvSpPr>
        <dsp:cNvPr id="0" name=""/>
        <dsp:cNvSpPr/>
      </dsp:nvSpPr>
      <dsp:spPr>
        <a:xfrm>
          <a:off x="1287422" y="1282279"/>
          <a:ext cx="3474971" cy="2310822"/>
        </a:xfrm>
        <a:prstGeom prst="gear6">
          <a:avLst/>
        </a:prstGeom>
        <a:solidFill>
          <a:schemeClr val="accent5">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b="1" kern="1200" dirty="0">
              <a:latin typeface="Arial" panose="020B0604020202020204" pitchFamily="34" charset="0"/>
              <a:cs typeface="Arial" panose="020B0604020202020204" pitchFamily="34" charset="0"/>
            </a:rPr>
            <a:t>Organisationnelles</a:t>
          </a:r>
        </a:p>
      </dsp:txBody>
      <dsp:txXfrm>
        <a:off x="2038401" y="1867551"/>
        <a:ext cx="1973013" cy="1140278"/>
      </dsp:txXfrm>
    </dsp:sp>
    <dsp:sp modelId="{32AFF403-85F6-4111-B7F3-A1DA8A86EC3A}">
      <dsp:nvSpPr>
        <dsp:cNvPr id="0" name=""/>
        <dsp:cNvSpPr/>
      </dsp:nvSpPr>
      <dsp:spPr>
        <a:xfrm rot="20700000">
          <a:off x="3604097" y="304605"/>
          <a:ext cx="1627568" cy="1658793"/>
        </a:xfrm>
        <a:prstGeom prst="gear6">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Arial" panose="020B0604020202020204" pitchFamily="34" charset="0"/>
              <a:cs typeface="Arial" panose="020B0604020202020204" pitchFamily="34" charset="0"/>
            </a:rPr>
            <a:t>Techniques</a:t>
          </a:r>
        </a:p>
      </dsp:txBody>
      <dsp:txXfrm rot="-20700000">
        <a:off x="3959218" y="670280"/>
        <a:ext cx="917325" cy="927445"/>
      </dsp:txXfrm>
    </dsp:sp>
    <dsp:sp modelId="{2FC96C7C-62D2-4953-B76A-502649DB029A}">
      <dsp:nvSpPr>
        <dsp:cNvPr id="0" name=""/>
        <dsp:cNvSpPr/>
      </dsp:nvSpPr>
      <dsp:spPr>
        <a:xfrm>
          <a:off x="4215671" y="1818583"/>
          <a:ext cx="3535271" cy="3535271"/>
        </a:xfrm>
        <a:prstGeom prst="circularArrow">
          <a:avLst>
            <a:gd name="adj1" fmla="val 4688"/>
            <a:gd name="adj2" fmla="val 299029"/>
            <a:gd name="adj3" fmla="val 2532918"/>
            <a:gd name="adj4" fmla="val 15825650"/>
            <a:gd name="adj5" fmla="val 5469"/>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5B7A0E-131E-4D1B-9225-561FC130AEFF}">
      <dsp:nvSpPr>
        <dsp:cNvPr id="0" name=""/>
        <dsp:cNvSpPr/>
      </dsp:nvSpPr>
      <dsp:spPr>
        <a:xfrm>
          <a:off x="1098566" y="974161"/>
          <a:ext cx="2568595" cy="2568595"/>
        </a:xfrm>
        <a:prstGeom prst="leftCircularArrow">
          <a:avLst>
            <a:gd name="adj1" fmla="val 6452"/>
            <a:gd name="adj2" fmla="val 429999"/>
            <a:gd name="adj3" fmla="val 10489124"/>
            <a:gd name="adj4" fmla="val 14837806"/>
            <a:gd name="adj5" fmla="val 7527"/>
          </a:avLst>
        </a:prstGeom>
        <a:solidFill>
          <a:schemeClr val="accent5">
            <a:shade val="90000"/>
            <a:hueOff val="175458"/>
            <a:satOff val="-1607"/>
            <a:lumOff val="1387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4931CB-CD2D-4DF0-B549-36EA99157292}">
      <dsp:nvSpPr>
        <dsp:cNvPr id="0" name=""/>
        <dsp:cNvSpPr/>
      </dsp:nvSpPr>
      <dsp:spPr>
        <a:xfrm rot="1523903">
          <a:off x="2939272" y="-188220"/>
          <a:ext cx="2769463" cy="2769463"/>
        </a:xfrm>
        <a:prstGeom prst="circularArrow">
          <a:avLst>
            <a:gd name="adj1" fmla="val 5984"/>
            <a:gd name="adj2" fmla="val 394124"/>
            <a:gd name="adj3" fmla="val 13313824"/>
            <a:gd name="adj4" fmla="val 10508221"/>
            <a:gd name="adj5" fmla="val 6981"/>
          </a:avLst>
        </a:prstGeom>
        <a:solidFill>
          <a:schemeClr val="accent5">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870AB252-7197-DB41-A98C-8D8F06BBC5BB}" type="datetimeFigureOut">
              <a:rPr lang="fr-FR" smtClean="0"/>
              <a:t>16/11/2023</a:t>
            </a:fld>
            <a:endParaRPr lang="fr-FR"/>
          </a:p>
        </p:txBody>
      </p:sp>
      <p:sp>
        <p:nvSpPr>
          <p:cNvPr id="4" name="Espace réservé de l'image des diapositives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B8216EB7-2CB2-3142-96EA-9DF53D7C092A}" type="slidenum">
              <a:rPr lang="fr-FR" smtClean="0"/>
              <a:t>‹N°›</a:t>
            </a:fld>
            <a:endParaRPr lang="fr-FR"/>
          </a:p>
        </p:txBody>
      </p:sp>
    </p:spTree>
    <p:extLst>
      <p:ext uri="{BB962C8B-B14F-4D97-AF65-F5344CB8AC3E}">
        <p14:creationId xmlns:p14="http://schemas.microsoft.com/office/powerpoint/2010/main" val="1936403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Formés à l’EPT ? </a:t>
            </a:r>
            <a:br>
              <a:rPr lang="fr-FR" dirty="0"/>
            </a:br>
            <a:r>
              <a:rPr lang="fr-FR" dirty="0"/>
              <a:t>Sensibilisés ? </a:t>
            </a:r>
            <a:br>
              <a:rPr lang="fr-FR" dirty="0"/>
            </a:br>
            <a:r>
              <a:rPr lang="fr-FR" dirty="0"/>
              <a:t>Qu’est ce que c’est concrètement pour vous ? </a:t>
            </a:r>
          </a:p>
          <a:p>
            <a:endParaRPr lang="fr-FR" dirty="0"/>
          </a:p>
        </p:txBody>
      </p:sp>
      <p:sp>
        <p:nvSpPr>
          <p:cNvPr id="4" name="Espace réservé du numéro de diapositive 3"/>
          <p:cNvSpPr>
            <a:spLocks noGrp="1"/>
          </p:cNvSpPr>
          <p:nvPr>
            <p:ph type="sldNum" sz="quarter" idx="5"/>
          </p:nvPr>
        </p:nvSpPr>
        <p:spPr/>
        <p:txBody>
          <a:bodyPr/>
          <a:lstStyle/>
          <a:p>
            <a:fld id="{3387D7D4-FA5D-9149-AD24-9D99A634ED82}" type="slidenum">
              <a:rPr lang="fr-FR" smtClean="0"/>
              <a:t>4</a:t>
            </a:fld>
            <a:endParaRPr lang="fr-FR"/>
          </a:p>
        </p:txBody>
      </p:sp>
    </p:spTree>
    <p:extLst>
      <p:ext uri="{BB962C8B-B14F-4D97-AF65-F5344CB8AC3E}">
        <p14:creationId xmlns:p14="http://schemas.microsoft.com/office/powerpoint/2010/main" val="75561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Formation 40h obligatoire pour dispenser l’ETP. Cadre législatif et règlementaire de la pratique ETP. </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5 modules, 5 journées. On organise la formation sur site, sur le lieu des professionnels. C’est vous aussi qui choisissez les dates. 5 journées sur environ 5 mois. La planification de la formation est à votre convenance. On a un pôle régional de formateurs en ETP qu’on mobilise pour intervenir. </a:t>
            </a:r>
          </a:p>
          <a:p>
            <a:r>
              <a:rPr lang="fr-FR" sz="1200" kern="1200" dirty="0">
                <a:solidFill>
                  <a:schemeClr val="tx1"/>
                </a:solidFill>
                <a:effectLst/>
                <a:latin typeface="+mn-lt"/>
                <a:ea typeface="+mn-ea"/>
                <a:cs typeface="+mn-cs"/>
              </a:rPr>
              <a:t>3 derniers modules = déclinaison des étapes de l’ETP. </a:t>
            </a:r>
          </a:p>
          <a:p>
            <a:endParaRPr lang="fr-FR" dirty="0"/>
          </a:p>
        </p:txBody>
      </p:sp>
      <p:sp>
        <p:nvSpPr>
          <p:cNvPr id="4" name="Espace réservé du numéro de diapositive 3"/>
          <p:cNvSpPr>
            <a:spLocks noGrp="1"/>
          </p:cNvSpPr>
          <p:nvPr>
            <p:ph type="sldNum" sz="quarter" idx="5"/>
          </p:nvPr>
        </p:nvSpPr>
        <p:spPr/>
        <p:txBody>
          <a:bodyPr/>
          <a:lstStyle/>
          <a:p>
            <a:fld id="{3387D7D4-FA5D-9149-AD24-9D99A634ED82}" type="slidenum">
              <a:rPr lang="fr-FR" smtClean="0"/>
              <a:t>15</a:t>
            </a:fld>
            <a:endParaRPr lang="fr-FR"/>
          </a:p>
        </p:txBody>
      </p:sp>
    </p:spTree>
    <p:extLst>
      <p:ext uri="{BB962C8B-B14F-4D97-AF65-F5344CB8AC3E}">
        <p14:creationId xmlns:p14="http://schemas.microsoft.com/office/powerpoint/2010/main" val="2106994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868f1afdf9_2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g1868f1afdf9_2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868f1afdf9_2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g1868f1afdf9_2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6171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C’est vous qui choisissez sur quoi vous partez : L’idée est que ça puisse répondre a des besoins de santé sur vos territoires, mais aussi à vous en tant que professionnels à des « affinités » en termes de pathologies par rapport à vos compétences. </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200" b="1" kern="1200" dirty="0">
              <a:solidFill>
                <a:schemeClr val="tx1"/>
              </a:solidFill>
              <a:effectLst/>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fr-FR" sz="2400" b="1" dirty="0">
                <a:solidFill>
                  <a:srgbClr val="0C9AA9"/>
                </a:solidFill>
              </a:rPr>
              <a:t>Appropriation d’un nouveau programme d’ETP (8h) </a:t>
            </a:r>
            <a:r>
              <a:rPr lang="fr-FR" sz="1200" kern="1200" dirty="0">
                <a:solidFill>
                  <a:schemeClr val="tx1"/>
                </a:solidFill>
                <a:effectLst/>
                <a:latin typeface="+mn-lt"/>
                <a:ea typeface="+mn-ea"/>
                <a:cs typeface="+mn-cs"/>
              </a:rPr>
              <a:t>Pas d’obligation légale de faire l’appropriation, mais on s’est rendus compte par expérience que c’est plus aidant pour être dans de bonne disposition pour dispenser le programme. </a:t>
            </a:r>
            <a:endParaRPr lang="fr-FR" sz="2400" b="1" dirty="0">
              <a:solidFill>
                <a:srgbClr val="0C9AA9"/>
              </a:solidFill>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fr-FR" sz="2400" b="0" dirty="0">
                <a:solidFill>
                  <a:srgbClr val="0C9AA9"/>
                </a:solidFill>
              </a:rPr>
              <a:t>Présentiel pour Obésité de l’enfant, </a:t>
            </a:r>
            <a:r>
              <a:rPr lang="fr-FR" sz="2400" b="0" dirty="0" err="1">
                <a:solidFill>
                  <a:srgbClr val="0C9AA9"/>
                </a:solidFill>
              </a:rPr>
              <a:t>visio</a:t>
            </a:r>
            <a:r>
              <a:rPr lang="fr-FR" sz="2400" b="0" dirty="0">
                <a:solidFill>
                  <a:srgbClr val="0C9AA9"/>
                </a:solidFill>
              </a:rPr>
              <a:t> pour BPCO, RCV, post </a:t>
            </a:r>
            <a:r>
              <a:rPr lang="fr-FR" sz="2400" b="0" dirty="0" err="1">
                <a:solidFill>
                  <a:srgbClr val="0C9AA9"/>
                </a:solidFill>
              </a:rPr>
              <a:t>chir</a:t>
            </a:r>
            <a:r>
              <a:rPr lang="fr-FR" sz="2400" b="0" dirty="0">
                <a:solidFill>
                  <a:srgbClr val="0C9AA9"/>
                </a:solidFill>
              </a:rPr>
              <a:t> bariatrique</a:t>
            </a:r>
          </a:p>
          <a:p>
            <a:pPr marL="285750" indent="-285750" algn="just">
              <a:buFont typeface="Calibri" panose="020F0502020204030204" pitchFamily="34" charset="0"/>
              <a:buChar char="-"/>
            </a:pPr>
            <a:r>
              <a:rPr lang="fr-FR" sz="1800" b="1" dirty="0">
                <a:solidFill>
                  <a:schemeClr val="tx1">
                    <a:lumMod val="65000"/>
                    <a:lumOff val="35000"/>
                  </a:schemeClr>
                </a:solidFill>
              </a:rPr>
              <a:t>Permettre aux équipes de s’approprier le contenu pédagogique du programme ETP en vue de sa mise en œuvre. </a:t>
            </a:r>
          </a:p>
          <a:p>
            <a:pPr marL="285750" indent="-285750" algn="just">
              <a:buFont typeface="Calibri" panose="020F0502020204030204" pitchFamily="34" charset="0"/>
              <a:buChar char="-"/>
            </a:pPr>
            <a:r>
              <a:rPr lang="fr-FR" sz="1800" b="1" dirty="0">
                <a:solidFill>
                  <a:schemeClr val="tx1">
                    <a:lumMod val="65000"/>
                    <a:lumOff val="35000"/>
                  </a:schemeClr>
                </a:solidFill>
              </a:rPr>
              <a:t>Permettre aux professionnels de renforcer leurs connaissances biomédicales sur la thématique</a:t>
            </a:r>
          </a:p>
          <a:p>
            <a:r>
              <a:rPr lang="fr-FR" sz="1800" kern="1200" dirty="0">
                <a:solidFill>
                  <a:schemeClr val="tx1"/>
                </a:solidFill>
                <a:effectLst/>
                <a:latin typeface="+mn-lt"/>
                <a:ea typeface="ＭＳ Ｐゴシック" charset="-128"/>
                <a:cs typeface="ＭＳ Ｐゴシック" charset="-128"/>
              </a:rPr>
              <a:t>Appropriation d’un nouveau programme : </a:t>
            </a:r>
            <a:r>
              <a:rPr lang="fr-FR" sz="1200" kern="1200" dirty="0">
                <a:solidFill>
                  <a:schemeClr val="tx1"/>
                </a:solidFill>
                <a:effectLst/>
                <a:latin typeface="+mn-lt"/>
                <a:ea typeface="+mn-ea"/>
                <a:cs typeface="+mn-cs"/>
              </a:rPr>
              <a:t>On propose aux professionnels de participer à des mini séances d’ETP pour qu’ils se rendent compte ce en quoi ça consister de participer à des séances ETP.</a:t>
            </a:r>
          </a:p>
          <a:p>
            <a:r>
              <a:rPr lang="fr-FR" sz="1200" kern="1200" dirty="0">
                <a:solidFill>
                  <a:schemeClr val="tx1"/>
                </a:solidFill>
                <a:effectLst/>
                <a:latin typeface="+mn-lt"/>
                <a:ea typeface="+mn-ea"/>
                <a:cs typeface="+mn-cs"/>
              </a:rPr>
              <a:t>Formation éligible DPC, gratuite.</a:t>
            </a:r>
          </a:p>
          <a:p>
            <a:pPr algn="just"/>
            <a:endParaRPr lang="fr-FR" sz="1800" kern="1200" dirty="0">
              <a:solidFill>
                <a:schemeClr val="tx1"/>
              </a:solidFill>
              <a:effectLst/>
              <a:latin typeface="+mn-lt"/>
              <a:ea typeface="ＭＳ Ｐゴシック" charset="-128"/>
              <a:cs typeface="ＭＳ Ｐゴシック" charset="-128"/>
            </a:endParaRPr>
          </a:p>
        </p:txBody>
      </p:sp>
      <p:sp>
        <p:nvSpPr>
          <p:cNvPr id="4" name="Espace réservé du numéro de diapositive 3"/>
          <p:cNvSpPr>
            <a:spLocks noGrp="1"/>
          </p:cNvSpPr>
          <p:nvPr>
            <p:ph type="sldNum" sz="quarter" idx="5"/>
          </p:nvPr>
        </p:nvSpPr>
        <p:spPr/>
        <p:txBody>
          <a:bodyPr/>
          <a:lstStyle/>
          <a:p>
            <a:fld id="{3387D7D4-FA5D-9149-AD24-9D99A634ED82}" type="slidenum">
              <a:rPr lang="fr-FR" smtClean="0"/>
              <a:t>18</a:t>
            </a:fld>
            <a:endParaRPr lang="fr-FR"/>
          </a:p>
        </p:txBody>
      </p:sp>
    </p:spTree>
    <p:extLst>
      <p:ext uri="{BB962C8B-B14F-4D97-AF65-F5344CB8AC3E}">
        <p14:creationId xmlns:p14="http://schemas.microsoft.com/office/powerpoint/2010/main" val="349969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868f1afdf9_2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 name="Google Shape;313;g1868f1afdf9_2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87D7D4-FA5D-9149-AD24-9D99A634ED82}" type="slidenum">
              <a:rPr lang="fr-FR" smtClean="0"/>
              <a:t>26</a:t>
            </a:fld>
            <a:endParaRPr lang="fr-FR"/>
          </a:p>
        </p:txBody>
      </p:sp>
    </p:spTree>
    <p:extLst>
      <p:ext uri="{BB962C8B-B14F-4D97-AF65-F5344CB8AC3E}">
        <p14:creationId xmlns:p14="http://schemas.microsoft.com/office/powerpoint/2010/main" val="3151035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87D7D4-FA5D-9149-AD24-9D99A634ED82}" type="slidenum">
              <a:rPr lang="fr-FR" smtClean="0"/>
              <a:t>27</a:t>
            </a:fld>
            <a:endParaRPr lang="fr-FR"/>
          </a:p>
        </p:txBody>
      </p:sp>
    </p:spTree>
    <p:extLst>
      <p:ext uri="{BB962C8B-B14F-4D97-AF65-F5344CB8AC3E}">
        <p14:creationId xmlns:p14="http://schemas.microsoft.com/office/powerpoint/2010/main" val="1306031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87D7D4-FA5D-9149-AD24-9D99A634ED82}" type="slidenum">
              <a:rPr lang="fr-FR" smtClean="0"/>
              <a:t>28</a:t>
            </a:fld>
            <a:endParaRPr lang="fr-FR"/>
          </a:p>
        </p:txBody>
      </p:sp>
    </p:spTree>
    <p:extLst>
      <p:ext uri="{BB962C8B-B14F-4D97-AF65-F5344CB8AC3E}">
        <p14:creationId xmlns:p14="http://schemas.microsoft.com/office/powerpoint/2010/main" val="1660847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87D7D4-FA5D-9149-AD24-9D99A634ED82}" type="slidenum">
              <a:rPr lang="fr-FR" smtClean="0"/>
              <a:t>29</a:t>
            </a:fld>
            <a:endParaRPr lang="fr-FR"/>
          </a:p>
        </p:txBody>
      </p:sp>
    </p:spTree>
    <p:extLst>
      <p:ext uri="{BB962C8B-B14F-4D97-AF65-F5344CB8AC3E}">
        <p14:creationId xmlns:p14="http://schemas.microsoft.com/office/powerpoint/2010/main" val="1892490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87D7D4-FA5D-9149-AD24-9D99A634ED82}" type="slidenum">
              <a:rPr lang="fr-FR" smtClean="0"/>
              <a:t>30</a:t>
            </a:fld>
            <a:endParaRPr lang="fr-FR"/>
          </a:p>
        </p:txBody>
      </p:sp>
    </p:spTree>
    <p:extLst>
      <p:ext uri="{BB962C8B-B14F-4D97-AF65-F5344CB8AC3E}">
        <p14:creationId xmlns:p14="http://schemas.microsoft.com/office/powerpoint/2010/main" val="2417124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868f1afdf9_2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g1868f1afdf9_2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87D7D4-FA5D-9149-AD24-9D99A634ED82}" type="slidenum">
              <a:rPr lang="fr-FR" smtClean="0"/>
              <a:t>31</a:t>
            </a:fld>
            <a:endParaRPr lang="fr-FR"/>
          </a:p>
        </p:txBody>
      </p:sp>
    </p:spTree>
    <p:extLst>
      <p:ext uri="{BB962C8B-B14F-4D97-AF65-F5344CB8AC3E}">
        <p14:creationId xmlns:p14="http://schemas.microsoft.com/office/powerpoint/2010/main" val="2134336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868f1afdf9_2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g1868f1afdf9_2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868f1afdf9_2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g1868f1afdf9_2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868f1afdf9_2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g1868f1afdf9_2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6719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87D7D4-FA5D-9149-AD24-9D99A634ED82}" type="slidenum">
              <a:rPr lang="fr-FR" smtClean="0"/>
              <a:t>35</a:t>
            </a:fld>
            <a:endParaRPr lang="fr-FR"/>
          </a:p>
        </p:txBody>
      </p:sp>
    </p:spTree>
    <p:extLst>
      <p:ext uri="{BB962C8B-B14F-4D97-AF65-F5344CB8AC3E}">
        <p14:creationId xmlns:p14="http://schemas.microsoft.com/office/powerpoint/2010/main" val="3318381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868f1afdf9_2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g1868f1afdf9_2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4130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868f1afdf9_2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g1868f1afdf9_2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1146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868f1afdf9_2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g1868f1afdf9_2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7676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868f1afdf9_2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g1868f1afdf9_2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151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Les programmes d’ETP respectent toujours cette même déclinaison. </a:t>
            </a:r>
          </a:p>
          <a:p>
            <a:endParaRPr lang="fr-FR" dirty="0"/>
          </a:p>
        </p:txBody>
      </p:sp>
      <p:sp>
        <p:nvSpPr>
          <p:cNvPr id="4" name="Espace réservé du numéro de diapositive 3"/>
          <p:cNvSpPr>
            <a:spLocks noGrp="1"/>
          </p:cNvSpPr>
          <p:nvPr>
            <p:ph type="sldNum" sz="quarter" idx="5"/>
          </p:nvPr>
        </p:nvSpPr>
        <p:spPr/>
        <p:txBody>
          <a:bodyPr/>
          <a:lstStyle/>
          <a:p>
            <a:fld id="{3387D7D4-FA5D-9149-AD24-9D99A634ED82}" type="slidenum">
              <a:rPr lang="fr-FR" smtClean="0"/>
              <a:t>8</a:t>
            </a:fld>
            <a:endParaRPr lang="fr-FR"/>
          </a:p>
        </p:txBody>
      </p:sp>
    </p:spTree>
    <p:extLst>
      <p:ext uri="{BB962C8B-B14F-4D97-AF65-F5344CB8AC3E}">
        <p14:creationId xmlns:p14="http://schemas.microsoft.com/office/powerpoint/2010/main" val="964694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868f1afdf9_2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g1868f1afdf9_2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868f1afdf9_2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g1868f1afdf9_2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3294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868f1afdf9_2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g1868f1afdf9_2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868f1afdf9_2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g1868f1afdf9_2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Diapositive de titre">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a:xfrm>
            <a:off x="1524000" y="1122363"/>
            <a:ext cx="9144000" cy="2387600"/>
          </a:xfrm>
        </p:spPr>
        <p:txBody>
          <a:bodyPr anchor="b"/>
          <a:lstStyle>
            <a:lvl1pPr algn="ctr">
              <a:defRPr sz="6000"/>
            </a:lvl1pPr>
          </a:lstStyle>
          <a:p>
            <a:pPr>
              <a:defRPr/>
            </a:pPr>
            <a:r>
              <a:rPr lang="fr-CA"/>
              <a:t>Modifier le style du titre</a:t>
            </a:r>
            <a:endParaRPr lang="fr-FR"/>
          </a:p>
        </p:txBody>
      </p:sp>
      <p:sp>
        <p:nvSpPr>
          <p:cNvPr id="3" name="Sous-titre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CA"/>
              <a:t>Modifier le style des sous-titres du masque</a:t>
            </a:r>
            <a:endParaRPr lang="fr-FR"/>
          </a:p>
        </p:txBody>
      </p:sp>
      <p:sp>
        <p:nvSpPr>
          <p:cNvPr id="4" name="Espace réservé de la date 3"/>
          <p:cNvSpPr>
            <a:spLocks noGrp="1"/>
          </p:cNvSpPr>
          <p:nvPr>
            <p:ph type="dt" sz="half" idx="10"/>
          </p:nvPr>
        </p:nvSpPr>
        <p:spPr bwMode="auto"/>
        <p:txBody>
          <a:bodyPr/>
          <a:lstStyle/>
          <a:p>
            <a:pPr>
              <a:defRPr/>
            </a:pPr>
            <a:fld id="{CEF2E154-1970-9746-ABFA-EFC4ADDA2514}" type="datetimeFigureOut">
              <a:rPr lang="fr-FR"/>
              <a:t>16/11/2023</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6886D0D3-3C5D-914F-BC88-52EB99F21497}" type="slidenum">
              <a:rPr lang="fr-F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re et texte vertical">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CA"/>
              <a:t>Modifier le style du titre</a:t>
            </a:r>
            <a:endParaRPr lang="fr-FR"/>
          </a:p>
        </p:txBody>
      </p:sp>
      <p:sp>
        <p:nvSpPr>
          <p:cNvPr id="3" name="Espace réservé du texte vertical 2"/>
          <p:cNvSpPr>
            <a:spLocks noGrp="1"/>
          </p:cNvSpPr>
          <p:nvPr>
            <p:ph type="body" orient="vert" idx="1"/>
          </p:nvPr>
        </p:nvSpPr>
        <p:spPr bwMode="auto"/>
        <p:txBody>
          <a:bodyPr vert="eaVert"/>
          <a:lstStyle/>
          <a:p>
            <a:pPr lvl="0">
              <a:defRPr/>
            </a:pPr>
            <a:r>
              <a:rPr lang="fr-CA"/>
              <a:t>Cliquez pour modifier les styles du texte du masque</a:t>
            </a:r>
            <a:endParaRPr/>
          </a:p>
          <a:p>
            <a:pPr lvl="1">
              <a:defRPr/>
            </a:pPr>
            <a:r>
              <a:rPr lang="fr-CA"/>
              <a:t>Deuxième niveau</a:t>
            </a:r>
            <a:endParaRPr/>
          </a:p>
          <a:p>
            <a:pPr lvl="2">
              <a:defRPr/>
            </a:pPr>
            <a:r>
              <a:rPr lang="fr-CA"/>
              <a:t>Troisième niveau</a:t>
            </a:r>
            <a:endParaRPr/>
          </a:p>
          <a:p>
            <a:pPr lvl="3">
              <a:defRPr/>
            </a:pPr>
            <a:r>
              <a:rPr lang="fr-CA"/>
              <a:t>Quatrième niveau</a:t>
            </a:r>
            <a:endParaRPr/>
          </a:p>
          <a:p>
            <a:pPr lvl="4">
              <a:defRPr/>
            </a:pPr>
            <a:r>
              <a:rPr lang="fr-CA"/>
              <a:t>Cinquième niveau</a:t>
            </a:r>
            <a:endParaRPr lang="fr-FR"/>
          </a:p>
        </p:txBody>
      </p:sp>
      <p:sp>
        <p:nvSpPr>
          <p:cNvPr id="4" name="Espace réservé de la date 3"/>
          <p:cNvSpPr>
            <a:spLocks noGrp="1"/>
          </p:cNvSpPr>
          <p:nvPr>
            <p:ph type="dt" sz="half" idx="10"/>
          </p:nvPr>
        </p:nvSpPr>
        <p:spPr bwMode="auto"/>
        <p:txBody>
          <a:bodyPr/>
          <a:lstStyle/>
          <a:p>
            <a:pPr>
              <a:defRPr/>
            </a:pPr>
            <a:fld id="{CEF2E154-1970-9746-ABFA-EFC4ADDA2514}" type="datetimeFigureOut">
              <a:rPr lang="fr-FR"/>
              <a:t>16/11/2023</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6886D0D3-3C5D-914F-BC88-52EB99F21497}" type="slidenum">
              <a:rPr lang="fr-F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Titre vertical et texte">
    <p:spTree>
      <p:nvGrpSpPr>
        <p:cNvPr id="1" name=""/>
        <p:cNvGrpSpPr/>
        <p:nvPr/>
      </p:nvGrpSpPr>
      <p:grpSpPr bwMode="auto">
        <a:xfrm>
          <a:off x="0" y="0"/>
          <a:ext cx="0" cy="0"/>
          <a:chOff x="0" y="0"/>
          <a:chExt cx="0" cy="0"/>
        </a:xfrm>
      </p:grpSpPr>
      <p:sp>
        <p:nvSpPr>
          <p:cNvPr id="2" name="Titre vertical 1"/>
          <p:cNvSpPr>
            <a:spLocks noGrp="1"/>
          </p:cNvSpPr>
          <p:nvPr>
            <p:ph type="title" orient="vert"/>
          </p:nvPr>
        </p:nvSpPr>
        <p:spPr bwMode="auto">
          <a:xfrm>
            <a:off x="8724900" y="365125"/>
            <a:ext cx="2628900" cy="5811838"/>
          </a:xfrm>
        </p:spPr>
        <p:txBody>
          <a:bodyPr vert="eaVert"/>
          <a:lstStyle/>
          <a:p>
            <a:pPr>
              <a:defRPr/>
            </a:pPr>
            <a:r>
              <a:rPr lang="fr-CA"/>
              <a:t>Modifier le style du titre</a:t>
            </a:r>
            <a:endParaRPr lang="fr-FR"/>
          </a:p>
        </p:txBody>
      </p:sp>
      <p:sp>
        <p:nvSpPr>
          <p:cNvPr id="3" name="Espace réservé du texte vertical 2"/>
          <p:cNvSpPr>
            <a:spLocks noGrp="1"/>
          </p:cNvSpPr>
          <p:nvPr>
            <p:ph type="body" orient="vert" idx="1"/>
          </p:nvPr>
        </p:nvSpPr>
        <p:spPr bwMode="auto">
          <a:xfrm>
            <a:off x="838200" y="365125"/>
            <a:ext cx="7734300" cy="5811838"/>
          </a:xfrm>
        </p:spPr>
        <p:txBody>
          <a:bodyPr vert="eaVert"/>
          <a:lstStyle/>
          <a:p>
            <a:pPr lvl="0">
              <a:defRPr/>
            </a:pPr>
            <a:r>
              <a:rPr lang="fr-CA"/>
              <a:t>Cliquez pour modifier les styles du texte du masque</a:t>
            </a:r>
            <a:endParaRPr/>
          </a:p>
          <a:p>
            <a:pPr lvl="1">
              <a:defRPr/>
            </a:pPr>
            <a:r>
              <a:rPr lang="fr-CA"/>
              <a:t>Deuxième niveau</a:t>
            </a:r>
            <a:endParaRPr/>
          </a:p>
          <a:p>
            <a:pPr lvl="2">
              <a:defRPr/>
            </a:pPr>
            <a:r>
              <a:rPr lang="fr-CA"/>
              <a:t>Troisième niveau</a:t>
            </a:r>
            <a:endParaRPr/>
          </a:p>
          <a:p>
            <a:pPr lvl="3">
              <a:defRPr/>
            </a:pPr>
            <a:r>
              <a:rPr lang="fr-CA"/>
              <a:t>Quatrième niveau</a:t>
            </a:r>
            <a:endParaRPr/>
          </a:p>
          <a:p>
            <a:pPr lvl="4">
              <a:defRPr/>
            </a:pPr>
            <a:r>
              <a:rPr lang="fr-CA"/>
              <a:t>Cinquième niveau</a:t>
            </a:r>
            <a:endParaRPr lang="fr-FR"/>
          </a:p>
        </p:txBody>
      </p:sp>
      <p:sp>
        <p:nvSpPr>
          <p:cNvPr id="4" name="Espace réservé de la date 3"/>
          <p:cNvSpPr>
            <a:spLocks noGrp="1"/>
          </p:cNvSpPr>
          <p:nvPr>
            <p:ph type="dt" sz="half" idx="10"/>
          </p:nvPr>
        </p:nvSpPr>
        <p:spPr bwMode="auto"/>
        <p:txBody>
          <a:bodyPr/>
          <a:lstStyle/>
          <a:p>
            <a:pPr>
              <a:defRPr/>
            </a:pPr>
            <a:fld id="{CEF2E154-1970-9746-ABFA-EFC4ADDA2514}" type="datetimeFigureOut">
              <a:rPr lang="fr-FR"/>
              <a:t>16/11/2023</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6886D0D3-3C5D-914F-BC88-52EB99F21497}" type="slidenum">
              <a:rPr lang="fr-F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re et contenu">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CA"/>
              <a:t>Modifier le style du titre</a:t>
            </a:r>
            <a:endParaRPr lang="fr-FR"/>
          </a:p>
        </p:txBody>
      </p:sp>
      <p:sp>
        <p:nvSpPr>
          <p:cNvPr id="3" name="Espace réservé du contenu 2"/>
          <p:cNvSpPr>
            <a:spLocks noGrp="1"/>
          </p:cNvSpPr>
          <p:nvPr>
            <p:ph idx="1"/>
          </p:nvPr>
        </p:nvSpPr>
        <p:spPr bwMode="auto"/>
        <p:txBody>
          <a:bodyPr/>
          <a:lstStyle/>
          <a:p>
            <a:pPr lvl="0">
              <a:defRPr/>
            </a:pPr>
            <a:r>
              <a:rPr lang="fr-CA"/>
              <a:t>Cliquez pour modifier les styles du texte du masque</a:t>
            </a:r>
            <a:endParaRPr/>
          </a:p>
          <a:p>
            <a:pPr lvl="1">
              <a:defRPr/>
            </a:pPr>
            <a:r>
              <a:rPr lang="fr-CA"/>
              <a:t>Deuxième niveau</a:t>
            </a:r>
            <a:endParaRPr/>
          </a:p>
          <a:p>
            <a:pPr lvl="2">
              <a:defRPr/>
            </a:pPr>
            <a:r>
              <a:rPr lang="fr-CA"/>
              <a:t>Troisième niveau</a:t>
            </a:r>
            <a:endParaRPr/>
          </a:p>
          <a:p>
            <a:pPr lvl="3">
              <a:defRPr/>
            </a:pPr>
            <a:r>
              <a:rPr lang="fr-CA"/>
              <a:t>Quatrième niveau</a:t>
            </a:r>
            <a:endParaRPr/>
          </a:p>
          <a:p>
            <a:pPr lvl="4">
              <a:defRPr/>
            </a:pPr>
            <a:r>
              <a:rPr lang="fr-CA"/>
              <a:t>Cinquième niveau</a:t>
            </a:r>
            <a:endParaRPr lang="fr-FR"/>
          </a:p>
        </p:txBody>
      </p:sp>
      <p:sp>
        <p:nvSpPr>
          <p:cNvPr id="4" name="Espace réservé de la date 3"/>
          <p:cNvSpPr>
            <a:spLocks noGrp="1"/>
          </p:cNvSpPr>
          <p:nvPr>
            <p:ph type="dt" sz="half" idx="10"/>
          </p:nvPr>
        </p:nvSpPr>
        <p:spPr bwMode="auto"/>
        <p:txBody>
          <a:bodyPr/>
          <a:lstStyle/>
          <a:p>
            <a:pPr>
              <a:defRPr/>
            </a:pPr>
            <a:fld id="{CEF2E154-1970-9746-ABFA-EFC4ADDA2514}" type="datetimeFigureOut">
              <a:rPr lang="fr-FR"/>
              <a:t>16/11/2023</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6886D0D3-3C5D-914F-BC88-52EB99F21497}" type="slidenum">
              <a:rPr lang="fr-F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Titre de section">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1850" y="1709738"/>
            <a:ext cx="10515600" cy="2852737"/>
          </a:xfrm>
        </p:spPr>
        <p:txBody>
          <a:bodyPr anchor="b"/>
          <a:lstStyle>
            <a:lvl1pPr>
              <a:defRPr sz="6000"/>
            </a:lvl1pPr>
          </a:lstStyle>
          <a:p>
            <a:pPr>
              <a:defRPr/>
            </a:pPr>
            <a:r>
              <a:rPr lang="fr-CA"/>
              <a:t>Modifier le style du titre</a:t>
            </a:r>
            <a:endParaRPr lang="fr-FR"/>
          </a:p>
        </p:txBody>
      </p:sp>
      <p:sp>
        <p:nvSpPr>
          <p:cNvPr id="3" name="Espace réservé du texte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CA"/>
              <a:t>Cliquez pour modifier les styles du texte du masque</a:t>
            </a:r>
            <a:endParaRPr/>
          </a:p>
        </p:txBody>
      </p:sp>
      <p:sp>
        <p:nvSpPr>
          <p:cNvPr id="4" name="Espace réservé de la date 3"/>
          <p:cNvSpPr>
            <a:spLocks noGrp="1"/>
          </p:cNvSpPr>
          <p:nvPr>
            <p:ph type="dt" sz="half" idx="10"/>
          </p:nvPr>
        </p:nvSpPr>
        <p:spPr bwMode="auto"/>
        <p:txBody>
          <a:bodyPr/>
          <a:lstStyle/>
          <a:p>
            <a:pPr>
              <a:defRPr/>
            </a:pPr>
            <a:fld id="{CEF2E154-1970-9746-ABFA-EFC4ADDA2514}" type="datetimeFigureOut">
              <a:rPr lang="fr-FR"/>
              <a:t>16/11/2023</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6886D0D3-3C5D-914F-BC88-52EB99F21497}" type="slidenum">
              <a:rPr lang="fr-F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Deux contenus">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CA"/>
              <a:t>Modifier le style du titre</a:t>
            </a:r>
            <a:endParaRPr lang="fr-FR"/>
          </a:p>
        </p:txBody>
      </p:sp>
      <p:sp>
        <p:nvSpPr>
          <p:cNvPr id="3" name="Espace réservé du contenu 2"/>
          <p:cNvSpPr>
            <a:spLocks noGrp="1"/>
          </p:cNvSpPr>
          <p:nvPr>
            <p:ph sz="half" idx="1"/>
          </p:nvPr>
        </p:nvSpPr>
        <p:spPr bwMode="auto">
          <a:xfrm>
            <a:off x="838200" y="1825625"/>
            <a:ext cx="5181600" cy="4351338"/>
          </a:xfrm>
        </p:spPr>
        <p:txBody>
          <a:bodyPr/>
          <a:lstStyle/>
          <a:p>
            <a:pPr lvl="0">
              <a:defRPr/>
            </a:pPr>
            <a:r>
              <a:rPr lang="fr-CA"/>
              <a:t>Cliquez pour modifier les styles du texte du masque</a:t>
            </a:r>
            <a:endParaRPr/>
          </a:p>
          <a:p>
            <a:pPr lvl="1">
              <a:defRPr/>
            </a:pPr>
            <a:r>
              <a:rPr lang="fr-CA"/>
              <a:t>Deuxième niveau</a:t>
            </a:r>
            <a:endParaRPr/>
          </a:p>
          <a:p>
            <a:pPr lvl="2">
              <a:defRPr/>
            </a:pPr>
            <a:r>
              <a:rPr lang="fr-CA"/>
              <a:t>Troisième niveau</a:t>
            </a:r>
            <a:endParaRPr/>
          </a:p>
          <a:p>
            <a:pPr lvl="3">
              <a:defRPr/>
            </a:pPr>
            <a:r>
              <a:rPr lang="fr-CA"/>
              <a:t>Quatrième niveau</a:t>
            </a:r>
            <a:endParaRPr/>
          </a:p>
          <a:p>
            <a:pPr lvl="4">
              <a:defRPr/>
            </a:pPr>
            <a:r>
              <a:rPr lang="fr-CA"/>
              <a:t>Cinquième niveau</a:t>
            </a:r>
            <a:endParaRPr lang="fr-FR"/>
          </a:p>
        </p:txBody>
      </p:sp>
      <p:sp>
        <p:nvSpPr>
          <p:cNvPr id="4" name="Espace réservé du contenu 3"/>
          <p:cNvSpPr>
            <a:spLocks noGrp="1"/>
          </p:cNvSpPr>
          <p:nvPr>
            <p:ph sz="half" idx="2"/>
          </p:nvPr>
        </p:nvSpPr>
        <p:spPr bwMode="auto">
          <a:xfrm>
            <a:off x="6172200" y="1825625"/>
            <a:ext cx="5181600" cy="4351338"/>
          </a:xfrm>
        </p:spPr>
        <p:txBody>
          <a:bodyPr/>
          <a:lstStyle/>
          <a:p>
            <a:pPr lvl="0">
              <a:defRPr/>
            </a:pPr>
            <a:r>
              <a:rPr lang="fr-CA"/>
              <a:t>Cliquez pour modifier les styles du texte du masque</a:t>
            </a:r>
            <a:endParaRPr/>
          </a:p>
          <a:p>
            <a:pPr lvl="1">
              <a:defRPr/>
            </a:pPr>
            <a:r>
              <a:rPr lang="fr-CA"/>
              <a:t>Deuxième niveau</a:t>
            </a:r>
            <a:endParaRPr/>
          </a:p>
          <a:p>
            <a:pPr lvl="2">
              <a:defRPr/>
            </a:pPr>
            <a:r>
              <a:rPr lang="fr-CA"/>
              <a:t>Troisième niveau</a:t>
            </a:r>
            <a:endParaRPr/>
          </a:p>
          <a:p>
            <a:pPr lvl="3">
              <a:defRPr/>
            </a:pPr>
            <a:r>
              <a:rPr lang="fr-CA"/>
              <a:t>Quatrième niveau</a:t>
            </a:r>
            <a:endParaRPr/>
          </a:p>
          <a:p>
            <a:pPr lvl="4">
              <a:defRPr/>
            </a:pPr>
            <a:r>
              <a:rPr lang="fr-CA"/>
              <a:t>Cinquième niveau</a:t>
            </a:r>
            <a:endParaRPr lang="fr-FR"/>
          </a:p>
        </p:txBody>
      </p:sp>
      <p:sp>
        <p:nvSpPr>
          <p:cNvPr id="5" name="Espace réservé de la date 4"/>
          <p:cNvSpPr>
            <a:spLocks noGrp="1"/>
          </p:cNvSpPr>
          <p:nvPr>
            <p:ph type="dt" sz="half" idx="10"/>
          </p:nvPr>
        </p:nvSpPr>
        <p:spPr bwMode="auto"/>
        <p:txBody>
          <a:bodyPr/>
          <a:lstStyle/>
          <a:p>
            <a:pPr>
              <a:defRPr/>
            </a:pPr>
            <a:fld id="{CEF2E154-1970-9746-ABFA-EFC4ADDA2514}" type="datetimeFigureOut">
              <a:rPr lang="fr-FR"/>
              <a:t>16/11/2023</a:t>
            </a:fld>
            <a:endParaRPr lang="fr-FR"/>
          </a:p>
        </p:txBody>
      </p:sp>
      <p:sp>
        <p:nvSpPr>
          <p:cNvPr id="6" name="Espace réservé du pied de page 5"/>
          <p:cNvSpPr>
            <a:spLocks noGrp="1"/>
          </p:cNvSpPr>
          <p:nvPr>
            <p:ph type="ftr" sz="quarter" idx="11"/>
          </p:nvPr>
        </p:nvSpPr>
        <p:spPr bwMode="auto"/>
        <p:txBody>
          <a:bodyPr/>
          <a:lstStyle/>
          <a:p>
            <a:pPr>
              <a:defRPr/>
            </a:pPr>
            <a:endParaRPr lang="fr-FR"/>
          </a:p>
        </p:txBody>
      </p:sp>
      <p:sp>
        <p:nvSpPr>
          <p:cNvPr id="7" name="Espace réservé du numéro de diapositive 6"/>
          <p:cNvSpPr>
            <a:spLocks noGrp="1"/>
          </p:cNvSpPr>
          <p:nvPr>
            <p:ph type="sldNum" sz="quarter" idx="12"/>
          </p:nvPr>
        </p:nvSpPr>
        <p:spPr bwMode="auto"/>
        <p:txBody>
          <a:bodyPr/>
          <a:lstStyle/>
          <a:p>
            <a:pPr>
              <a:defRPr/>
            </a:pPr>
            <a:fld id="{6886D0D3-3C5D-914F-BC88-52EB99F21497}" type="slidenum">
              <a:rPr lang="fr-F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aison">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9788" y="365125"/>
            <a:ext cx="10515600" cy="1325563"/>
          </a:xfrm>
        </p:spPr>
        <p:txBody>
          <a:bodyPr/>
          <a:lstStyle/>
          <a:p>
            <a:pPr>
              <a:defRPr/>
            </a:pPr>
            <a:r>
              <a:rPr lang="fr-CA"/>
              <a:t>Modifier le style du titre</a:t>
            </a:r>
            <a:endParaRPr lang="fr-FR"/>
          </a:p>
        </p:txBody>
      </p:sp>
      <p:sp>
        <p:nvSpPr>
          <p:cNvPr id="3" name="Espace réservé du texte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CA"/>
              <a:t>Cliquez pour modifier les styles du texte du masque</a:t>
            </a:r>
            <a:endParaRPr/>
          </a:p>
        </p:txBody>
      </p:sp>
      <p:sp>
        <p:nvSpPr>
          <p:cNvPr id="4" name="Espace réservé du contenu 3"/>
          <p:cNvSpPr>
            <a:spLocks noGrp="1"/>
          </p:cNvSpPr>
          <p:nvPr>
            <p:ph sz="half" idx="2"/>
          </p:nvPr>
        </p:nvSpPr>
        <p:spPr bwMode="auto">
          <a:xfrm>
            <a:off x="839788" y="2505074"/>
            <a:ext cx="5157787" cy="3684588"/>
          </a:xfrm>
        </p:spPr>
        <p:txBody>
          <a:bodyPr/>
          <a:lstStyle/>
          <a:p>
            <a:pPr lvl="0">
              <a:defRPr/>
            </a:pPr>
            <a:r>
              <a:rPr lang="fr-CA"/>
              <a:t>Cliquez pour modifier les styles du texte du masque</a:t>
            </a:r>
            <a:endParaRPr/>
          </a:p>
          <a:p>
            <a:pPr lvl="1">
              <a:defRPr/>
            </a:pPr>
            <a:r>
              <a:rPr lang="fr-CA"/>
              <a:t>Deuxième niveau</a:t>
            </a:r>
            <a:endParaRPr/>
          </a:p>
          <a:p>
            <a:pPr lvl="2">
              <a:defRPr/>
            </a:pPr>
            <a:r>
              <a:rPr lang="fr-CA"/>
              <a:t>Troisième niveau</a:t>
            </a:r>
            <a:endParaRPr/>
          </a:p>
          <a:p>
            <a:pPr lvl="3">
              <a:defRPr/>
            </a:pPr>
            <a:r>
              <a:rPr lang="fr-CA"/>
              <a:t>Quatrième niveau</a:t>
            </a:r>
            <a:endParaRPr/>
          </a:p>
          <a:p>
            <a:pPr lvl="4">
              <a:defRPr/>
            </a:pPr>
            <a:r>
              <a:rPr lang="fr-CA"/>
              <a:t>Cinquième niveau</a:t>
            </a:r>
            <a:endParaRPr lang="fr-FR"/>
          </a:p>
        </p:txBody>
      </p:sp>
      <p:sp>
        <p:nvSpPr>
          <p:cNvPr id="5" name="Espace réservé du texte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CA"/>
              <a:t>Cliquez pour modifier les styles du texte du masque</a:t>
            </a:r>
            <a:endParaRPr/>
          </a:p>
        </p:txBody>
      </p:sp>
      <p:sp>
        <p:nvSpPr>
          <p:cNvPr id="6" name="Espace réservé du contenu 5"/>
          <p:cNvSpPr>
            <a:spLocks noGrp="1"/>
          </p:cNvSpPr>
          <p:nvPr>
            <p:ph sz="quarter" idx="4"/>
          </p:nvPr>
        </p:nvSpPr>
        <p:spPr bwMode="auto">
          <a:xfrm>
            <a:off x="6172200" y="2505074"/>
            <a:ext cx="5183188" cy="3684588"/>
          </a:xfrm>
        </p:spPr>
        <p:txBody>
          <a:bodyPr/>
          <a:lstStyle/>
          <a:p>
            <a:pPr lvl="0">
              <a:defRPr/>
            </a:pPr>
            <a:r>
              <a:rPr lang="fr-CA"/>
              <a:t>Cliquez pour modifier les styles du texte du masque</a:t>
            </a:r>
            <a:endParaRPr/>
          </a:p>
          <a:p>
            <a:pPr lvl="1">
              <a:defRPr/>
            </a:pPr>
            <a:r>
              <a:rPr lang="fr-CA"/>
              <a:t>Deuxième niveau</a:t>
            </a:r>
            <a:endParaRPr/>
          </a:p>
          <a:p>
            <a:pPr lvl="2">
              <a:defRPr/>
            </a:pPr>
            <a:r>
              <a:rPr lang="fr-CA"/>
              <a:t>Troisième niveau</a:t>
            </a:r>
            <a:endParaRPr/>
          </a:p>
          <a:p>
            <a:pPr lvl="3">
              <a:defRPr/>
            </a:pPr>
            <a:r>
              <a:rPr lang="fr-CA"/>
              <a:t>Quatrième niveau</a:t>
            </a:r>
            <a:endParaRPr/>
          </a:p>
          <a:p>
            <a:pPr lvl="4">
              <a:defRPr/>
            </a:pPr>
            <a:r>
              <a:rPr lang="fr-CA"/>
              <a:t>Cinquième niveau</a:t>
            </a:r>
            <a:endParaRPr lang="fr-FR"/>
          </a:p>
        </p:txBody>
      </p:sp>
      <p:sp>
        <p:nvSpPr>
          <p:cNvPr id="7" name="Espace réservé de la date 6"/>
          <p:cNvSpPr>
            <a:spLocks noGrp="1"/>
          </p:cNvSpPr>
          <p:nvPr>
            <p:ph type="dt" sz="half" idx="10"/>
          </p:nvPr>
        </p:nvSpPr>
        <p:spPr bwMode="auto"/>
        <p:txBody>
          <a:bodyPr/>
          <a:lstStyle/>
          <a:p>
            <a:pPr>
              <a:defRPr/>
            </a:pPr>
            <a:fld id="{CEF2E154-1970-9746-ABFA-EFC4ADDA2514}" type="datetimeFigureOut">
              <a:rPr lang="fr-FR"/>
              <a:t>16/11/2023</a:t>
            </a:fld>
            <a:endParaRPr lang="fr-FR"/>
          </a:p>
        </p:txBody>
      </p:sp>
      <p:sp>
        <p:nvSpPr>
          <p:cNvPr id="8" name="Espace réservé du pied de page 7"/>
          <p:cNvSpPr>
            <a:spLocks noGrp="1"/>
          </p:cNvSpPr>
          <p:nvPr>
            <p:ph type="ftr" sz="quarter" idx="11"/>
          </p:nvPr>
        </p:nvSpPr>
        <p:spPr bwMode="auto"/>
        <p:txBody>
          <a:bodyPr/>
          <a:lstStyle/>
          <a:p>
            <a:pPr>
              <a:defRPr/>
            </a:pPr>
            <a:endParaRPr lang="fr-FR"/>
          </a:p>
        </p:txBody>
      </p:sp>
      <p:sp>
        <p:nvSpPr>
          <p:cNvPr id="9" name="Espace réservé du numéro de diapositive 8"/>
          <p:cNvSpPr>
            <a:spLocks noGrp="1"/>
          </p:cNvSpPr>
          <p:nvPr>
            <p:ph type="sldNum" sz="quarter" idx="12"/>
          </p:nvPr>
        </p:nvSpPr>
        <p:spPr bwMode="auto"/>
        <p:txBody>
          <a:bodyPr/>
          <a:lstStyle/>
          <a:p>
            <a:pPr>
              <a:defRPr/>
            </a:pPr>
            <a:fld id="{6886D0D3-3C5D-914F-BC88-52EB99F21497}" type="slidenum">
              <a:rPr lang="fr-F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re seul">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CA"/>
              <a:t>Modifier le style du titre</a:t>
            </a:r>
            <a:endParaRPr lang="fr-FR"/>
          </a:p>
        </p:txBody>
      </p:sp>
      <p:sp>
        <p:nvSpPr>
          <p:cNvPr id="3" name="Espace réservé de la date 2"/>
          <p:cNvSpPr>
            <a:spLocks noGrp="1"/>
          </p:cNvSpPr>
          <p:nvPr>
            <p:ph type="dt" sz="half" idx="10"/>
          </p:nvPr>
        </p:nvSpPr>
        <p:spPr bwMode="auto"/>
        <p:txBody>
          <a:bodyPr/>
          <a:lstStyle/>
          <a:p>
            <a:pPr>
              <a:defRPr/>
            </a:pPr>
            <a:fld id="{CEF2E154-1970-9746-ABFA-EFC4ADDA2514}" type="datetimeFigureOut">
              <a:rPr lang="fr-FR"/>
              <a:t>16/11/2023</a:t>
            </a:fld>
            <a:endParaRPr lang="fr-FR"/>
          </a:p>
        </p:txBody>
      </p:sp>
      <p:sp>
        <p:nvSpPr>
          <p:cNvPr id="4" name="Espace réservé du pied de page 3"/>
          <p:cNvSpPr>
            <a:spLocks noGrp="1"/>
          </p:cNvSpPr>
          <p:nvPr>
            <p:ph type="ftr" sz="quarter" idx="11"/>
          </p:nvPr>
        </p:nvSpPr>
        <p:spPr bwMode="auto"/>
        <p:txBody>
          <a:bodyPr/>
          <a:lstStyle/>
          <a:p>
            <a:pPr>
              <a:defRPr/>
            </a:pPr>
            <a:endParaRPr lang="fr-FR"/>
          </a:p>
        </p:txBody>
      </p:sp>
      <p:sp>
        <p:nvSpPr>
          <p:cNvPr id="5" name="Espace réservé du numéro de diapositive 4"/>
          <p:cNvSpPr>
            <a:spLocks noGrp="1"/>
          </p:cNvSpPr>
          <p:nvPr>
            <p:ph type="sldNum" sz="quarter" idx="12"/>
          </p:nvPr>
        </p:nvSpPr>
        <p:spPr bwMode="auto"/>
        <p:txBody>
          <a:bodyPr/>
          <a:lstStyle/>
          <a:p>
            <a:pPr>
              <a:defRPr/>
            </a:pPr>
            <a:fld id="{6886D0D3-3C5D-914F-BC88-52EB99F21497}" type="slidenum">
              <a:rPr lang="fr-F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Vide">
    <p:spTree>
      <p:nvGrpSpPr>
        <p:cNvPr id="1" name=""/>
        <p:cNvGrpSpPr/>
        <p:nvPr/>
      </p:nvGrpSpPr>
      <p:grpSpPr bwMode="auto">
        <a:xfrm>
          <a:off x="0" y="0"/>
          <a:ext cx="0" cy="0"/>
          <a:chOff x="0" y="0"/>
          <a:chExt cx="0" cy="0"/>
        </a:xfrm>
      </p:grpSpPr>
      <p:sp>
        <p:nvSpPr>
          <p:cNvPr id="2" name="Espace réservé de la date 1"/>
          <p:cNvSpPr>
            <a:spLocks noGrp="1"/>
          </p:cNvSpPr>
          <p:nvPr>
            <p:ph type="dt" sz="half" idx="10"/>
          </p:nvPr>
        </p:nvSpPr>
        <p:spPr bwMode="auto"/>
        <p:txBody>
          <a:bodyPr/>
          <a:lstStyle/>
          <a:p>
            <a:pPr>
              <a:defRPr/>
            </a:pPr>
            <a:fld id="{CEF2E154-1970-9746-ABFA-EFC4ADDA2514}" type="datetimeFigureOut">
              <a:rPr lang="fr-FR"/>
              <a:t>16/11/2023</a:t>
            </a:fld>
            <a:endParaRPr lang="fr-FR"/>
          </a:p>
        </p:txBody>
      </p:sp>
      <p:sp>
        <p:nvSpPr>
          <p:cNvPr id="3" name="Espace réservé du pied de page 2"/>
          <p:cNvSpPr>
            <a:spLocks noGrp="1"/>
          </p:cNvSpPr>
          <p:nvPr>
            <p:ph type="ftr" sz="quarter" idx="11"/>
          </p:nvPr>
        </p:nvSpPr>
        <p:spPr bwMode="auto"/>
        <p:txBody>
          <a:bodyPr/>
          <a:lstStyle/>
          <a:p>
            <a:pPr>
              <a:defRPr/>
            </a:pPr>
            <a:endParaRPr lang="fr-FR"/>
          </a:p>
        </p:txBody>
      </p:sp>
      <p:sp>
        <p:nvSpPr>
          <p:cNvPr id="4" name="Espace réservé du numéro de diapositive 3"/>
          <p:cNvSpPr>
            <a:spLocks noGrp="1"/>
          </p:cNvSpPr>
          <p:nvPr>
            <p:ph type="sldNum" sz="quarter" idx="12"/>
          </p:nvPr>
        </p:nvSpPr>
        <p:spPr bwMode="auto"/>
        <p:txBody>
          <a:bodyPr/>
          <a:lstStyle/>
          <a:p>
            <a:pPr>
              <a:defRPr/>
            </a:pPr>
            <a:fld id="{6886D0D3-3C5D-914F-BC88-52EB99F21497}" type="slidenum">
              <a:rPr lang="fr-F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u avec légend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9788" y="457200"/>
            <a:ext cx="3932237" cy="1600200"/>
          </a:xfrm>
        </p:spPr>
        <p:txBody>
          <a:bodyPr anchor="b"/>
          <a:lstStyle>
            <a:lvl1pPr>
              <a:defRPr sz="3200"/>
            </a:lvl1pPr>
          </a:lstStyle>
          <a:p>
            <a:pPr>
              <a:defRPr/>
            </a:pPr>
            <a:r>
              <a:rPr lang="fr-CA"/>
              <a:t>Modifier le style du titre</a:t>
            </a:r>
            <a:endParaRPr lang="fr-FR"/>
          </a:p>
        </p:txBody>
      </p:sp>
      <p:sp>
        <p:nvSpPr>
          <p:cNvPr id="3" name="Espace réservé du contenu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fr-CA"/>
              <a:t>Cliquez pour modifier les styles du texte du masque</a:t>
            </a:r>
            <a:endParaRPr/>
          </a:p>
          <a:p>
            <a:pPr lvl="1">
              <a:defRPr/>
            </a:pPr>
            <a:r>
              <a:rPr lang="fr-CA"/>
              <a:t>Deuxième niveau</a:t>
            </a:r>
            <a:endParaRPr/>
          </a:p>
          <a:p>
            <a:pPr lvl="2">
              <a:defRPr/>
            </a:pPr>
            <a:r>
              <a:rPr lang="fr-CA"/>
              <a:t>Troisième niveau</a:t>
            </a:r>
            <a:endParaRPr/>
          </a:p>
          <a:p>
            <a:pPr lvl="3">
              <a:defRPr/>
            </a:pPr>
            <a:r>
              <a:rPr lang="fr-CA"/>
              <a:t>Quatrième niveau</a:t>
            </a:r>
            <a:endParaRPr/>
          </a:p>
          <a:p>
            <a:pPr lvl="4">
              <a:defRPr/>
            </a:pPr>
            <a:r>
              <a:rPr lang="fr-CA"/>
              <a:t>Cinquième niveau</a:t>
            </a:r>
            <a:endParaRPr lang="fr-FR"/>
          </a:p>
        </p:txBody>
      </p:sp>
      <p:sp>
        <p:nvSpPr>
          <p:cNvPr id="4" name="Espace réservé du text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fr-CA"/>
              <a:t>Cliquez pour modifier les styles du texte du masque</a:t>
            </a:r>
            <a:endParaRPr/>
          </a:p>
        </p:txBody>
      </p:sp>
      <p:sp>
        <p:nvSpPr>
          <p:cNvPr id="5" name="Espace réservé de la date 4"/>
          <p:cNvSpPr>
            <a:spLocks noGrp="1"/>
          </p:cNvSpPr>
          <p:nvPr>
            <p:ph type="dt" sz="half" idx="10"/>
          </p:nvPr>
        </p:nvSpPr>
        <p:spPr bwMode="auto"/>
        <p:txBody>
          <a:bodyPr/>
          <a:lstStyle/>
          <a:p>
            <a:pPr>
              <a:defRPr/>
            </a:pPr>
            <a:fld id="{CEF2E154-1970-9746-ABFA-EFC4ADDA2514}" type="datetimeFigureOut">
              <a:rPr lang="fr-FR"/>
              <a:t>16/11/2023</a:t>
            </a:fld>
            <a:endParaRPr lang="fr-FR"/>
          </a:p>
        </p:txBody>
      </p:sp>
      <p:sp>
        <p:nvSpPr>
          <p:cNvPr id="6" name="Espace réservé du pied de page 5"/>
          <p:cNvSpPr>
            <a:spLocks noGrp="1"/>
          </p:cNvSpPr>
          <p:nvPr>
            <p:ph type="ftr" sz="quarter" idx="11"/>
          </p:nvPr>
        </p:nvSpPr>
        <p:spPr bwMode="auto"/>
        <p:txBody>
          <a:bodyPr/>
          <a:lstStyle/>
          <a:p>
            <a:pPr>
              <a:defRPr/>
            </a:pPr>
            <a:endParaRPr lang="fr-FR"/>
          </a:p>
        </p:txBody>
      </p:sp>
      <p:sp>
        <p:nvSpPr>
          <p:cNvPr id="7" name="Espace réservé du numéro de diapositive 6"/>
          <p:cNvSpPr>
            <a:spLocks noGrp="1"/>
          </p:cNvSpPr>
          <p:nvPr>
            <p:ph type="sldNum" sz="quarter" idx="12"/>
          </p:nvPr>
        </p:nvSpPr>
        <p:spPr bwMode="auto"/>
        <p:txBody>
          <a:bodyPr/>
          <a:lstStyle/>
          <a:p>
            <a:pPr>
              <a:defRPr/>
            </a:pPr>
            <a:fld id="{6886D0D3-3C5D-914F-BC88-52EB99F21497}" type="slidenum">
              <a:rPr lang="fr-F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Image avec légend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9788" y="457200"/>
            <a:ext cx="3932237" cy="1600200"/>
          </a:xfrm>
        </p:spPr>
        <p:txBody>
          <a:bodyPr anchor="b"/>
          <a:lstStyle>
            <a:lvl1pPr>
              <a:defRPr sz="3200"/>
            </a:lvl1pPr>
          </a:lstStyle>
          <a:p>
            <a:pPr>
              <a:defRPr/>
            </a:pPr>
            <a:r>
              <a:rPr lang="fr-CA"/>
              <a:t>Modifier le style du titre</a:t>
            </a:r>
            <a:endParaRPr lang="fr-FR"/>
          </a:p>
        </p:txBody>
      </p:sp>
      <p:sp>
        <p:nvSpPr>
          <p:cNvPr id="3" name="Espace réservé pour une image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fr-FR"/>
          </a:p>
        </p:txBody>
      </p:sp>
      <p:sp>
        <p:nvSpPr>
          <p:cNvPr id="4" name="Espace réservé du text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fr-CA"/>
              <a:t>Cliquez pour modifier les styles du texte du masque</a:t>
            </a:r>
            <a:endParaRPr/>
          </a:p>
        </p:txBody>
      </p:sp>
      <p:sp>
        <p:nvSpPr>
          <p:cNvPr id="5" name="Espace réservé de la date 4"/>
          <p:cNvSpPr>
            <a:spLocks noGrp="1"/>
          </p:cNvSpPr>
          <p:nvPr>
            <p:ph type="dt" sz="half" idx="10"/>
          </p:nvPr>
        </p:nvSpPr>
        <p:spPr bwMode="auto"/>
        <p:txBody>
          <a:bodyPr/>
          <a:lstStyle/>
          <a:p>
            <a:pPr>
              <a:defRPr/>
            </a:pPr>
            <a:fld id="{CEF2E154-1970-9746-ABFA-EFC4ADDA2514}" type="datetimeFigureOut">
              <a:rPr lang="fr-FR"/>
              <a:t>16/11/2023</a:t>
            </a:fld>
            <a:endParaRPr lang="fr-FR"/>
          </a:p>
        </p:txBody>
      </p:sp>
      <p:sp>
        <p:nvSpPr>
          <p:cNvPr id="6" name="Espace réservé du pied de page 5"/>
          <p:cNvSpPr>
            <a:spLocks noGrp="1"/>
          </p:cNvSpPr>
          <p:nvPr>
            <p:ph type="ftr" sz="quarter" idx="11"/>
          </p:nvPr>
        </p:nvSpPr>
        <p:spPr bwMode="auto"/>
        <p:txBody>
          <a:bodyPr/>
          <a:lstStyle/>
          <a:p>
            <a:pPr>
              <a:defRPr/>
            </a:pPr>
            <a:endParaRPr lang="fr-FR"/>
          </a:p>
        </p:txBody>
      </p:sp>
      <p:sp>
        <p:nvSpPr>
          <p:cNvPr id="7" name="Espace réservé du numéro de diapositive 6"/>
          <p:cNvSpPr>
            <a:spLocks noGrp="1"/>
          </p:cNvSpPr>
          <p:nvPr>
            <p:ph type="sldNum" sz="quarter" idx="12"/>
          </p:nvPr>
        </p:nvSpPr>
        <p:spPr bwMode="auto"/>
        <p:txBody>
          <a:bodyPr/>
          <a:lstStyle/>
          <a:p>
            <a:pPr>
              <a:defRPr/>
            </a:pPr>
            <a:fld id="{6886D0D3-3C5D-914F-BC88-52EB99F21497}" type="slidenum">
              <a:rPr lang="fr-F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Espace réservé du titre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fr-CA"/>
              <a:t>Modifier le style du titre</a:t>
            </a:r>
            <a:endParaRPr lang="fr-FR"/>
          </a:p>
        </p:txBody>
      </p:sp>
      <p:sp>
        <p:nvSpPr>
          <p:cNvPr id="3" name="Espace réservé du texte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fr-CA"/>
              <a:t>Cliquez pour modifier les styles du texte du masque</a:t>
            </a:r>
            <a:endParaRPr/>
          </a:p>
          <a:p>
            <a:pPr lvl="1">
              <a:defRPr/>
            </a:pPr>
            <a:r>
              <a:rPr lang="fr-CA"/>
              <a:t>Deuxième niveau</a:t>
            </a:r>
            <a:endParaRPr/>
          </a:p>
          <a:p>
            <a:pPr lvl="2">
              <a:defRPr/>
            </a:pPr>
            <a:r>
              <a:rPr lang="fr-CA"/>
              <a:t>Troisième niveau</a:t>
            </a:r>
            <a:endParaRPr/>
          </a:p>
          <a:p>
            <a:pPr lvl="3">
              <a:defRPr/>
            </a:pPr>
            <a:r>
              <a:rPr lang="fr-CA"/>
              <a:t>Quatrième niveau</a:t>
            </a:r>
            <a:endParaRPr/>
          </a:p>
          <a:p>
            <a:pPr lvl="4">
              <a:defRPr/>
            </a:pPr>
            <a:r>
              <a:rPr lang="fr-CA"/>
              <a:t>Cinquième niveau</a:t>
            </a:r>
            <a:endParaRPr lang="fr-FR"/>
          </a:p>
        </p:txBody>
      </p:sp>
      <p:sp>
        <p:nvSpPr>
          <p:cNvPr id="4" name="Espace réservé de la date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EF2E154-1970-9746-ABFA-EFC4ADDA2514}" type="datetimeFigureOut">
              <a:rPr lang="fr-FR"/>
              <a:t>16/11/2023</a:t>
            </a:fld>
            <a:endParaRPr lang="fr-FR"/>
          </a:p>
        </p:txBody>
      </p:sp>
      <p:sp>
        <p:nvSpPr>
          <p:cNvPr id="5" name="Espace réservé du pied de page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fr-FR"/>
          </a:p>
        </p:txBody>
      </p:sp>
      <p:sp>
        <p:nvSpPr>
          <p:cNvPr id="6" name="Espace réservé du numéro de diapositive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886D0D3-3C5D-914F-BC88-52EB99F21497}" type="slidenum">
              <a:rPr lang="fr-F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png"/><Relationship Id="rId7" Type="http://schemas.openxmlformats.org/officeDocument/2006/relationships/diagramColors" Target="../diagrams/colors2.xml"/><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7.jpg"/><Relationship Id="rId7"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24.emf"/><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3.svg"/><Relationship Id="rId3" Type="http://schemas.openxmlformats.org/officeDocument/2006/relationships/image" Target="../media/image7.jpg"/><Relationship Id="rId7" Type="http://schemas.openxmlformats.org/officeDocument/2006/relationships/image" Target="../media/image41.svg"/><Relationship Id="rId12"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9.svg"/><Relationship Id="rId5" Type="http://schemas.openxmlformats.org/officeDocument/2006/relationships/image" Target="../media/image39.svg"/><Relationship Id="rId15" Type="http://schemas.openxmlformats.org/officeDocument/2006/relationships/image" Target="../media/image45.svg"/><Relationship Id="rId10" Type="http://schemas.openxmlformats.org/officeDocument/2006/relationships/image" Target="../media/image48.png"/><Relationship Id="rId4" Type="http://schemas.openxmlformats.org/officeDocument/2006/relationships/image" Target="../media/image38.png"/><Relationship Id="rId9" Type="http://schemas.openxmlformats.org/officeDocument/2006/relationships/image" Target="../media/image47.svg"/><Relationship Id="rId1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3.emf"/><Relationship Id="rId4" Type="http://schemas.openxmlformats.org/officeDocument/2006/relationships/image" Target="../media/image7.jpg"/></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4.jpg"/><Relationship Id="rId7" Type="http://schemas.openxmlformats.org/officeDocument/2006/relationships/hyperlink" Target="mailto:anne.hu@urpsml-hdf.fr"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mailto:louise.delelis@urpsml-hdf.fr" TargetMode="External"/><Relationship Id="rId5" Type="http://schemas.openxmlformats.org/officeDocument/2006/relationships/hyperlink" Target="mailto:marine.houllier@urpsml-hdf.fr" TargetMode="Externa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jp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p:cNvPicPr>
            <a:picLocks noChangeAspect="1"/>
          </p:cNvPicPr>
          <p:nvPr/>
        </p:nvPicPr>
        <p:blipFill>
          <a:blip r:embed="rId2"/>
          <a:stretch/>
        </p:blipFill>
        <p:spPr bwMode="auto">
          <a:xfrm>
            <a:off x="0" y="0"/>
            <a:ext cx="12192000" cy="6858000"/>
          </a:xfrm>
          <a:prstGeom prst="rect">
            <a:avLst/>
          </a:prstGeom>
        </p:spPr>
      </p:pic>
      <p:sp>
        <p:nvSpPr>
          <p:cNvPr id="2" name="Titre 1"/>
          <p:cNvSpPr>
            <a:spLocks noGrp="1"/>
          </p:cNvSpPr>
          <p:nvPr>
            <p:ph type="ctrTitle"/>
          </p:nvPr>
        </p:nvSpPr>
        <p:spPr bwMode="auto">
          <a:xfrm>
            <a:off x="1524000" y="635346"/>
            <a:ext cx="9144000" cy="1054862"/>
          </a:xfrm>
        </p:spPr>
        <p:txBody>
          <a:bodyPr>
            <a:normAutofit fontScale="90000"/>
          </a:bodyPr>
          <a:lstStyle/>
          <a:p>
            <a:pPr>
              <a:defRPr/>
            </a:pPr>
            <a:r>
              <a:rPr lang="fr-FR" sz="3100" b="1" dirty="0">
                <a:solidFill>
                  <a:srgbClr val="004199"/>
                </a:solidFill>
                <a:latin typeface="Proxima Nova"/>
              </a:rPr>
              <a:t>Atelier 8 : Développer l’éducation thérapeutique du patient (ETP) de 1ère intention</a:t>
            </a:r>
            <a:endParaRPr b="1" dirty="0">
              <a:solidFill>
                <a:srgbClr val="004199"/>
              </a:solidFill>
              <a:latin typeface="Proxima Nova"/>
            </a:endParaRPr>
          </a:p>
        </p:txBody>
      </p:sp>
      <p:sp>
        <p:nvSpPr>
          <p:cNvPr id="3" name="Sous-titre 2"/>
          <p:cNvSpPr>
            <a:spLocks noGrp="1"/>
          </p:cNvSpPr>
          <p:nvPr>
            <p:ph type="subTitle" idx="1"/>
          </p:nvPr>
        </p:nvSpPr>
        <p:spPr bwMode="auto">
          <a:xfrm>
            <a:off x="1524000" y="2048811"/>
            <a:ext cx="9144000" cy="1655762"/>
          </a:xfrm>
        </p:spPr>
        <p:txBody>
          <a:bodyPr>
            <a:normAutofit lnSpcReduction="10000"/>
          </a:bodyPr>
          <a:lstStyle/>
          <a:p>
            <a:pPr>
              <a:defRPr/>
            </a:pPr>
            <a:r>
              <a:rPr lang="fr-FR" dirty="0">
                <a:solidFill>
                  <a:srgbClr val="004199"/>
                </a:solidFill>
              </a:rPr>
              <a:t>Animé par : </a:t>
            </a:r>
            <a:endParaRPr dirty="0"/>
          </a:p>
          <a:p>
            <a:pPr>
              <a:defRPr/>
            </a:pPr>
            <a:r>
              <a:rPr lang="fr-FR" dirty="0">
                <a:solidFill>
                  <a:srgbClr val="004199"/>
                </a:solidFill>
              </a:rPr>
              <a:t>- Marine HOULLIER, chargée de mission URPS ML</a:t>
            </a:r>
            <a:endParaRPr lang="fr-FR" dirty="0"/>
          </a:p>
          <a:p>
            <a:pPr>
              <a:defRPr/>
            </a:pPr>
            <a:r>
              <a:rPr lang="fr-FR" dirty="0">
                <a:solidFill>
                  <a:srgbClr val="004199"/>
                </a:solidFill>
              </a:rPr>
              <a:t>- Guillaume GILLE, Masseur Kinésithérapeute DE</a:t>
            </a:r>
            <a:endParaRPr dirty="0"/>
          </a:p>
          <a:p>
            <a:pPr>
              <a:defRPr/>
            </a:pPr>
            <a:r>
              <a:rPr lang="fr-FR" dirty="0">
                <a:solidFill>
                  <a:srgbClr val="004199"/>
                </a:solidFill>
              </a:rPr>
              <a:t>- Valentin DEREUDER, Masseur Kinésithérapeute DE</a:t>
            </a:r>
            <a:endParaRPr dirty="0"/>
          </a:p>
        </p:txBody>
      </p:sp>
      <p:sp>
        <p:nvSpPr>
          <p:cNvPr id="8" name="ZoneTexte 7"/>
          <p:cNvSpPr txBox="1"/>
          <p:nvPr/>
        </p:nvSpPr>
        <p:spPr bwMode="auto">
          <a:xfrm>
            <a:off x="3877284" y="5497050"/>
            <a:ext cx="4437432" cy="954107"/>
          </a:xfrm>
          <a:prstGeom prst="rect">
            <a:avLst/>
          </a:prstGeom>
          <a:noFill/>
        </p:spPr>
        <p:txBody>
          <a:bodyPr wrap="square">
            <a:spAutoFit/>
          </a:bodyPr>
          <a:lstStyle/>
          <a:p>
            <a:pPr algn="ctr">
              <a:defRPr/>
            </a:pPr>
            <a:r>
              <a:rPr lang="fr-FR" sz="2800" b="1">
                <a:solidFill>
                  <a:srgbClr val="004199"/>
                </a:solidFill>
                <a:latin typeface="Proxima Nova"/>
              </a:rPr>
              <a:t>6</a:t>
            </a:r>
            <a:r>
              <a:rPr lang="fr-FR" sz="2800" b="1" baseline="30000">
                <a:solidFill>
                  <a:srgbClr val="004199"/>
                </a:solidFill>
                <a:latin typeface="Proxima Nova"/>
              </a:rPr>
              <a:t>ème</a:t>
            </a:r>
            <a:r>
              <a:rPr lang="fr-FR" sz="2800" b="1">
                <a:solidFill>
                  <a:srgbClr val="004199"/>
                </a:solidFill>
                <a:latin typeface="Proxima Nova"/>
              </a:rPr>
              <a:t> Journée régionale </a:t>
            </a:r>
            <a:endParaRPr/>
          </a:p>
          <a:p>
            <a:pPr algn="ctr">
              <a:defRPr/>
            </a:pPr>
            <a:r>
              <a:rPr lang="fr-FR" sz="2800" b="1">
                <a:solidFill>
                  <a:srgbClr val="004199"/>
                </a:solidFill>
                <a:latin typeface="Proxima Nova"/>
              </a:rPr>
              <a:t>De l’exercice coordonné</a:t>
            </a:r>
            <a:endParaRPr/>
          </a:p>
        </p:txBody>
      </p:sp>
      <p:sp>
        <p:nvSpPr>
          <p:cNvPr id="10" name="ZoneTexte 9"/>
          <p:cNvSpPr txBox="1"/>
          <p:nvPr/>
        </p:nvSpPr>
        <p:spPr bwMode="auto">
          <a:xfrm>
            <a:off x="9578340" y="5870453"/>
            <a:ext cx="2362199" cy="400110"/>
          </a:xfrm>
          <a:prstGeom prst="rect">
            <a:avLst/>
          </a:prstGeom>
          <a:noFill/>
        </p:spPr>
        <p:txBody>
          <a:bodyPr wrap="square">
            <a:spAutoFit/>
          </a:bodyPr>
          <a:lstStyle/>
          <a:p>
            <a:pPr>
              <a:defRPr/>
            </a:pPr>
            <a:r>
              <a:rPr lang="fr-FR" sz="2000" b="1">
                <a:solidFill>
                  <a:srgbClr val="E71C7B"/>
                </a:solidFill>
              </a:rPr>
              <a:t>24 </a:t>
            </a:r>
            <a:r>
              <a:rPr lang="fr-FR" sz="2000" b="1">
                <a:solidFill>
                  <a:srgbClr val="E71C7B"/>
                </a:solidFill>
                <a:latin typeface="Proxima Nova"/>
              </a:rPr>
              <a:t>novembre</a:t>
            </a:r>
            <a:r>
              <a:rPr lang="fr-FR" sz="2000" b="1">
                <a:solidFill>
                  <a:srgbClr val="E71C7B"/>
                </a:solidFill>
              </a:rPr>
              <a:t> 2023</a:t>
            </a:r>
            <a:endParaRPr/>
          </a:p>
        </p:txBody>
      </p:sp>
      <p:pic>
        <p:nvPicPr>
          <p:cNvPr id="12" name="Image 11"/>
          <p:cNvPicPr>
            <a:picLocks noChangeAspect="1"/>
          </p:cNvPicPr>
          <p:nvPr/>
        </p:nvPicPr>
        <p:blipFill>
          <a:blip r:embed="rId3"/>
          <a:stretch/>
        </p:blipFill>
        <p:spPr bwMode="auto">
          <a:xfrm>
            <a:off x="979463" y="5396295"/>
            <a:ext cx="2434297" cy="105486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3"/>
          <p:cNvSpPr/>
          <p:nvPr/>
        </p:nvSpPr>
        <p:spPr bwMode="auto">
          <a:xfrm>
            <a:off x="0" y="1"/>
            <a:ext cx="12192000" cy="6858000"/>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 name="Titre 1"/>
          <p:cNvSpPr>
            <a:spLocks noGrp="1"/>
          </p:cNvSpPr>
          <p:nvPr>
            <p:ph type="title"/>
          </p:nvPr>
        </p:nvSpPr>
        <p:spPr bwMode="auto"/>
        <p:txBody>
          <a:bodyPr/>
          <a:lstStyle/>
          <a:p>
            <a:pPr rtl="0"/>
            <a:r>
              <a:rPr lang="fr-FR" sz="4400" dirty="0">
                <a:solidFill>
                  <a:srgbClr val="0070C0"/>
                </a:solidFill>
                <a:latin typeface="Montserrat ExtraBold"/>
                <a:ea typeface="Montserrat ExtraBold"/>
                <a:cs typeface="Montserrat ExtraBold"/>
                <a:sym typeface="Montserrat ExtraBold"/>
              </a:rPr>
              <a:t>Présentation du dispositif d’accompagnement</a:t>
            </a:r>
            <a:endParaRPr lang="fr-FR" sz="200" dirty="0">
              <a:solidFill>
                <a:srgbClr val="0070C0"/>
              </a:solidFill>
              <a:latin typeface="Montserrat ExtraBold"/>
              <a:ea typeface="Montserrat ExtraBold"/>
              <a:cs typeface="Montserrat ExtraBold"/>
              <a:sym typeface="Montserrat ExtraBold"/>
            </a:endParaRPr>
          </a:p>
        </p:txBody>
      </p:sp>
      <p:sp>
        <p:nvSpPr>
          <p:cNvPr id="3" name="Espace réservé du contenu 2"/>
          <p:cNvSpPr>
            <a:spLocks noGrp="1"/>
          </p:cNvSpPr>
          <p:nvPr>
            <p:ph idx="1"/>
          </p:nvPr>
        </p:nvSpPr>
        <p:spPr bwMode="auto"/>
        <p:txBody>
          <a:bodyPr/>
          <a:lstStyle/>
          <a:p>
            <a:pPr marL="0" indent="0">
              <a:buNone/>
              <a:defRPr/>
            </a:pPr>
            <a:r>
              <a:rPr lang="fr-FR" dirty="0">
                <a:solidFill>
                  <a:srgbClr val="004199"/>
                </a:solidFill>
                <a:latin typeface="Proxima Nova"/>
              </a:rPr>
              <a:t>L’URPS ML avec les équipes éducatives de proximité </a:t>
            </a:r>
            <a:endParaRPr dirty="0"/>
          </a:p>
        </p:txBody>
      </p:sp>
      <p:pic>
        <p:nvPicPr>
          <p:cNvPr id="5" name="Image 4">
            <a:extLst>
              <a:ext uri="{FF2B5EF4-FFF2-40B4-BE49-F238E27FC236}">
                <a16:creationId xmlns:a16="http://schemas.microsoft.com/office/drawing/2014/main" id="{213294FF-A4A1-C00D-2068-79483C0AE40C}"/>
              </a:ext>
            </a:extLst>
          </p:cNvPr>
          <p:cNvPicPr>
            <a:picLocks noChangeAspect="1"/>
          </p:cNvPicPr>
          <p:nvPr/>
        </p:nvPicPr>
        <p:blipFill>
          <a:blip r:embed="rId2"/>
          <a:stretch>
            <a:fillRect/>
          </a:stretch>
        </p:blipFill>
        <p:spPr>
          <a:xfrm>
            <a:off x="1266178" y="4232338"/>
            <a:ext cx="2978444" cy="1441181"/>
          </a:xfrm>
          <a:prstGeom prst="rect">
            <a:avLst/>
          </a:prstGeom>
        </p:spPr>
      </p:pic>
      <p:grpSp>
        <p:nvGrpSpPr>
          <p:cNvPr id="6" name="Google Shape;247;p32">
            <a:extLst>
              <a:ext uri="{FF2B5EF4-FFF2-40B4-BE49-F238E27FC236}">
                <a16:creationId xmlns:a16="http://schemas.microsoft.com/office/drawing/2014/main" id="{417C3C57-CFBC-5175-3043-2C5D9B41FAF5}"/>
              </a:ext>
            </a:extLst>
          </p:cNvPr>
          <p:cNvGrpSpPr/>
          <p:nvPr/>
        </p:nvGrpSpPr>
        <p:grpSpPr>
          <a:xfrm>
            <a:off x="6096000" y="2589897"/>
            <a:ext cx="5215467" cy="3739168"/>
            <a:chOff x="0" y="0"/>
            <a:chExt cx="13716000" cy="10172700"/>
          </a:xfrm>
        </p:grpSpPr>
        <p:sp>
          <p:nvSpPr>
            <p:cNvPr id="7" name="Google Shape;248;p32">
              <a:extLst>
                <a:ext uri="{FF2B5EF4-FFF2-40B4-BE49-F238E27FC236}">
                  <a16:creationId xmlns:a16="http://schemas.microsoft.com/office/drawing/2014/main" id="{0774828E-7ADE-FDC8-2C66-224CD80126D2}"/>
                </a:ext>
              </a:extLst>
            </p:cNvPr>
            <p:cNvSpPr/>
            <p:nvPr/>
          </p:nvSpPr>
          <p:spPr>
            <a:xfrm>
              <a:off x="0" y="0"/>
              <a:ext cx="13716000" cy="10172700"/>
            </a:xfrm>
            <a:custGeom>
              <a:avLst/>
              <a:gdLst/>
              <a:ahLst/>
              <a:cxnLst/>
              <a:rect l="l" t="t" r="r" b="b"/>
              <a:pathLst>
                <a:path w="13716000" h="10172700" extrusionOk="0">
                  <a:moveTo>
                    <a:pt x="0" y="0"/>
                  </a:moveTo>
                  <a:lnTo>
                    <a:pt x="13716000" y="0"/>
                  </a:lnTo>
                  <a:lnTo>
                    <a:pt x="13716000" y="10172700"/>
                  </a:lnTo>
                  <a:lnTo>
                    <a:pt x="0" y="10172700"/>
                  </a:lnTo>
                  <a:close/>
                </a:path>
              </a:pathLst>
            </a:custGeom>
            <a:blipFill rotWithShape="1">
              <a:blip r:embed="rId3">
                <a:alphaModFix/>
              </a:blip>
              <a:stretch>
                <a:fillRect t="-392" b="-391"/>
              </a:stretch>
            </a:blipFill>
            <a:ln>
              <a:noFill/>
            </a:ln>
          </p:spPr>
          <p:txBody>
            <a:bodyPr/>
            <a:lstStyle/>
            <a:p>
              <a:endParaRPr lang="fr-FR"/>
            </a:p>
          </p:txBody>
        </p:sp>
        <p:sp>
          <p:nvSpPr>
            <p:cNvPr id="8" name="Google Shape;249;p32">
              <a:extLst>
                <a:ext uri="{FF2B5EF4-FFF2-40B4-BE49-F238E27FC236}">
                  <a16:creationId xmlns:a16="http://schemas.microsoft.com/office/drawing/2014/main" id="{BA078345-081B-5D10-74FD-2D86508FA7F3}"/>
                </a:ext>
              </a:extLst>
            </p:cNvPr>
            <p:cNvSpPr/>
            <p:nvPr/>
          </p:nvSpPr>
          <p:spPr>
            <a:xfrm>
              <a:off x="393700" y="615950"/>
              <a:ext cx="12941300" cy="9107742"/>
            </a:xfrm>
            <a:custGeom>
              <a:avLst/>
              <a:gdLst/>
              <a:ahLst/>
              <a:cxnLst/>
              <a:rect l="l" t="t" r="r" b="b"/>
              <a:pathLst>
                <a:path w="12941300" h="9107742" extrusionOk="0">
                  <a:moveTo>
                    <a:pt x="12815112" y="9107742"/>
                  </a:moveTo>
                  <a:lnTo>
                    <a:pt x="126187" y="9107742"/>
                  </a:lnTo>
                  <a:cubicBezTo>
                    <a:pt x="56502" y="9107742"/>
                    <a:pt x="0" y="9051252"/>
                    <a:pt x="0" y="8981555"/>
                  </a:cubicBezTo>
                  <a:lnTo>
                    <a:pt x="0" y="0"/>
                  </a:lnTo>
                  <a:lnTo>
                    <a:pt x="12941300" y="0"/>
                  </a:lnTo>
                  <a:lnTo>
                    <a:pt x="12941300" y="8981554"/>
                  </a:lnTo>
                  <a:cubicBezTo>
                    <a:pt x="12941300" y="9051239"/>
                    <a:pt x="12884810" y="9107742"/>
                    <a:pt x="12815112" y="9107742"/>
                  </a:cubicBezTo>
                  <a:close/>
                </a:path>
              </a:pathLst>
            </a:custGeom>
            <a:blipFill rotWithShape="1">
              <a:blip r:embed="rId4">
                <a:alphaModFix/>
              </a:blip>
              <a:stretch>
                <a:fillRect l="-1462" r="-1463"/>
              </a:stretch>
            </a:blipFill>
            <a:ln>
              <a:noFill/>
            </a:ln>
          </p:spPr>
          <p:txBody>
            <a:bodyPr spcFirstLastPara="1" wrap="square" lIns="60967" tIns="60967" rIns="60967" bIns="60967" anchor="ctr" anchorCtr="0">
              <a:noAutofit/>
            </a:bodyPr>
            <a:lstStyle/>
            <a:p>
              <a:pPr rtl="0"/>
              <a:endParaRPr sz="2400"/>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 name="Rectangle 1">
            <a:extLst>
              <a:ext uri="{FF2B5EF4-FFF2-40B4-BE49-F238E27FC236}">
                <a16:creationId xmlns:a16="http://schemas.microsoft.com/office/drawing/2014/main" id="{6B3709EB-5299-0CC3-FE4B-AD068CA11194}"/>
              </a:ext>
            </a:extLst>
          </p:cNvPr>
          <p:cNvSpPr/>
          <p:nvPr/>
        </p:nvSpPr>
        <p:spPr bwMode="auto">
          <a:xfrm>
            <a:off x="0" y="1"/>
            <a:ext cx="12192000" cy="6858000"/>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254" name="Google Shape;254;p33"/>
          <p:cNvPicPr preferRelativeResize="0"/>
          <p:nvPr/>
        </p:nvPicPr>
        <p:blipFill rotWithShape="1">
          <a:blip r:embed="rId3">
            <a:alphaModFix/>
          </a:blip>
          <a:srcRect l="24628" r="31161"/>
          <a:stretch/>
        </p:blipFill>
        <p:spPr>
          <a:xfrm>
            <a:off x="0" y="-5717"/>
            <a:ext cx="4641488" cy="6863719"/>
          </a:xfrm>
          <a:prstGeom prst="rect">
            <a:avLst/>
          </a:prstGeom>
          <a:noFill/>
          <a:ln>
            <a:noFill/>
          </a:ln>
        </p:spPr>
      </p:pic>
      <p:sp>
        <p:nvSpPr>
          <p:cNvPr id="261" name="Google Shape;261;p33"/>
          <p:cNvSpPr txBox="1"/>
          <p:nvPr/>
        </p:nvSpPr>
        <p:spPr>
          <a:xfrm>
            <a:off x="4833461" y="133031"/>
            <a:ext cx="7358539" cy="1477328"/>
          </a:xfrm>
          <a:prstGeom prst="rect">
            <a:avLst/>
          </a:prstGeom>
          <a:noFill/>
          <a:ln>
            <a:noFill/>
          </a:ln>
        </p:spPr>
        <p:txBody>
          <a:bodyPr spcFirstLastPara="1" wrap="square" lIns="0" tIns="0" rIns="0" bIns="0" anchor="t" anchorCtr="0">
            <a:spAutoFit/>
          </a:bodyPr>
          <a:lstStyle/>
          <a:p>
            <a:pPr rtl="0"/>
            <a:r>
              <a:rPr lang="fr-FR" sz="3200" dirty="0">
                <a:solidFill>
                  <a:srgbClr val="3A3C3D"/>
                </a:solidFill>
                <a:latin typeface="Montserrat SemiBold"/>
                <a:ea typeface="Montserrat SemiBold"/>
                <a:cs typeface="Montserrat SemiBold"/>
                <a:sym typeface="Montserrat SemiBold"/>
              </a:rPr>
              <a:t>Dispositif d’accompagnement d’une </a:t>
            </a:r>
            <a:r>
              <a:rPr lang="fr" sz="3200" dirty="0">
                <a:solidFill>
                  <a:srgbClr val="3A3C3D"/>
                </a:solidFill>
                <a:latin typeface="Montserrat SemiBold"/>
                <a:ea typeface="Montserrat SemiBold"/>
                <a:cs typeface="Montserrat SemiBold"/>
                <a:sym typeface="Montserrat SemiBold"/>
              </a:rPr>
              <a:t>équipe éducative de proximité</a:t>
            </a:r>
            <a:endParaRPr sz="667" dirty="0">
              <a:latin typeface="Montserrat SemiBold"/>
              <a:ea typeface="Montserrat SemiBold"/>
              <a:cs typeface="Montserrat SemiBold"/>
              <a:sym typeface="Montserrat SemiBold"/>
            </a:endParaRPr>
          </a:p>
        </p:txBody>
      </p:sp>
      <p:sp>
        <p:nvSpPr>
          <p:cNvPr id="3" name="ZoneTexte 2">
            <a:extLst>
              <a:ext uri="{FF2B5EF4-FFF2-40B4-BE49-F238E27FC236}">
                <a16:creationId xmlns:a16="http://schemas.microsoft.com/office/drawing/2014/main" id="{6DD266D3-FF22-7C71-2E2C-BFB0F5F03E52}"/>
              </a:ext>
            </a:extLst>
          </p:cNvPr>
          <p:cNvSpPr txBox="1"/>
          <p:nvPr/>
        </p:nvSpPr>
        <p:spPr>
          <a:xfrm>
            <a:off x="4971043" y="1584960"/>
            <a:ext cx="6640752" cy="5109091"/>
          </a:xfrm>
          <a:prstGeom prst="rect">
            <a:avLst/>
          </a:prstGeom>
          <a:noFill/>
        </p:spPr>
        <p:txBody>
          <a:bodyPr wrap="square" rtlCol="0">
            <a:spAutoFit/>
          </a:bodyPr>
          <a:lstStyle/>
          <a:p>
            <a:pPr algn="just"/>
            <a:endParaRPr lang="fr-FR" altLang="ja-JP" sz="1400" dirty="0">
              <a:solidFill>
                <a:srgbClr val="595959"/>
              </a:solidFill>
              <a:latin typeface="Arial" panose="020B0604020202020204" pitchFamily="34" charset="0"/>
              <a:cs typeface="Arial" panose="020B0604020202020204" pitchFamily="34" charset="0"/>
            </a:endParaRPr>
          </a:p>
          <a:p>
            <a:pPr marL="285744" indent="-285744" algn="just">
              <a:buFont typeface="Arial" panose="020B0604020202020204" pitchFamily="34" charset="0"/>
              <a:buChar char="•"/>
            </a:pPr>
            <a:r>
              <a:rPr lang="fr-FR" sz="2400" b="1" dirty="0">
                <a:solidFill>
                  <a:srgbClr val="2F7F95"/>
                </a:solidFill>
                <a:latin typeface="Arial" panose="020B0604020202020204" pitchFamily="34" charset="0"/>
                <a:cs typeface="Arial" panose="020B0604020202020204" pitchFamily="34" charset="0"/>
              </a:rPr>
              <a:t>Organisation et mise en place de la formation 40h :</a:t>
            </a:r>
          </a:p>
          <a:p>
            <a:pPr algn="just"/>
            <a:r>
              <a:rPr lang="fr-FR" sz="1400" dirty="0">
                <a:solidFill>
                  <a:srgbClr val="595959"/>
                </a:solidFill>
                <a:latin typeface="Arial" panose="020B0604020202020204" pitchFamily="34" charset="0"/>
                <a:cs typeface="Arial" panose="020B0604020202020204" pitchFamily="34" charset="0"/>
              </a:rPr>
              <a:t>5 journées de formation sont organisées sur site, à proximité du lieu d’exercice des professionnels. Délivrance d’une attestation de formation. </a:t>
            </a:r>
          </a:p>
          <a:p>
            <a:pPr algn="just"/>
            <a:endParaRPr lang="fr-FR" sz="1400" dirty="0">
              <a:solidFill>
                <a:srgbClr val="595959"/>
              </a:solidFill>
              <a:latin typeface="Arial" panose="020B0604020202020204" pitchFamily="34" charset="0"/>
              <a:cs typeface="Arial" panose="020B0604020202020204" pitchFamily="34" charset="0"/>
            </a:endParaRPr>
          </a:p>
          <a:p>
            <a:pPr marL="285744" indent="-285744" algn="just">
              <a:buFont typeface="Arial" panose="020B0604020202020204" pitchFamily="34" charset="0"/>
              <a:buChar char="•"/>
            </a:pPr>
            <a:r>
              <a:rPr lang="fr-FR" sz="2400" b="1" dirty="0">
                <a:solidFill>
                  <a:srgbClr val="2F7F95"/>
                </a:solidFill>
                <a:latin typeface="Arial" panose="020B0604020202020204" pitchFamily="34" charset="0"/>
                <a:cs typeface="Arial" panose="020B0604020202020204" pitchFamily="34" charset="0"/>
              </a:rPr>
              <a:t>Aide au déploiement du programme d’ETP :</a:t>
            </a:r>
          </a:p>
          <a:p>
            <a:pPr marL="742932" lvl="1" indent="-285744" algn="just">
              <a:buFont typeface="Wingdings" panose="05000000000000000000" pitchFamily="2" charset="2"/>
              <a:buChar char="Ø"/>
            </a:pPr>
            <a:r>
              <a:rPr lang="fr-FR" sz="1400" b="1" dirty="0">
                <a:solidFill>
                  <a:schemeClr val="tx1">
                    <a:lumMod val="65000"/>
                    <a:lumOff val="35000"/>
                  </a:schemeClr>
                </a:solidFill>
                <a:latin typeface="Arial" panose="020B0604020202020204" pitchFamily="34" charset="0"/>
                <a:cs typeface="Arial" panose="020B0604020202020204" pitchFamily="34" charset="0"/>
              </a:rPr>
              <a:t>Réunion « Organisation et coordination de l’activité ETP » </a:t>
            </a:r>
            <a:r>
              <a:rPr lang="fr-FR" sz="1400" dirty="0">
                <a:solidFill>
                  <a:schemeClr val="tx1">
                    <a:lumMod val="65000"/>
                    <a:lumOff val="35000"/>
                  </a:schemeClr>
                </a:solidFill>
                <a:latin typeface="Arial" panose="020B0604020202020204" pitchFamily="34" charset="0"/>
                <a:cs typeface="Arial" panose="020B0604020202020204" pitchFamily="34" charset="0"/>
              </a:rPr>
              <a:t>( 1 mois après la formation) </a:t>
            </a:r>
          </a:p>
          <a:p>
            <a:pPr marL="742932" lvl="1" indent="-285744" algn="just">
              <a:buFont typeface="Wingdings" panose="05000000000000000000" pitchFamily="2" charset="2"/>
              <a:buChar char="Ø"/>
            </a:pPr>
            <a:r>
              <a:rPr lang="fr-FR" sz="1400" b="1" dirty="0">
                <a:solidFill>
                  <a:schemeClr val="tx1">
                    <a:lumMod val="65000"/>
                    <a:lumOff val="35000"/>
                  </a:schemeClr>
                </a:solidFill>
                <a:latin typeface="Arial" panose="020B0604020202020204" pitchFamily="34" charset="0"/>
                <a:cs typeface="Arial" panose="020B0604020202020204" pitchFamily="34" charset="0"/>
              </a:rPr>
              <a:t>Réunion « Synthèse des BEP et préparation à l’animation » </a:t>
            </a:r>
            <a:r>
              <a:rPr lang="fr-FR" sz="1400" dirty="0">
                <a:solidFill>
                  <a:schemeClr val="tx1">
                    <a:lumMod val="65000"/>
                    <a:lumOff val="35000"/>
                  </a:schemeClr>
                </a:solidFill>
                <a:latin typeface="Arial" panose="020B0604020202020204" pitchFamily="34" charset="0"/>
                <a:cs typeface="Arial" panose="020B0604020202020204" pitchFamily="34" charset="0"/>
              </a:rPr>
              <a:t>(2 semaine avant le 1</a:t>
            </a:r>
            <a:r>
              <a:rPr lang="fr-FR" sz="1400" baseline="30000" dirty="0">
                <a:solidFill>
                  <a:schemeClr val="tx1">
                    <a:lumMod val="65000"/>
                    <a:lumOff val="35000"/>
                  </a:schemeClr>
                </a:solidFill>
                <a:latin typeface="Arial" panose="020B0604020202020204" pitchFamily="34" charset="0"/>
                <a:cs typeface="Arial" panose="020B0604020202020204" pitchFamily="34" charset="0"/>
              </a:rPr>
              <a:t>er</a:t>
            </a:r>
            <a:r>
              <a:rPr lang="fr-FR" sz="1400" dirty="0">
                <a:solidFill>
                  <a:schemeClr val="tx1">
                    <a:lumMod val="65000"/>
                    <a:lumOff val="35000"/>
                  </a:schemeClr>
                </a:solidFill>
                <a:latin typeface="Arial" panose="020B0604020202020204" pitchFamily="34" charset="0"/>
                <a:cs typeface="Arial" panose="020B0604020202020204" pitchFamily="34" charset="0"/>
              </a:rPr>
              <a:t> atelier) </a:t>
            </a:r>
          </a:p>
          <a:p>
            <a:pPr marL="742932" lvl="1" indent="-285744" algn="just">
              <a:buFont typeface="Wingdings" panose="05000000000000000000" pitchFamily="2" charset="2"/>
              <a:buChar char="Ø"/>
            </a:pPr>
            <a:r>
              <a:rPr lang="fr-FR" sz="1400" b="1" dirty="0">
                <a:solidFill>
                  <a:schemeClr val="tx1">
                    <a:lumMod val="65000"/>
                    <a:lumOff val="35000"/>
                  </a:schemeClr>
                </a:solidFill>
                <a:latin typeface="Arial" panose="020B0604020202020204" pitchFamily="34" charset="0"/>
                <a:cs typeface="Arial" panose="020B0604020202020204" pitchFamily="34" charset="0"/>
              </a:rPr>
              <a:t>Réunion « Analyse et échanges de pratiques </a:t>
            </a:r>
            <a:r>
              <a:rPr lang="fr-FR" sz="1400" dirty="0">
                <a:solidFill>
                  <a:schemeClr val="tx1">
                    <a:lumMod val="65000"/>
                    <a:lumOff val="35000"/>
                  </a:schemeClr>
                </a:solidFill>
                <a:latin typeface="Arial" panose="020B0604020202020204" pitchFamily="34" charset="0"/>
                <a:cs typeface="Arial" panose="020B0604020202020204" pitchFamily="34" charset="0"/>
              </a:rPr>
              <a:t>» ( 2/3 mois après les ateliers)</a:t>
            </a:r>
          </a:p>
          <a:p>
            <a:pPr algn="just"/>
            <a:endParaRPr lang="fr-FR" sz="1400" dirty="0">
              <a:solidFill>
                <a:srgbClr val="7F7F7F"/>
              </a:solidFill>
              <a:latin typeface="Arial" panose="020B0604020202020204" pitchFamily="34" charset="0"/>
              <a:cs typeface="Arial" panose="020B0604020202020204" pitchFamily="34" charset="0"/>
            </a:endParaRPr>
          </a:p>
          <a:p>
            <a:pPr marL="285744" indent="-285744" algn="just">
              <a:buFont typeface="Arial" panose="020B0604020202020204" pitchFamily="34" charset="0"/>
              <a:buChar char="•"/>
            </a:pPr>
            <a:r>
              <a:rPr lang="fr-FR" sz="2400" b="1" dirty="0">
                <a:solidFill>
                  <a:srgbClr val="2F7F95"/>
                </a:solidFill>
                <a:latin typeface="Arial" panose="020B0604020202020204" pitchFamily="34" charset="0"/>
                <a:cs typeface="Arial" panose="020B0604020202020204" pitchFamily="34" charset="0"/>
              </a:rPr>
              <a:t>Coordination transversale et accompagnement :</a:t>
            </a:r>
          </a:p>
          <a:p>
            <a:pPr algn="just"/>
            <a:r>
              <a:rPr lang="fr-FR" sz="1400" dirty="0">
                <a:solidFill>
                  <a:srgbClr val="595959"/>
                </a:solidFill>
                <a:latin typeface="Arial" panose="020B0604020202020204" pitchFamily="34" charset="0"/>
                <a:cs typeface="Arial" panose="020B0604020202020204" pitchFamily="34" charset="0"/>
              </a:rPr>
              <a:t>En fonction du niveau d’autonomie de l’équipe et des besoins exprimés par les professionnels. </a:t>
            </a:r>
            <a:endParaRPr lang="fr-FR" altLang="ja-JP" sz="12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3915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 name="Rectangle 1">
            <a:extLst>
              <a:ext uri="{FF2B5EF4-FFF2-40B4-BE49-F238E27FC236}">
                <a16:creationId xmlns:a16="http://schemas.microsoft.com/office/drawing/2014/main" id="{94551300-4C6C-0428-1851-E804D3FD5392}"/>
              </a:ext>
            </a:extLst>
          </p:cNvPr>
          <p:cNvSpPr/>
          <p:nvPr/>
        </p:nvSpPr>
        <p:spPr bwMode="auto">
          <a:xfrm>
            <a:off x="0" y="1"/>
            <a:ext cx="12192000" cy="6858000"/>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267" name="Google Shape;267;p34"/>
          <p:cNvPicPr preferRelativeResize="0"/>
          <p:nvPr/>
        </p:nvPicPr>
        <p:blipFill rotWithShape="1">
          <a:blip r:embed="rId3">
            <a:alphaModFix amt="50000"/>
          </a:blip>
          <a:srcRect t="33147" b="33147"/>
          <a:stretch/>
        </p:blipFill>
        <p:spPr>
          <a:xfrm>
            <a:off x="0" y="0"/>
            <a:ext cx="12192000" cy="2743008"/>
          </a:xfrm>
          <a:prstGeom prst="rect">
            <a:avLst/>
          </a:prstGeom>
          <a:noFill/>
          <a:ln>
            <a:noFill/>
          </a:ln>
        </p:spPr>
      </p:pic>
      <p:sp>
        <p:nvSpPr>
          <p:cNvPr id="270" name="Google Shape;270;p34"/>
          <p:cNvSpPr txBox="1"/>
          <p:nvPr/>
        </p:nvSpPr>
        <p:spPr>
          <a:xfrm>
            <a:off x="995199" y="3991262"/>
            <a:ext cx="3066000" cy="541687"/>
          </a:xfrm>
          <a:prstGeom prst="rect">
            <a:avLst/>
          </a:prstGeom>
          <a:noFill/>
          <a:ln>
            <a:noFill/>
          </a:ln>
        </p:spPr>
        <p:txBody>
          <a:bodyPr spcFirstLastPara="1" wrap="square" lIns="0" tIns="0" rIns="0" bIns="0" anchor="t" anchorCtr="0">
            <a:spAutoFit/>
          </a:bodyPr>
          <a:lstStyle/>
          <a:p>
            <a:pPr algn="ctr" rtl="0">
              <a:lnSpc>
                <a:spcPct val="109984"/>
              </a:lnSpc>
            </a:pPr>
            <a:r>
              <a:rPr lang="fr" sz="1600" dirty="0">
                <a:solidFill>
                  <a:srgbClr val="191919"/>
                </a:solidFill>
                <a:latin typeface="Montserrat SemiBold"/>
                <a:ea typeface="Montserrat SemiBold"/>
                <a:cs typeface="Montserrat SemiBold"/>
                <a:sym typeface="Montserrat SemiBold"/>
              </a:rPr>
              <a:t>Obligatoire pour dispenser un programme d’ETP</a:t>
            </a:r>
            <a:endParaRPr sz="1600" dirty="0">
              <a:latin typeface="Montserrat SemiBold"/>
              <a:ea typeface="Montserrat SemiBold"/>
              <a:cs typeface="Montserrat SemiBold"/>
              <a:sym typeface="Montserrat SemiBold"/>
            </a:endParaRPr>
          </a:p>
        </p:txBody>
      </p:sp>
      <p:sp>
        <p:nvSpPr>
          <p:cNvPr id="273" name="Google Shape;273;p34"/>
          <p:cNvSpPr txBox="1"/>
          <p:nvPr/>
        </p:nvSpPr>
        <p:spPr>
          <a:xfrm>
            <a:off x="4563021" y="3996025"/>
            <a:ext cx="3066000" cy="270843"/>
          </a:xfrm>
          <a:prstGeom prst="rect">
            <a:avLst/>
          </a:prstGeom>
          <a:noFill/>
          <a:ln>
            <a:noFill/>
          </a:ln>
        </p:spPr>
        <p:txBody>
          <a:bodyPr spcFirstLastPara="1" wrap="square" lIns="0" tIns="0" rIns="0" bIns="0" anchor="t" anchorCtr="0">
            <a:spAutoFit/>
          </a:bodyPr>
          <a:lstStyle/>
          <a:p>
            <a:pPr algn="ctr" rtl="0">
              <a:lnSpc>
                <a:spcPct val="110000"/>
              </a:lnSpc>
            </a:pPr>
            <a:r>
              <a:rPr lang="fr" sz="1600" dirty="0">
                <a:solidFill>
                  <a:srgbClr val="191919"/>
                </a:solidFill>
                <a:latin typeface="Montserrat SemiBold"/>
                <a:ea typeface="Montserrat SemiBold"/>
                <a:cs typeface="Montserrat SemiBold"/>
                <a:sym typeface="Montserrat SemiBold"/>
              </a:rPr>
              <a:t>Pour qui?</a:t>
            </a:r>
            <a:endParaRPr sz="1600" dirty="0">
              <a:latin typeface="Montserrat SemiBold"/>
              <a:ea typeface="Montserrat SemiBold"/>
              <a:cs typeface="Montserrat SemiBold"/>
              <a:sym typeface="Montserrat SemiBold"/>
            </a:endParaRPr>
          </a:p>
        </p:txBody>
      </p:sp>
      <p:sp>
        <p:nvSpPr>
          <p:cNvPr id="276" name="Google Shape;276;p34"/>
          <p:cNvSpPr txBox="1"/>
          <p:nvPr/>
        </p:nvSpPr>
        <p:spPr>
          <a:xfrm>
            <a:off x="8130843" y="3996025"/>
            <a:ext cx="3066000" cy="270843"/>
          </a:xfrm>
          <a:prstGeom prst="rect">
            <a:avLst/>
          </a:prstGeom>
          <a:noFill/>
          <a:ln>
            <a:noFill/>
          </a:ln>
        </p:spPr>
        <p:txBody>
          <a:bodyPr spcFirstLastPara="1" wrap="square" lIns="0" tIns="0" rIns="0" bIns="0" anchor="t" anchorCtr="0">
            <a:spAutoFit/>
          </a:bodyPr>
          <a:lstStyle/>
          <a:p>
            <a:pPr algn="ctr" rtl="0">
              <a:lnSpc>
                <a:spcPct val="110000"/>
              </a:lnSpc>
            </a:pPr>
            <a:r>
              <a:rPr lang="fr-FR" sz="1600" dirty="0">
                <a:solidFill>
                  <a:srgbClr val="191919"/>
                </a:solidFill>
                <a:latin typeface="Montserrat SemiBold"/>
                <a:ea typeface="Montserrat SemiBold"/>
                <a:cs typeface="Montserrat SemiBold"/>
                <a:sym typeface="Montserrat SemiBold"/>
              </a:rPr>
              <a:t>E</a:t>
            </a:r>
            <a:r>
              <a:rPr lang="fr" sz="1600" dirty="0">
                <a:solidFill>
                  <a:srgbClr val="191919"/>
                </a:solidFill>
                <a:latin typeface="Montserrat SemiBold"/>
                <a:ea typeface="Montserrat SemiBold"/>
                <a:cs typeface="Montserrat SemiBold"/>
                <a:sym typeface="Montserrat SemiBold"/>
              </a:rPr>
              <a:t>n quoi cela consiste?</a:t>
            </a:r>
            <a:endParaRPr sz="1600" dirty="0">
              <a:latin typeface="Montserrat SemiBold"/>
              <a:ea typeface="Montserrat SemiBold"/>
              <a:cs typeface="Montserrat SemiBold"/>
              <a:sym typeface="Montserrat SemiBold"/>
            </a:endParaRPr>
          </a:p>
        </p:txBody>
      </p:sp>
      <p:grpSp>
        <p:nvGrpSpPr>
          <p:cNvPr id="277" name="Google Shape;277;p34"/>
          <p:cNvGrpSpPr/>
          <p:nvPr/>
        </p:nvGrpSpPr>
        <p:grpSpPr>
          <a:xfrm>
            <a:off x="8910160" y="1985968"/>
            <a:ext cx="1507325" cy="1514081"/>
            <a:chOff x="6756" y="0"/>
            <a:chExt cx="3014651" cy="3028163"/>
          </a:xfrm>
        </p:grpSpPr>
        <p:sp>
          <p:nvSpPr>
            <p:cNvPr id="278" name="Google Shape;278;p34"/>
            <p:cNvSpPr/>
            <p:nvPr/>
          </p:nvSpPr>
          <p:spPr>
            <a:xfrm>
              <a:off x="6756" y="0"/>
              <a:ext cx="3014651" cy="3028163"/>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EC643"/>
            </a:solidFill>
            <a:ln>
              <a:noFill/>
            </a:ln>
          </p:spPr>
          <p:txBody>
            <a:bodyPr spcFirstLastPara="1" wrap="square" lIns="60967" tIns="60967" rIns="60967" bIns="60967" anchor="ctr" anchorCtr="0">
              <a:noAutofit/>
            </a:bodyPr>
            <a:lstStyle/>
            <a:p>
              <a:pPr rtl="0"/>
              <a:endParaRPr sz="2400"/>
            </a:p>
          </p:txBody>
        </p:sp>
        <p:pic>
          <p:nvPicPr>
            <p:cNvPr id="279" name="Google Shape;279;p34"/>
            <p:cNvPicPr preferRelativeResize="0"/>
            <p:nvPr/>
          </p:nvPicPr>
          <p:blipFill rotWithShape="1">
            <a:blip r:embed="rId4">
              <a:alphaModFix/>
            </a:blip>
            <a:srcRect/>
            <a:stretch/>
          </p:blipFill>
          <p:spPr>
            <a:xfrm>
              <a:off x="980387" y="975491"/>
              <a:ext cx="1067388" cy="1077181"/>
            </a:xfrm>
            <a:prstGeom prst="rect">
              <a:avLst/>
            </a:prstGeom>
            <a:noFill/>
            <a:ln>
              <a:noFill/>
            </a:ln>
          </p:spPr>
        </p:pic>
      </p:grpSp>
      <p:grpSp>
        <p:nvGrpSpPr>
          <p:cNvPr id="280" name="Google Shape;280;p34"/>
          <p:cNvGrpSpPr/>
          <p:nvPr/>
        </p:nvGrpSpPr>
        <p:grpSpPr>
          <a:xfrm>
            <a:off x="1774515" y="1985968"/>
            <a:ext cx="1507325" cy="1514081"/>
            <a:chOff x="6756" y="0"/>
            <a:chExt cx="3014651" cy="3028163"/>
          </a:xfrm>
        </p:grpSpPr>
        <p:sp>
          <p:nvSpPr>
            <p:cNvPr id="281" name="Google Shape;281;p34"/>
            <p:cNvSpPr/>
            <p:nvPr/>
          </p:nvSpPr>
          <p:spPr>
            <a:xfrm>
              <a:off x="6756" y="0"/>
              <a:ext cx="3014651" cy="3028163"/>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EC643"/>
            </a:solidFill>
            <a:ln>
              <a:noFill/>
            </a:ln>
          </p:spPr>
          <p:txBody>
            <a:bodyPr spcFirstLastPara="1" wrap="square" lIns="60967" tIns="60967" rIns="60967" bIns="60967" anchor="ctr" anchorCtr="0">
              <a:noAutofit/>
            </a:bodyPr>
            <a:lstStyle/>
            <a:p>
              <a:pPr rtl="0"/>
              <a:endParaRPr sz="2400"/>
            </a:p>
          </p:txBody>
        </p:sp>
        <p:pic>
          <p:nvPicPr>
            <p:cNvPr id="282" name="Google Shape;282;p34"/>
            <p:cNvPicPr preferRelativeResize="0"/>
            <p:nvPr/>
          </p:nvPicPr>
          <p:blipFill rotWithShape="1">
            <a:blip r:embed="rId5">
              <a:alphaModFix/>
            </a:blip>
            <a:srcRect/>
            <a:stretch/>
          </p:blipFill>
          <p:spPr>
            <a:xfrm>
              <a:off x="975491" y="975491"/>
              <a:ext cx="1077181" cy="1077181"/>
            </a:xfrm>
            <a:prstGeom prst="rect">
              <a:avLst/>
            </a:prstGeom>
            <a:noFill/>
            <a:ln>
              <a:noFill/>
            </a:ln>
          </p:spPr>
        </p:pic>
      </p:grpSp>
      <p:grpSp>
        <p:nvGrpSpPr>
          <p:cNvPr id="283" name="Google Shape;283;p34"/>
          <p:cNvGrpSpPr/>
          <p:nvPr/>
        </p:nvGrpSpPr>
        <p:grpSpPr>
          <a:xfrm>
            <a:off x="5342338" y="1985968"/>
            <a:ext cx="1507325" cy="1514081"/>
            <a:chOff x="6756" y="0"/>
            <a:chExt cx="3014651" cy="3028163"/>
          </a:xfrm>
        </p:grpSpPr>
        <p:sp>
          <p:nvSpPr>
            <p:cNvPr id="284" name="Google Shape;284;p34"/>
            <p:cNvSpPr/>
            <p:nvPr/>
          </p:nvSpPr>
          <p:spPr>
            <a:xfrm>
              <a:off x="6756" y="0"/>
              <a:ext cx="3014651" cy="3028163"/>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EC643"/>
            </a:solidFill>
            <a:ln>
              <a:noFill/>
            </a:ln>
          </p:spPr>
          <p:txBody>
            <a:bodyPr spcFirstLastPara="1" wrap="square" lIns="60967" tIns="60967" rIns="60967" bIns="60967" anchor="ctr" anchorCtr="0">
              <a:noAutofit/>
            </a:bodyPr>
            <a:lstStyle/>
            <a:p>
              <a:pPr rtl="0"/>
              <a:endParaRPr sz="2400"/>
            </a:p>
          </p:txBody>
        </p:sp>
        <p:pic>
          <p:nvPicPr>
            <p:cNvPr id="285" name="Google Shape;285;p34"/>
            <p:cNvPicPr preferRelativeResize="0"/>
            <p:nvPr/>
          </p:nvPicPr>
          <p:blipFill rotWithShape="1">
            <a:blip r:embed="rId6">
              <a:alphaModFix/>
            </a:blip>
            <a:srcRect/>
            <a:stretch/>
          </p:blipFill>
          <p:spPr>
            <a:xfrm>
              <a:off x="999972" y="975491"/>
              <a:ext cx="1028218" cy="1077181"/>
            </a:xfrm>
            <a:prstGeom prst="rect">
              <a:avLst/>
            </a:prstGeom>
            <a:noFill/>
            <a:ln>
              <a:noFill/>
            </a:ln>
          </p:spPr>
        </p:pic>
      </p:grpSp>
      <p:sp>
        <p:nvSpPr>
          <p:cNvPr id="286" name="Google Shape;286;p34"/>
          <p:cNvSpPr txBox="1"/>
          <p:nvPr/>
        </p:nvSpPr>
        <p:spPr>
          <a:xfrm>
            <a:off x="1774516" y="827516"/>
            <a:ext cx="8642969" cy="656655"/>
          </a:xfrm>
          <a:prstGeom prst="rect">
            <a:avLst/>
          </a:prstGeom>
          <a:noFill/>
          <a:ln>
            <a:noFill/>
          </a:ln>
        </p:spPr>
        <p:txBody>
          <a:bodyPr spcFirstLastPara="1" wrap="square" lIns="0" tIns="0" rIns="0" bIns="0" anchor="t" anchorCtr="0">
            <a:spAutoFit/>
          </a:bodyPr>
          <a:lstStyle/>
          <a:p>
            <a:pPr algn="ctr" rtl="0"/>
            <a:r>
              <a:rPr lang="fr" sz="4267" dirty="0">
                <a:solidFill>
                  <a:srgbClr val="FFFFFF"/>
                </a:solidFill>
                <a:latin typeface="Montserrat SemiBold"/>
                <a:ea typeface="Montserrat SemiBold"/>
                <a:cs typeface="Montserrat SemiBold"/>
                <a:sym typeface="Montserrat SemiBold"/>
              </a:rPr>
              <a:t>La Formation ETP de 40h</a:t>
            </a:r>
            <a:endParaRPr sz="933" dirty="0">
              <a:latin typeface="Montserrat SemiBold"/>
              <a:ea typeface="Montserrat SemiBold"/>
              <a:cs typeface="Montserrat SemiBold"/>
              <a:sym typeface="Montserrat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3" name="Rectangle 2">
            <a:extLst>
              <a:ext uri="{FF2B5EF4-FFF2-40B4-BE49-F238E27FC236}">
                <a16:creationId xmlns:a16="http://schemas.microsoft.com/office/drawing/2014/main" id="{AD1E391A-2B51-A39C-5216-1C30333251BF}"/>
              </a:ext>
            </a:extLst>
          </p:cNvPr>
          <p:cNvSpPr/>
          <p:nvPr/>
        </p:nvSpPr>
        <p:spPr bwMode="auto">
          <a:xfrm>
            <a:off x="0" y="1"/>
            <a:ext cx="12192000" cy="6858000"/>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254" name="Google Shape;254;p33"/>
          <p:cNvPicPr preferRelativeResize="0"/>
          <p:nvPr/>
        </p:nvPicPr>
        <p:blipFill rotWithShape="1">
          <a:blip r:embed="rId3">
            <a:alphaModFix/>
          </a:blip>
          <a:srcRect l="24628" r="31161"/>
          <a:stretch/>
        </p:blipFill>
        <p:spPr>
          <a:xfrm>
            <a:off x="0" y="-5717"/>
            <a:ext cx="4641488" cy="6863719"/>
          </a:xfrm>
          <a:prstGeom prst="rect">
            <a:avLst/>
          </a:prstGeom>
          <a:noFill/>
          <a:ln>
            <a:noFill/>
          </a:ln>
        </p:spPr>
      </p:pic>
      <p:sp>
        <p:nvSpPr>
          <p:cNvPr id="261" name="Google Shape;261;p33"/>
          <p:cNvSpPr txBox="1"/>
          <p:nvPr/>
        </p:nvSpPr>
        <p:spPr>
          <a:xfrm>
            <a:off x="5396700" y="562566"/>
            <a:ext cx="6654000" cy="1313308"/>
          </a:xfrm>
          <a:prstGeom prst="rect">
            <a:avLst/>
          </a:prstGeom>
          <a:noFill/>
          <a:ln>
            <a:noFill/>
          </a:ln>
        </p:spPr>
        <p:txBody>
          <a:bodyPr spcFirstLastPara="1" wrap="square" lIns="0" tIns="0" rIns="0" bIns="0" anchor="t" anchorCtr="0">
            <a:spAutoFit/>
          </a:bodyPr>
          <a:lstStyle/>
          <a:p>
            <a:pPr rtl="0"/>
            <a:r>
              <a:rPr lang="fr-FR" sz="4267" dirty="0">
                <a:solidFill>
                  <a:srgbClr val="3A3C3D"/>
                </a:solidFill>
                <a:latin typeface="Montserrat SemiBold"/>
                <a:ea typeface="Montserrat SemiBold"/>
                <a:cs typeface="Montserrat SemiBold"/>
                <a:sym typeface="Montserrat SemiBold"/>
              </a:rPr>
              <a:t>L</a:t>
            </a:r>
            <a:r>
              <a:rPr lang="fr" sz="4267" dirty="0">
                <a:solidFill>
                  <a:srgbClr val="3A3C3D"/>
                </a:solidFill>
                <a:latin typeface="Montserrat SemiBold"/>
                <a:ea typeface="Montserrat SemiBold"/>
                <a:cs typeface="Montserrat SemiBold"/>
                <a:sym typeface="Montserrat SemiBold"/>
              </a:rPr>
              <a:t>’équipe éducative de proximité</a:t>
            </a:r>
            <a:endParaRPr sz="933" dirty="0">
              <a:latin typeface="Montserrat SemiBold"/>
              <a:ea typeface="Montserrat SemiBold"/>
              <a:cs typeface="Montserrat SemiBold"/>
              <a:sym typeface="Montserrat SemiBold"/>
            </a:endParaRPr>
          </a:p>
        </p:txBody>
      </p:sp>
      <p:sp>
        <p:nvSpPr>
          <p:cNvPr id="2" name="ZoneTexte 1">
            <a:extLst>
              <a:ext uri="{FF2B5EF4-FFF2-40B4-BE49-F238E27FC236}">
                <a16:creationId xmlns:a16="http://schemas.microsoft.com/office/drawing/2014/main" id="{404BAC1A-0181-BAA3-7EE0-1D6058DAE942}"/>
              </a:ext>
            </a:extLst>
          </p:cNvPr>
          <p:cNvSpPr txBox="1"/>
          <p:nvPr/>
        </p:nvSpPr>
        <p:spPr>
          <a:xfrm>
            <a:off x="4833461" y="2110913"/>
            <a:ext cx="6915915" cy="2431435"/>
          </a:xfrm>
          <a:prstGeom prst="rect">
            <a:avLst/>
          </a:prstGeom>
          <a:noFill/>
        </p:spPr>
        <p:txBody>
          <a:bodyPr wrap="square" rtlCol="0">
            <a:spAutoFit/>
          </a:bodyPr>
          <a:lstStyle/>
          <a:p>
            <a:pPr algn="just"/>
            <a:endParaRPr lang="fr-FR" altLang="ja-JP" sz="1600" dirty="0">
              <a:solidFill>
                <a:srgbClr val="004FC0"/>
              </a:solidFill>
              <a:latin typeface="Arial" panose="020B0604020202020204" pitchFamily="34" charset="0"/>
              <a:cs typeface="Arial" panose="020B0604020202020204" pitchFamily="34" charset="0"/>
            </a:endParaRPr>
          </a:p>
          <a:p>
            <a:pPr marL="285744" indent="-285744" algn="just">
              <a:buFont typeface="Arial" panose="020B0604020202020204" pitchFamily="34" charset="0"/>
              <a:buChar char="•"/>
            </a:pPr>
            <a:r>
              <a:rPr lang="fr-FR" sz="2400" b="1" dirty="0">
                <a:solidFill>
                  <a:srgbClr val="2F7F95"/>
                </a:solidFill>
                <a:latin typeface="Arial" panose="020B0604020202020204" pitchFamily="34" charset="0"/>
                <a:cs typeface="Arial" panose="020B0604020202020204" pitchFamily="34" charset="0"/>
              </a:rPr>
              <a:t>Pluri professionnalité (10 à 15) :</a:t>
            </a:r>
          </a:p>
          <a:p>
            <a:pPr algn="just"/>
            <a:r>
              <a:rPr lang="fr-FR" altLang="ja-JP" sz="1600" u="sng" dirty="0">
                <a:solidFill>
                  <a:srgbClr val="595959"/>
                </a:solidFill>
                <a:latin typeface="Arial" panose="020B0604020202020204" pitchFamily="34" charset="0"/>
                <a:cs typeface="Arial" panose="020B0604020202020204" pitchFamily="34" charset="0"/>
              </a:rPr>
              <a:t>Inscrits au code de santé publique Titre IV :</a:t>
            </a:r>
            <a:r>
              <a:rPr lang="fr-FR" altLang="ja-JP" sz="1600" dirty="0">
                <a:solidFill>
                  <a:srgbClr val="595959"/>
                </a:solidFill>
                <a:latin typeface="Arial" panose="020B0604020202020204" pitchFamily="34" charset="0"/>
                <a:cs typeface="Arial" panose="020B0604020202020204" pitchFamily="34" charset="0"/>
              </a:rPr>
              <a:t> diététiciens, infirmiers, masseurs-kinésithérapeutes, médecins, orthophonistes, pédicure-podologue, sages-femmes, …</a:t>
            </a:r>
          </a:p>
          <a:p>
            <a:pPr algn="just"/>
            <a:endParaRPr lang="fr-FR" altLang="ja-JP" sz="1600" dirty="0">
              <a:solidFill>
                <a:srgbClr val="595959"/>
              </a:solidFill>
              <a:latin typeface="Arial" panose="020B0604020202020204" pitchFamily="34" charset="0"/>
              <a:cs typeface="Arial" panose="020B0604020202020204" pitchFamily="34" charset="0"/>
            </a:endParaRPr>
          </a:p>
          <a:p>
            <a:pPr algn="just"/>
            <a:r>
              <a:rPr lang="fr-FR" altLang="ja-JP" sz="1600" dirty="0">
                <a:solidFill>
                  <a:srgbClr val="595959"/>
                </a:solidFill>
                <a:latin typeface="Arial" panose="020B0604020202020204" pitchFamily="34" charset="0"/>
                <a:cs typeface="Arial" panose="020B0604020202020204" pitchFamily="34" charset="0"/>
              </a:rPr>
              <a:t>Association d’autres professionnels : psychologues, opticiens, sophrologues, art-thérapeutes, travailleurs sociaux, … </a:t>
            </a:r>
            <a:endParaRPr lang="fr-FR" altLang="ja-JP" sz="1600" u="sng" dirty="0">
              <a:solidFill>
                <a:srgbClr val="595959"/>
              </a:solidFill>
              <a:latin typeface="Arial" panose="020B0604020202020204" pitchFamily="34" charset="0"/>
              <a:cs typeface="Arial" panose="020B0604020202020204" pitchFamily="34" charset="0"/>
            </a:endParaRPr>
          </a:p>
          <a:p>
            <a:pPr algn="just"/>
            <a:endParaRPr lang="fr-FR" sz="1600" dirty="0">
              <a:solidFill>
                <a:srgbClr val="595959"/>
              </a:solidFill>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6EAF81-2537-CCC8-375B-334D8A9E553E}"/>
              </a:ext>
            </a:extLst>
          </p:cNvPr>
          <p:cNvSpPr/>
          <p:nvPr/>
        </p:nvSpPr>
        <p:spPr bwMode="auto">
          <a:xfrm>
            <a:off x="0" y="1"/>
            <a:ext cx="12192000" cy="6858000"/>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6" name="ZoneTexte 15"/>
          <p:cNvSpPr txBox="1"/>
          <p:nvPr/>
        </p:nvSpPr>
        <p:spPr>
          <a:xfrm>
            <a:off x="300118" y="189501"/>
            <a:ext cx="7431925" cy="954107"/>
          </a:xfrm>
          <a:prstGeom prst="rect">
            <a:avLst/>
          </a:prstGeom>
          <a:noFill/>
        </p:spPr>
        <p:txBody>
          <a:bodyPr wrap="square" rtlCol="0">
            <a:spAutoFit/>
          </a:bodyPr>
          <a:lstStyle/>
          <a:p>
            <a:pPr marL="457189" indent="-457189">
              <a:buBlip>
                <a:blip r:embed="rId2"/>
              </a:buBlip>
            </a:pPr>
            <a:r>
              <a:rPr lang="fr-FR" sz="2800" b="1" dirty="0">
                <a:solidFill>
                  <a:srgbClr val="2794B1"/>
                </a:solidFill>
              </a:rPr>
              <a:t>FORMATION 40h :</a:t>
            </a:r>
            <a:r>
              <a:rPr lang="fr-FR" sz="2800" b="1" dirty="0">
                <a:solidFill>
                  <a:schemeClr val="bg1">
                    <a:lumMod val="50000"/>
                  </a:schemeClr>
                </a:solidFill>
              </a:rPr>
              <a:t> </a:t>
            </a:r>
          </a:p>
          <a:p>
            <a:r>
              <a:rPr lang="fr-FR" sz="2800" dirty="0">
                <a:solidFill>
                  <a:schemeClr val="bg1">
                    <a:lumMod val="50000"/>
                  </a:schemeClr>
                </a:solidFill>
              </a:rPr>
              <a:t>Compétences visées</a:t>
            </a:r>
            <a:endParaRPr lang="fr-FR" sz="2400" dirty="0">
              <a:solidFill>
                <a:schemeClr val="bg1">
                  <a:lumMod val="50000"/>
                </a:schemeClr>
              </a:solidFill>
            </a:endParaRPr>
          </a:p>
        </p:txBody>
      </p:sp>
      <p:pic>
        <p:nvPicPr>
          <p:cNvPr id="25" name="Image 24" descr="point_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6052372"/>
            <a:ext cx="384048" cy="198120"/>
          </a:xfrm>
          <a:prstGeom prst="rect">
            <a:avLst/>
          </a:prstGeom>
        </p:spPr>
      </p:pic>
      <p:sp>
        <p:nvSpPr>
          <p:cNvPr id="26" name="ZoneTexte 25"/>
          <p:cNvSpPr txBox="1"/>
          <p:nvPr/>
        </p:nvSpPr>
        <p:spPr>
          <a:xfrm>
            <a:off x="1917702" y="6045631"/>
            <a:ext cx="1440684" cy="461665"/>
          </a:xfrm>
          <a:prstGeom prst="rect">
            <a:avLst/>
          </a:prstGeom>
          <a:noFill/>
        </p:spPr>
        <p:txBody>
          <a:bodyPr wrap="square" rtlCol="0">
            <a:spAutoFit/>
          </a:bodyPr>
          <a:lstStyle/>
          <a:p>
            <a:r>
              <a:rPr lang="fr-FR" sz="800" dirty="0">
                <a:solidFill>
                  <a:srgbClr val="FFFFFF"/>
                </a:solidFill>
                <a:latin typeface="Maax"/>
                <a:cs typeface="Maax"/>
              </a:rPr>
              <a:t>UNION RÉGIONALE</a:t>
            </a:r>
          </a:p>
          <a:p>
            <a:r>
              <a:rPr lang="fr-FR" sz="800" dirty="0">
                <a:solidFill>
                  <a:srgbClr val="FFFFFF"/>
                </a:solidFill>
                <a:latin typeface="Maax"/>
                <a:cs typeface="Maax"/>
              </a:rPr>
              <a:t>DES PROFESSIONNELS</a:t>
            </a:r>
          </a:p>
          <a:p>
            <a:r>
              <a:rPr lang="fr-FR" sz="800" dirty="0">
                <a:solidFill>
                  <a:srgbClr val="FFFFFF"/>
                </a:solidFill>
                <a:latin typeface="Maax"/>
                <a:cs typeface="Maax"/>
              </a:rPr>
              <a:t>DE SANTÉ</a:t>
            </a:r>
            <a:endParaRPr lang="fr-FR" sz="800" b="1" dirty="0">
              <a:solidFill>
                <a:srgbClr val="FFFFFF"/>
              </a:solidFill>
              <a:latin typeface="Maax"/>
              <a:cs typeface="Maax"/>
            </a:endParaRPr>
          </a:p>
        </p:txBody>
      </p:sp>
      <p:sp>
        <p:nvSpPr>
          <p:cNvPr id="5" name="Espace réservé du numéro de diapositive 4"/>
          <p:cNvSpPr>
            <a:spLocks noGrp="1"/>
          </p:cNvSpPr>
          <p:nvPr>
            <p:ph type="sldNum" sz="quarter" idx="12"/>
          </p:nvPr>
        </p:nvSpPr>
        <p:spPr>
          <a:xfrm>
            <a:off x="4368799" y="4174674"/>
            <a:ext cx="1878884" cy="306311"/>
          </a:xfrm>
        </p:spPr>
        <p:txBody>
          <a:bodyPr/>
          <a:lstStyle/>
          <a:p>
            <a:fld id="{F5715ED8-6BCA-6E4C-A145-F6796D2E9CBA}" type="slidenum">
              <a:rPr lang="fr-FR" smtClean="0">
                <a:solidFill>
                  <a:srgbClr val="2794B1"/>
                </a:solidFill>
              </a:rPr>
              <a:t>14</a:t>
            </a:fld>
            <a:endParaRPr lang="fr-FR" dirty="0">
              <a:solidFill>
                <a:srgbClr val="2794B1"/>
              </a:solidFill>
            </a:endParaRPr>
          </a:p>
        </p:txBody>
      </p:sp>
      <p:graphicFrame>
        <p:nvGraphicFramePr>
          <p:cNvPr id="9" name="Diagramme 8">
            <a:extLst>
              <a:ext uri="{FF2B5EF4-FFF2-40B4-BE49-F238E27FC236}">
                <a16:creationId xmlns:a16="http://schemas.microsoft.com/office/drawing/2014/main" id="{A850BBBB-EE63-4C54-8C94-AF9545E9A932}"/>
              </a:ext>
            </a:extLst>
          </p:cNvPr>
          <p:cNvGraphicFramePr/>
          <p:nvPr/>
        </p:nvGraphicFramePr>
        <p:xfrm>
          <a:off x="2952205" y="319928"/>
          <a:ext cx="8762691" cy="50216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ZoneTexte 10">
            <a:extLst>
              <a:ext uri="{FF2B5EF4-FFF2-40B4-BE49-F238E27FC236}">
                <a16:creationId xmlns:a16="http://schemas.microsoft.com/office/drawing/2014/main" id="{D5809C1F-86B3-4D40-B4CD-71CBD6EE7CBC}"/>
              </a:ext>
            </a:extLst>
          </p:cNvPr>
          <p:cNvSpPr txBox="1"/>
          <p:nvPr/>
        </p:nvSpPr>
        <p:spPr>
          <a:xfrm>
            <a:off x="7916461" y="923862"/>
            <a:ext cx="2621545" cy="461665"/>
          </a:xfrm>
          <a:prstGeom prst="rect">
            <a:avLst/>
          </a:prstGeom>
          <a:noFill/>
        </p:spPr>
        <p:txBody>
          <a:bodyPr wrap="square" rtlCol="0">
            <a:spAutoFit/>
          </a:bodyPr>
          <a:lstStyle/>
          <a:p>
            <a:pPr algn="just"/>
            <a:r>
              <a:rPr lang="fr-FR" sz="1200" dirty="0">
                <a:solidFill>
                  <a:schemeClr val="tx1">
                    <a:lumMod val="50000"/>
                    <a:lumOff val="50000"/>
                  </a:schemeClr>
                </a:solidFill>
                <a:latin typeface="Arial" panose="020B0604020202020204" pitchFamily="34" charset="0"/>
                <a:cs typeface="Arial" panose="020B0604020202020204" pitchFamily="34" charset="0"/>
              </a:rPr>
              <a:t>Techniques d’entretien semi directifs, d’animation de groupes, …</a:t>
            </a:r>
          </a:p>
        </p:txBody>
      </p:sp>
      <p:sp>
        <p:nvSpPr>
          <p:cNvPr id="13" name="ZoneTexte 12">
            <a:extLst>
              <a:ext uri="{FF2B5EF4-FFF2-40B4-BE49-F238E27FC236}">
                <a16:creationId xmlns:a16="http://schemas.microsoft.com/office/drawing/2014/main" id="{795CE970-20CD-4426-959B-738B5617AB10}"/>
              </a:ext>
            </a:extLst>
          </p:cNvPr>
          <p:cNvSpPr txBox="1"/>
          <p:nvPr/>
        </p:nvSpPr>
        <p:spPr>
          <a:xfrm>
            <a:off x="9279681" y="2055826"/>
            <a:ext cx="1729716" cy="461665"/>
          </a:xfrm>
          <a:prstGeom prst="rect">
            <a:avLst/>
          </a:prstGeom>
          <a:noFill/>
        </p:spPr>
        <p:txBody>
          <a:bodyPr wrap="square" rtlCol="0">
            <a:spAutoFit/>
          </a:bodyPr>
          <a:lstStyle/>
          <a:p>
            <a:pPr algn="just"/>
            <a:r>
              <a:rPr lang="fr-FR" sz="1200" dirty="0">
                <a:solidFill>
                  <a:schemeClr val="tx1">
                    <a:lumMod val="50000"/>
                    <a:lumOff val="50000"/>
                  </a:schemeClr>
                </a:solidFill>
                <a:latin typeface="Arial" panose="020B0604020202020204" pitchFamily="34" charset="0"/>
                <a:cs typeface="Arial" panose="020B0604020202020204" pitchFamily="34" charset="0"/>
              </a:rPr>
              <a:t>Attitude, écoute active …</a:t>
            </a:r>
          </a:p>
        </p:txBody>
      </p:sp>
      <p:sp>
        <p:nvSpPr>
          <p:cNvPr id="14" name="ZoneTexte 13">
            <a:extLst>
              <a:ext uri="{FF2B5EF4-FFF2-40B4-BE49-F238E27FC236}">
                <a16:creationId xmlns:a16="http://schemas.microsoft.com/office/drawing/2014/main" id="{58BCFEF7-48A7-4F0F-8309-40758995A5C7}"/>
              </a:ext>
            </a:extLst>
          </p:cNvPr>
          <p:cNvSpPr txBox="1"/>
          <p:nvPr/>
        </p:nvSpPr>
        <p:spPr>
          <a:xfrm>
            <a:off x="10538005" y="2673971"/>
            <a:ext cx="1547155" cy="1015663"/>
          </a:xfrm>
          <a:prstGeom prst="rect">
            <a:avLst/>
          </a:prstGeom>
          <a:noFill/>
        </p:spPr>
        <p:txBody>
          <a:bodyPr wrap="square" rtlCol="0">
            <a:spAutoFit/>
          </a:bodyPr>
          <a:lstStyle/>
          <a:p>
            <a:pPr algn="just"/>
            <a:r>
              <a:rPr lang="fr-FR" sz="1200" dirty="0">
                <a:solidFill>
                  <a:schemeClr val="tx1">
                    <a:lumMod val="50000"/>
                    <a:lumOff val="50000"/>
                  </a:schemeClr>
                </a:solidFill>
                <a:latin typeface="Arial" panose="020B0604020202020204" pitchFamily="34" charset="0"/>
                <a:cs typeface="Arial" panose="020B0604020202020204" pitchFamily="34" charset="0"/>
              </a:rPr>
              <a:t>Favoriser l’apprentissage mutuel, optimiser la production au sein du groupe.</a:t>
            </a:r>
          </a:p>
        </p:txBody>
      </p:sp>
      <p:sp>
        <p:nvSpPr>
          <p:cNvPr id="15" name="ZoneTexte 14">
            <a:extLst>
              <a:ext uri="{FF2B5EF4-FFF2-40B4-BE49-F238E27FC236}">
                <a16:creationId xmlns:a16="http://schemas.microsoft.com/office/drawing/2014/main" id="{C142D4BA-2DF5-4BFC-963B-1F14890F630D}"/>
              </a:ext>
            </a:extLst>
          </p:cNvPr>
          <p:cNvSpPr txBox="1"/>
          <p:nvPr/>
        </p:nvSpPr>
        <p:spPr>
          <a:xfrm>
            <a:off x="10029160" y="5084898"/>
            <a:ext cx="2094181" cy="646331"/>
          </a:xfrm>
          <a:prstGeom prst="rect">
            <a:avLst/>
          </a:prstGeom>
          <a:noFill/>
        </p:spPr>
        <p:txBody>
          <a:bodyPr wrap="square" rtlCol="0">
            <a:spAutoFit/>
          </a:bodyPr>
          <a:lstStyle/>
          <a:p>
            <a:r>
              <a:rPr lang="fr-FR" sz="1200" dirty="0">
                <a:solidFill>
                  <a:schemeClr val="tx1">
                    <a:lumMod val="50000"/>
                    <a:lumOff val="50000"/>
                  </a:schemeClr>
                </a:solidFill>
                <a:latin typeface="Arial" panose="020B0604020202020204" pitchFamily="34" charset="0"/>
                <a:cs typeface="Arial" panose="020B0604020202020204" pitchFamily="34" charset="0"/>
              </a:rPr>
              <a:t>Définir un objectif pédagogique, priorités d’apprentissage …</a:t>
            </a:r>
          </a:p>
        </p:txBody>
      </p:sp>
      <p:sp>
        <p:nvSpPr>
          <p:cNvPr id="17" name="ZoneTexte 16">
            <a:extLst>
              <a:ext uri="{FF2B5EF4-FFF2-40B4-BE49-F238E27FC236}">
                <a16:creationId xmlns:a16="http://schemas.microsoft.com/office/drawing/2014/main" id="{25AC2D85-CA97-4854-9358-A86C4E5AEC24}"/>
              </a:ext>
            </a:extLst>
          </p:cNvPr>
          <p:cNvSpPr txBox="1"/>
          <p:nvPr/>
        </p:nvSpPr>
        <p:spPr>
          <a:xfrm>
            <a:off x="2144485" y="3256022"/>
            <a:ext cx="2472236" cy="461665"/>
          </a:xfrm>
          <a:prstGeom prst="rect">
            <a:avLst/>
          </a:prstGeom>
          <a:noFill/>
        </p:spPr>
        <p:txBody>
          <a:bodyPr wrap="square" rtlCol="0">
            <a:spAutoFit/>
          </a:bodyPr>
          <a:lstStyle/>
          <a:p>
            <a:pPr algn="just"/>
            <a:r>
              <a:rPr lang="fr-FR" sz="1200" dirty="0">
                <a:solidFill>
                  <a:schemeClr val="tx1">
                    <a:lumMod val="50000"/>
                    <a:lumOff val="50000"/>
                  </a:schemeClr>
                </a:solidFill>
                <a:latin typeface="Arial" panose="020B0604020202020204" pitchFamily="34" charset="0"/>
                <a:cs typeface="Arial" panose="020B0604020202020204" pitchFamily="34" charset="0"/>
              </a:rPr>
              <a:t>Planification, coordination, conduite de projet, évaluation …</a:t>
            </a:r>
          </a:p>
        </p:txBody>
      </p:sp>
      <p:sp>
        <p:nvSpPr>
          <p:cNvPr id="18" name="Organigramme : Connecteur 17">
            <a:extLst>
              <a:ext uri="{FF2B5EF4-FFF2-40B4-BE49-F238E27FC236}">
                <a16:creationId xmlns:a16="http://schemas.microsoft.com/office/drawing/2014/main" id="{D180AB7D-4961-4240-8ACA-B0FF080ECC70}"/>
              </a:ext>
            </a:extLst>
          </p:cNvPr>
          <p:cNvSpPr/>
          <p:nvPr/>
        </p:nvSpPr>
        <p:spPr>
          <a:xfrm>
            <a:off x="4502446" y="5341622"/>
            <a:ext cx="4724789" cy="1326879"/>
          </a:xfrm>
          <a:prstGeom prst="flowChartConnector">
            <a:avLst/>
          </a:prstGeom>
          <a:solidFill>
            <a:srgbClr val="2F7F95"/>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dirty="0">
                <a:latin typeface="Arial" panose="020B0604020202020204" pitchFamily="34" charset="0"/>
                <a:cs typeface="Arial" panose="020B0604020202020204" pitchFamily="34" charset="0"/>
              </a:rPr>
              <a:t>Appui du coordonnateur de programme (niveau 2)</a:t>
            </a:r>
          </a:p>
        </p:txBody>
      </p:sp>
      <p:pic>
        <p:nvPicPr>
          <p:cNvPr id="4" name="Image 3">
            <a:extLst>
              <a:ext uri="{FF2B5EF4-FFF2-40B4-BE49-F238E27FC236}">
                <a16:creationId xmlns:a16="http://schemas.microsoft.com/office/drawing/2014/main" id="{A591DA1F-5A23-E228-FE46-E3D49198A950}"/>
              </a:ext>
            </a:extLst>
          </p:cNvPr>
          <p:cNvPicPr>
            <a:picLocks noChangeAspect="1"/>
          </p:cNvPicPr>
          <p:nvPr/>
        </p:nvPicPr>
        <p:blipFill>
          <a:blip r:embed="rId9"/>
          <a:stretch>
            <a:fillRect/>
          </a:stretch>
        </p:blipFill>
        <p:spPr>
          <a:xfrm>
            <a:off x="533922" y="5096892"/>
            <a:ext cx="2978444" cy="1441181"/>
          </a:xfrm>
          <a:prstGeom prst="rect">
            <a:avLst/>
          </a:prstGeom>
        </p:spPr>
      </p:pic>
    </p:spTree>
    <p:extLst>
      <p:ext uri="{BB962C8B-B14F-4D97-AF65-F5344CB8AC3E}">
        <p14:creationId xmlns:p14="http://schemas.microsoft.com/office/powerpoint/2010/main" val="517437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CECDF4-29B4-71C9-29C8-4A18BA9467ED}"/>
              </a:ext>
            </a:extLst>
          </p:cNvPr>
          <p:cNvSpPr/>
          <p:nvPr/>
        </p:nvSpPr>
        <p:spPr bwMode="auto">
          <a:xfrm>
            <a:off x="0" y="1"/>
            <a:ext cx="12192000" cy="6858000"/>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6" name="ZoneTexte 15"/>
          <p:cNvSpPr txBox="1"/>
          <p:nvPr/>
        </p:nvSpPr>
        <p:spPr>
          <a:xfrm>
            <a:off x="407624" y="294595"/>
            <a:ext cx="7240603" cy="553998"/>
          </a:xfrm>
          <a:prstGeom prst="rect">
            <a:avLst/>
          </a:prstGeom>
          <a:noFill/>
        </p:spPr>
        <p:txBody>
          <a:bodyPr wrap="square" rtlCol="0">
            <a:spAutoFit/>
          </a:bodyPr>
          <a:lstStyle/>
          <a:p>
            <a:pPr marL="457189" indent="-457189">
              <a:buBlip>
                <a:blip r:embed="rId3"/>
              </a:buBlip>
            </a:pPr>
            <a:r>
              <a:rPr lang="fr-FR" sz="3000" b="1" dirty="0">
                <a:solidFill>
                  <a:srgbClr val="2794B1"/>
                </a:solidFill>
              </a:rPr>
              <a:t>MODULES DE LA FORMATION</a:t>
            </a:r>
            <a:endParaRPr lang="fr-FR" sz="2800" dirty="0">
              <a:solidFill>
                <a:schemeClr val="bg1">
                  <a:lumMod val="50000"/>
                </a:schemeClr>
              </a:solidFill>
            </a:endParaRPr>
          </a:p>
        </p:txBody>
      </p:sp>
      <p:pic>
        <p:nvPicPr>
          <p:cNvPr id="25" name="Image 24" descr="point_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6052372"/>
            <a:ext cx="384048" cy="198120"/>
          </a:xfrm>
          <a:prstGeom prst="rect">
            <a:avLst/>
          </a:prstGeom>
        </p:spPr>
      </p:pic>
      <p:sp>
        <p:nvSpPr>
          <p:cNvPr id="26" name="ZoneTexte 25"/>
          <p:cNvSpPr txBox="1"/>
          <p:nvPr/>
        </p:nvSpPr>
        <p:spPr>
          <a:xfrm>
            <a:off x="1917702" y="6045631"/>
            <a:ext cx="1440684" cy="461665"/>
          </a:xfrm>
          <a:prstGeom prst="rect">
            <a:avLst/>
          </a:prstGeom>
          <a:noFill/>
        </p:spPr>
        <p:txBody>
          <a:bodyPr wrap="square" rtlCol="0">
            <a:spAutoFit/>
          </a:bodyPr>
          <a:lstStyle/>
          <a:p>
            <a:r>
              <a:rPr lang="fr-FR" sz="800" dirty="0">
                <a:solidFill>
                  <a:srgbClr val="FFFFFF"/>
                </a:solidFill>
                <a:latin typeface="Maax"/>
                <a:cs typeface="Maax"/>
              </a:rPr>
              <a:t>UNION RÉGIONALE</a:t>
            </a:r>
          </a:p>
          <a:p>
            <a:r>
              <a:rPr lang="fr-FR" sz="800" dirty="0">
                <a:solidFill>
                  <a:srgbClr val="FFFFFF"/>
                </a:solidFill>
                <a:latin typeface="Maax"/>
                <a:cs typeface="Maax"/>
              </a:rPr>
              <a:t>DES PROFESSIONNELS</a:t>
            </a:r>
          </a:p>
          <a:p>
            <a:r>
              <a:rPr lang="fr-FR" sz="800" dirty="0">
                <a:solidFill>
                  <a:srgbClr val="FFFFFF"/>
                </a:solidFill>
                <a:latin typeface="Maax"/>
                <a:cs typeface="Maax"/>
              </a:rPr>
              <a:t>DE SANTÉ</a:t>
            </a:r>
            <a:endParaRPr lang="fr-FR" sz="800" b="1" dirty="0">
              <a:solidFill>
                <a:srgbClr val="FFFFFF"/>
              </a:solidFill>
              <a:latin typeface="Maax"/>
              <a:cs typeface="Maax"/>
            </a:endParaRPr>
          </a:p>
        </p:txBody>
      </p:sp>
      <p:sp>
        <p:nvSpPr>
          <p:cNvPr id="5" name="Espace réservé du numéro de diapositive 4"/>
          <p:cNvSpPr>
            <a:spLocks noGrp="1"/>
          </p:cNvSpPr>
          <p:nvPr>
            <p:ph type="sldNum" sz="quarter" idx="12"/>
          </p:nvPr>
        </p:nvSpPr>
        <p:spPr/>
        <p:txBody>
          <a:bodyPr/>
          <a:lstStyle/>
          <a:p>
            <a:fld id="{F5715ED8-6BCA-6E4C-A145-F6796D2E9CBA}" type="slidenum">
              <a:rPr lang="fr-FR" smtClean="0">
                <a:solidFill>
                  <a:srgbClr val="2794B1"/>
                </a:solidFill>
              </a:rPr>
              <a:t>15</a:t>
            </a:fld>
            <a:endParaRPr lang="fr-FR" dirty="0">
              <a:solidFill>
                <a:srgbClr val="2794B1"/>
              </a:solidFill>
            </a:endParaRPr>
          </a:p>
        </p:txBody>
      </p:sp>
      <p:pic>
        <p:nvPicPr>
          <p:cNvPr id="19" name="Image 18">
            <a:extLst>
              <a:ext uri="{FF2B5EF4-FFF2-40B4-BE49-F238E27FC236}">
                <a16:creationId xmlns:a16="http://schemas.microsoft.com/office/drawing/2014/main" id="{0DB5E107-3673-41C8-9889-8CC711BAA10E}"/>
              </a:ext>
            </a:extLst>
          </p:cNvPr>
          <p:cNvPicPr>
            <a:picLocks noChangeAspect="1"/>
          </p:cNvPicPr>
          <p:nvPr/>
        </p:nvPicPr>
        <p:blipFill rotWithShape="1">
          <a:blip r:embed="rId5"/>
          <a:srcRect l="6409" t="6205" r="3722"/>
          <a:stretch/>
        </p:blipFill>
        <p:spPr>
          <a:xfrm>
            <a:off x="939867" y="1841389"/>
            <a:ext cx="10559061" cy="4864011"/>
          </a:xfrm>
          <a:prstGeom prst="rect">
            <a:avLst/>
          </a:prstGeom>
        </p:spPr>
      </p:pic>
      <p:sp>
        <p:nvSpPr>
          <p:cNvPr id="2" name="Rectangle 1">
            <a:extLst>
              <a:ext uri="{FF2B5EF4-FFF2-40B4-BE49-F238E27FC236}">
                <a16:creationId xmlns:a16="http://schemas.microsoft.com/office/drawing/2014/main" id="{69923E13-B9F8-4259-BA8C-D2A54246BA15}"/>
              </a:ext>
            </a:extLst>
          </p:cNvPr>
          <p:cNvSpPr/>
          <p:nvPr/>
        </p:nvSpPr>
        <p:spPr>
          <a:xfrm>
            <a:off x="697985" y="1083382"/>
            <a:ext cx="6659880" cy="523220"/>
          </a:xfrm>
          <a:prstGeom prst="rect">
            <a:avLst/>
          </a:prstGeom>
        </p:spPr>
        <p:txBody>
          <a:bodyPr wrap="square">
            <a:spAutoFit/>
          </a:bodyPr>
          <a:lstStyle/>
          <a:p>
            <a:pPr algn="just"/>
            <a:r>
              <a:rPr lang="fr-FR" altLang="ja-JP" sz="1400" dirty="0">
                <a:solidFill>
                  <a:srgbClr val="595959"/>
                </a:solidFill>
                <a:latin typeface="Arial" panose="020B0604020202020204" pitchFamily="34" charset="0"/>
                <a:cs typeface="Arial" panose="020B0604020202020204" pitchFamily="34" charset="0"/>
              </a:rPr>
              <a:t>Alternance d’enseignements théoriques (exposé interactif, etc.) et d’activités pratiques (étude de cas, mise en situation, etc.)</a:t>
            </a:r>
          </a:p>
        </p:txBody>
      </p:sp>
      <p:pic>
        <p:nvPicPr>
          <p:cNvPr id="6" name="Image 5">
            <a:extLst>
              <a:ext uri="{FF2B5EF4-FFF2-40B4-BE49-F238E27FC236}">
                <a16:creationId xmlns:a16="http://schemas.microsoft.com/office/drawing/2014/main" id="{E40FBAF2-B1D5-5C6A-F95B-BA72CD75FB95}"/>
              </a:ext>
            </a:extLst>
          </p:cNvPr>
          <p:cNvPicPr>
            <a:picLocks noChangeAspect="1"/>
          </p:cNvPicPr>
          <p:nvPr/>
        </p:nvPicPr>
        <p:blipFill>
          <a:blip r:embed="rId6"/>
          <a:stretch>
            <a:fillRect/>
          </a:stretch>
        </p:blipFill>
        <p:spPr>
          <a:xfrm>
            <a:off x="8520485" y="1724334"/>
            <a:ext cx="2978444" cy="1441181"/>
          </a:xfrm>
          <a:prstGeom prst="rect">
            <a:avLst/>
          </a:prstGeom>
        </p:spPr>
      </p:pic>
    </p:spTree>
    <p:extLst>
      <p:ext uri="{BB962C8B-B14F-4D97-AF65-F5344CB8AC3E}">
        <p14:creationId xmlns:p14="http://schemas.microsoft.com/office/powerpoint/2010/main" val="3512147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 name="Rectangle 1">
            <a:extLst>
              <a:ext uri="{FF2B5EF4-FFF2-40B4-BE49-F238E27FC236}">
                <a16:creationId xmlns:a16="http://schemas.microsoft.com/office/drawing/2014/main" id="{F97B05EB-6980-8005-A307-81BF841EB3A9}"/>
              </a:ext>
            </a:extLst>
          </p:cNvPr>
          <p:cNvSpPr/>
          <p:nvPr/>
        </p:nvSpPr>
        <p:spPr bwMode="auto">
          <a:xfrm>
            <a:off x="0" y="1"/>
            <a:ext cx="12192000" cy="6858000"/>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94" name="Google Shape;294;p35"/>
          <p:cNvSpPr txBox="1"/>
          <p:nvPr/>
        </p:nvSpPr>
        <p:spPr>
          <a:xfrm>
            <a:off x="5417557" y="2759391"/>
            <a:ext cx="5255600" cy="640175"/>
          </a:xfrm>
          <a:prstGeom prst="rect">
            <a:avLst/>
          </a:prstGeom>
          <a:noFill/>
          <a:ln>
            <a:noFill/>
          </a:ln>
        </p:spPr>
        <p:txBody>
          <a:bodyPr spcFirstLastPara="1" wrap="square" lIns="0" tIns="0" rIns="0" bIns="0" anchor="t" anchorCtr="0">
            <a:spAutoFit/>
          </a:bodyPr>
          <a:lstStyle/>
          <a:p>
            <a:pPr rtl="0">
              <a:lnSpc>
                <a:spcPct val="130000"/>
              </a:lnSpc>
            </a:pPr>
            <a:r>
              <a:rPr lang="fr" sz="1600" dirty="0">
                <a:solidFill>
                  <a:srgbClr val="191919"/>
                </a:solidFill>
                <a:latin typeface="Montserrat SemiBold"/>
                <a:ea typeface="Montserrat SemiBold"/>
                <a:cs typeface="Montserrat SemiBold"/>
                <a:sym typeface="Montserrat SemiBold"/>
              </a:rPr>
              <a:t>Guillaume GILLE</a:t>
            </a:r>
          </a:p>
          <a:p>
            <a:pPr rtl="0">
              <a:lnSpc>
                <a:spcPct val="130000"/>
              </a:lnSpc>
            </a:pPr>
            <a:r>
              <a:rPr lang="fr" sz="1600" dirty="0">
                <a:solidFill>
                  <a:srgbClr val="191919"/>
                </a:solidFill>
                <a:latin typeface="Montserrat SemiBold"/>
                <a:ea typeface="Montserrat SemiBold"/>
                <a:cs typeface="Montserrat SemiBold"/>
                <a:sym typeface="Montserrat SemiBold"/>
              </a:rPr>
              <a:t>Valentin DEREUDER</a:t>
            </a:r>
            <a:endParaRPr sz="1600" dirty="0">
              <a:latin typeface="Montserrat SemiBold"/>
              <a:ea typeface="Montserrat SemiBold"/>
              <a:cs typeface="Montserrat SemiBold"/>
              <a:sym typeface="Montserrat SemiBold"/>
            </a:endParaRPr>
          </a:p>
        </p:txBody>
      </p:sp>
      <p:sp>
        <p:nvSpPr>
          <p:cNvPr id="298" name="Google Shape;298;p35"/>
          <p:cNvSpPr txBox="1"/>
          <p:nvPr/>
        </p:nvSpPr>
        <p:spPr>
          <a:xfrm>
            <a:off x="5417557" y="903904"/>
            <a:ext cx="6654000" cy="1313308"/>
          </a:xfrm>
          <a:prstGeom prst="rect">
            <a:avLst/>
          </a:prstGeom>
          <a:noFill/>
          <a:ln>
            <a:noFill/>
          </a:ln>
        </p:spPr>
        <p:txBody>
          <a:bodyPr spcFirstLastPara="1" wrap="square" lIns="0" tIns="0" rIns="0" bIns="0" anchor="t" anchorCtr="0">
            <a:spAutoFit/>
          </a:bodyPr>
          <a:lstStyle/>
          <a:p>
            <a:pPr rtl="0"/>
            <a:r>
              <a:rPr lang="fr" sz="4267" dirty="0">
                <a:solidFill>
                  <a:srgbClr val="3A3C3D"/>
                </a:solidFill>
                <a:latin typeface="Montserrat SemiBold"/>
                <a:ea typeface="Montserrat SemiBold"/>
                <a:cs typeface="Montserrat SemiBold"/>
                <a:sym typeface="Montserrat SemiBold"/>
              </a:rPr>
              <a:t>Retour d’expérience sur nos formations</a:t>
            </a:r>
            <a:endParaRPr sz="933" dirty="0">
              <a:latin typeface="Montserrat SemiBold"/>
              <a:ea typeface="Montserrat SemiBold"/>
              <a:cs typeface="Montserrat SemiBold"/>
              <a:sym typeface="Montserrat SemiBold"/>
            </a:endParaRPr>
          </a:p>
        </p:txBody>
      </p:sp>
      <p:pic>
        <p:nvPicPr>
          <p:cNvPr id="5122" name="Picture 2" descr="586 Micro Interview Imágenes y Fotos - 123RF">
            <a:extLst>
              <a:ext uri="{FF2B5EF4-FFF2-40B4-BE49-F238E27FC236}">
                <a16:creationId xmlns:a16="http://schemas.microsoft.com/office/drawing/2014/main" id="{EB983B61-012E-6882-5A9B-C964534C9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5187652" cy="34584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4"/>
          <p:cNvSpPr/>
          <p:nvPr/>
        </p:nvSpPr>
        <p:spPr>
          <a:xfrm>
            <a:off x="0" y="2743008"/>
            <a:ext cx="12192000" cy="4114896"/>
          </a:xfrm>
          <a:prstGeom prst="rect">
            <a:avLst/>
          </a:prstGeom>
          <a:solidFill>
            <a:srgbClr val="FFFFFF"/>
          </a:solidFill>
          <a:ln>
            <a:noFill/>
          </a:ln>
        </p:spPr>
        <p:txBody>
          <a:bodyPr spcFirstLastPara="1" wrap="square" lIns="60967" tIns="60967" rIns="60967" bIns="60967" anchor="ctr" anchorCtr="0">
            <a:noAutofit/>
          </a:bodyPr>
          <a:lstStyle/>
          <a:p>
            <a:pPr rtl="0"/>
            <a:endParaRPr sz="2400"/>
          </a:p>
        </p:txBody>
      </p:sp>
      <p:pic>
        <p:nvPicPr>
          <p:cNvPr id="267" name="Google Shape;267;p34"/>
          <p:cNvPicPr preferRelativeResize="0"/>
          <p:nvPr/>
        </p:nvPicPr>
        <p:blipFill rotWithShape="1">
          <a:blip r:embed="rId3">
            <a:alphaModFix amt="50000"/>
          </a:blip>
          <a:srcRect t="33147" b="33147"/>
          <a:stretch/>
        </p:blipFill>
        <p:spPr>
          <a:xfrm>
            <a:off x="0" y="0"/>
            <a:ext cx="12192000" cy="2743008"/>
          </a:xfrm>
          <a:prstGeom prst="rect">
            <a:avLst/>
          </a:prstGeom>
          <a:noFill/>
          <a:ln>
            <a:noFill/>
          </a:ln>
        </p:spPr>
      </p:pic>
      <p:sp>
        <p:nvSpPr>
          <p:cNvPr id="270" name="Google Shape;270;p34"/>
          <p:cNvSpPr txBox="1"/>
          <p:nvPr/>
        </p:nvSpPr>
        <p:spPr>
          <a:xfrm>
            <a:off x="995199" y="3991262"/>
            <a:ext cx="3066000" cy="541687"/>
          </a:xfrm>
          <a:prstGeom prst="rect">
            <a:avLst/>
          </a:prstGeom>
          <a:noFill/>
          <a:ln>
            <a:noFill/>
          </a:ln>
        </p:spPr>
        <p:txBody>
          <a:bodyPr spcFirstLastPara="1" wrap="square" lIns="0" tIns="0" rIns="0" bIns="0" anchor="t" anchorCtr="0">
            <a:spAutoFit/>
          </a:bodyPr>
          <a:lstStyle/>
          <a:p>
            <a:pPr algn="ctr" rtl="0">
              <a:lnSpc>
                <a:spcPct val="109984"/>
              </a:lnSpc>
            </a:pPr>
            <a:r>
              <a:rPr lang="fr" sz="1600" dirty="0">
                <a:solidFill>
                  <a:srgbClr val="191919"/>
                </a:solidFill>
                <a:latin typeface="Montserrat SemiBold"/>
                <a:ea typeface="Montserrat SemiBold"/>
                <a:cs typeface="Montserrat SemiBold"/>
                <a:sym typeface="Montserrat SemiBold"/>
              </a:rPr>
              <a:t>Il y a 5 programmes validés par l’ARS</a:t>
            </a:r>
            <a:endParaRPr sz="1600" dirty="0">
              <a:latin typeface="Montserrat SemiBold"/>
              <a:ea typeface="Montserrat SemiBold"/>
              <a:cs typeface="Montserrat SemiBold"/>
              <a:sym typeface="Montserrat SemiBold"/>
            </a:endParaRPr>
          </a:p>
        </p:txBody>
      </p:sp>
      <p:sp>
        <p:nvSpPr>
          <p:cNvPr id="273" name="Google Shape;273;p34"/>
          <p:cNvSpPr txBox="1"/>
          <p:nvPr/>
        </p:nvSpPr>
        <p:spPr>
          <a:xfrm>
            <a:off x="4563021" y="3996025"/>
            <a:ext cx="3066000" cy="541687"/>
          </a:xfrm>
          <a:prstGeom prst="rect">
            <a:avLst/>
          </a:prstGeom>
          <a:noFill/>
          <a:ln>
            <a:noFill/>
          </a:ln>
        </p:spPr>
        <p:txBody>
          <a:bodyPr spcFirstLastPara="1" wrap="square" lIns="0" tIns="0" rIns="0" bIns="0" anchor="t" anchorCtr="0">
            <a:spAutoFit/>
          </a:bodyPr>
          <a:lstStyle/>
          <a:p>
            <a:pPr algn="ctr" rtl="0">
              <a:lnSpc>
                <a:spcPct val="110000"/>
              </a:lnSpc>
            </a:pPr>
            <a:r>
              <a:rPr lang="fr" sz="1600" dirty="0">
                <a:solidFill>
                  <a:srgbClr val="191919"/>
                </a:solidFill>
                <a:latin typeface="Montserrat SemiBold"/>
                <a:ea typeface="Montserrat SemiBold"/>
                <a:cs typeface="Montserrat SemiBold"/>
                <a:sym typeface="Montserrat SemiBold"/>
              </a:rPr>
              <a:t>L’URPS accompagne leur mise en place</a:t>
            </a:r>
            <a:endParaRPr sz="1600" dirty="0">
              <a:latin typeface="Montserrat SemiBold"/>
              <a:ea typeface="Montserrat SemiBold"/>
              <a:cs typeface="Montserrat SemiBold"/>
              <a:sym typeface="Montserrat SemiBold"/>
            </a:endParaRPr>
          </a:p>
        </p:txBody>
      </p:sp>
      <p:sp>
        <p:nvSpPr>
          <p:cNvPr id="276" name="Google Shape;276;p34"/>
          <p:cNvSpPr txBox="1"/>
          <p:nvPr/>
        </p:nvSpPr>
        <p:spPr>
          <a:xfrm>
            <a:off x="8130843" y="3996025"/>
            <a:ext cx="3066000" cy="541687"/>
          </a:xfrm>
          <a:prstGeom prst="rect">
            <a:avLst/>
          </a:prstGeom>
          <a:noFill/>
          <a:ln>
            <a:noFill/>
          </a:ln>
        </p:spPr>
        <p:txBody>
          <a:bodyPr spcFirstLastPara="1" wrap="square" lIns="0" tIns="0" rIns="0" bIns="0" anchor="t" anchorCtr="0">
            <a:spAutoFit/>
          </a:bodyPr>
          <a:lstStyle/>
          <a:p>
            <a:pPr algn="ctr" rtl="0">
              <a:lnSpc>
                <a:spcPct val="110000"/>
              </a:lnSpc>
            </a:pPr>
            <a:r>
              <a:rPr lang="fr-FR" sz="1600" dirty="0">
                <a:solidFill>
                  <a:srgbClr val="191919"/>
                </a:solidFill>
                <a:latin typeface="Montserrat SemiBold"/>
                <a:ea typeface="Montserrat SemiBold"/>
                <a:cs typeface="Montserrat SemiBold"/>
                <a:sym typeface="Montserrat SemiBold"/>
              </a:rPr>
              <a:t>D’autres en cours de développement…</a:t>
            </a:r>
            <a:endParaRPr sz="1600" dirty="0">
              <a:latin typeface="Montserrat SemiBold"/>
              <a:ea typeface="Montserrat SemiBold"/>
              <a:cs typeface="Montserrat SemiBold"/>
              <a:sym typeface="Montserrat SemiBold"/>
            </a:endParaRPr>
          </a:p>
        </p:txBody>
      </p:sp>
      <p:grpSp>
        <p:nvGrpSpPr>
          <p:cNvPr id="277" name="Google Shape;277;p34"/>
          <p:cNvGrpSpPr/>
          <p:nvPr/>
        </p:nvGrpSpPr>
        <p:grpSpPr>
          <a:xfrm>
            <a:off x="8910160" y="1985968"/>
            <a:ext cx="1507325" cy="1514081"/>
            <a:chOff x="6756" y="0"/>
            <a:chExt cx="3014651" cy="3028163"/>
          </a:xfrm>
        </p:grpSpPr>
        <p:sp>
          <p:nvSpPr>
            <p:cNvPr id="278" name="Google Shape;278;p34"/>
            <p:cNvSpPr/>
            <p:nvPr/>
          </p:nvSpPr>
          <p:spPr>
            <a:xfrm>
              <a:off x="6756" y="0"/>
              <a:ext cx="3014651" cy="3028163"/>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EC643"/>
            </a:solidFill>
            <a:ln>
              <a:noFill/>
            </a:ln>
          </p:spPr>
          <p:txBody>
            <a:bodyPr spcFirstLastPara="1" wrap="square" lIns="60967" tIns="60967" rIns="60967" bIns="60967" anchor="ctr" anchorCtr="0">
              <a:noAutofit/>
            </a:bodyPr>
            <a:lstStyle/>
            <a:p>
              <a:pPr rtl="0"/>
              <a:endParaRPr sz="2400"/>
            </a:p>
          </p:txBody>
        </p:sp>
        <p:pic>
          <p:nvPicPr>
            <p:cNvPr id="279" name="Google Shape;279;p34"/>
            <p:cNvPicPr preferRelativeResize="0"/>
            <p:nvPr/>
          </p:nvPicPr>
          <p:blipFill rotWithShape="1">
            <a:blip r:embed="rId4">
              <a:alphaModFix/>
            </a:blip>
            <a:srcRect/>
            <a:stretch/>
          </p:blipFill>
          <p:spPr>
            <a:xfrm>
              <a:off x="980387" y="975491"/>
              <a:ext cx="1067388" cy="1077181"/>
            </a:xfrm>
            <a:prstGeom prst="rect">
              <a:avLst/>
            </a:prstGeom>
            <a:noFill/>
            <a:ln>
              <a:noFill/>
            </a:ln>
          </p:spPr>
        </p:pic>
      </p:grpSp>
      <p:grpSp>
        <p:nvGrpSpPr>
          <p:cNvPr id="280" name="Google Shape;280;p34"/>
          <p:cNvGrpSpPr/>
          <p:nvPr/>
        </p:nvGrpSpPr>
        <p:grpSpPr>
          <a:xfrm>
            <a:off x="1774515" y="1985968"/>
            <a:ext cx="1507325" cy="1514081"/>
            <a:chOff x="6756" y="0"/>
            <a:chExt cx="3014651" cy="3028163"/>
          </a:xfrm>
        </p:grpSpPr>
        <p:sp>
          <p:nvSpPr>
            <p:cNvPr id="281" name="Google Shape;281;p34"/>
            <p:cNvSpPr/>
            <p:nvPr/>
          </p:nvSpPr>
          <p:spPr>
            <a:xfrm>
              <a:off x="6756" y="0"/>
              <a:ext cx="3014651" cy="3028163"/>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EC643"/>
            </a:solidFill>
            <a:ln>
              <a:noFill/>
            </a:ln>
          </p:spPr>
          <p:txBody>
            <a:bodyPr spcFirstLastPara="1" wrap="square" lIns="60967" tIns="60967" rIns="60967" bIns="60967" anchor="ctr" anchorCtr="0">
              <a:noAutofit/>
            </a:bodyPr>
            <a:lstStyle/>
            <a:p>
              <a:pPr rtl="0"/>
              <a:endParaRPr sz="2400"/>
            </a:p>
          </p:txBody>
        </p:sp>
        <p:pic>
          <p:nvPicPr>
            <p:cNvPr id="282" name="Google Shape;282;p34"/>
            <p:cNvPicPr preferRelativeResize="0"/>
            <p:nvPr/>
          </p:nvPicPr>
          <p:blipFill rotWithShape="1">
            <a:blip r:embed="rId5">
              <a:alphaModFix/>
            </a:blip>
            <a:srcRect/>
            <a:stretch/>
          </p:blipFill>
          <p:spPr>
            <a:xfrm>
              <a:off x="975491" y="975491"/>
              <a:ext cx="1077181" cy="1077181"/>
            </a:xfrm>
            <a:prstGeom prst="rect">
              <a:avLst/>
            </a:prstGeom>
            <a:noFill/>
            <a:ln>
              <a:noFill/>
            </a:ln>
          </p:spPr>
        </p:pic>
      </p:grpSp>
      <p:grpSp>
        <p:nvGrpSpPr>
          <p:cNvPr id="283" name="Google Shape;283;p34"/>
          <p:cNvGrpSpPr/>
          <p:nvPr/>
        </p:nvGrpSpPr>
        <p:grpSpPr>
          <a:xfrm>
            <a:off x="5342338" y="1985968"/>
            <a:ext cx="1507325" cy="1514081"/>
            <a:chOff x="6756" y="0"/>
            <a:chExt cx="3014651" cy="3028163"/>
          </a:xfrm>
        </p:grpSpPr>
        <p:sp>
          <p:nvSpPr>
            <p:cNvPr id="284" name="Google Shape;284;p34"/>
            <p:cNvSpPr/>
            <p:nvPr/>
          </p:nvSpPr>
          <p:spPr>
            <a:xfrm>
              <a:off x="6756" y="0"/>
              <a:ext cx="3014651" cy="3028163"/>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EC643"/>
            </a:solidFill>
            <a:ln>
              <a:noFill/>
            </a:ln>
          </p:spPr>
          <p:txBody>
            <a:bodyPr spcFirstLastPara="1" wrap="square" lIns="60967" tIns="60967" rIns="60967" bIns="60967" anchor="ctr" anchorCtr="0">
              <a:noAutofit/>
            </a:bodyPr>
            <a:lstStyle/>
            <a:p>
              <a:pPr rtl="0"/>
              <a:endParaRPr sz="2400"/>
            </a:p>
          </p:txBody>
        </p:sp>
        <p:pic>
          <p:nvPicPr>
            <p:cNvPr id="285" name="Google Shape;285;p34"/>
            <p:cNvPicPr preferRelativeResize="0"/>
            <p:nvPr/>
          </p:nvPicPr>
          <p:blipFill rotWithShape="1">
            <a:blip r:embed="rId6">
              <a:alphaModFix/>
            </a:blip>
            <a:srcRect/>
            <a:stretch/>
          </p:blipFill>
          <p:spPr>
            <a:xfrm>
              <a:off x="999972" y="975491"/>
              <a:ext cx="1028218" cy="1077181"/>
            </a:xfrm>
            <a:prstGeom prst="rect">
              <a:avLst/>
            </a:prstGeom>
            <a:noFill/>
            <a:ln>
              <a:noFill/>
            </a:ln>
          </p:spPr>
        </p:pic>
      </p:grpSp>
      <p:sp>
        <p:nvSpPr>
          <p:cNvPr id="286" name="Google Shape;286;p34"/>
          <p:cNvSpPr txBox="1"/>
          <p:nvPr/>
        </p:nvSpPr>
        <p:spPr>
          <a:xfrm>
            <a:off x="2031570" y="401240"/>
            <a:ext cx="8642969" cy="1313308"/>
          </a:xfrm>
          <a:prstGeom prst="rect">
            <a:avLst/>
          </a:prstGeom>
          <a:noFill/>
          <a:ln>
            <a:noFill/>
          </a:ln>
        </p:spPr>
        <p:txBody>
          <a:bodyPr spcFirstLastPara="1" wrap="square" lIns="0" tIns="0" rIns="0" bIns="0" anchor="t" anchorCtr="0">
            <a:spAutoFit/>
          </a:bodyPr>
          <a:lstStyle/>
          <a:p>
            <a:pPr algn="ctr" rtl="0"/>
            <a:r>
              <a:rPr lang="fr" sz="4267" dirty="0">
                <a:solidFill>
                  <a:srgbClr val="FFFFFF"/>
                </a:solidFill>
                <a:latin typeface="Montserrat SemiBold"/>
                <a:ea typeface="Montserrat SemiBold"/>
                <a:cs typeface="Montserrat SemiBold"/>
                <a:sym typeface="Montserrat SemiBold"/>
              </a:rPr>
              <a:t>ETP : quels programmes sont disponibles</a:t>
            </a:r>
            <a:endParaRPr sz="933" dirty="0">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2264373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11E8F4-C5B6-A98C-2A24-D82D35DBA338}"/>
              </a:ext>
            </a:extLst>
          </p:cNvPr>
          <p:cNvSpPr/>
          <p:nvPr/>
        </p:nvSpPr>
        <p:spPr bwMode="auto">
          <a:xfrm>
            <a:off x="0" y="1"/>
            <a:ext cx="12192000" cy="6858000"/>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6" name="ZoneTexte 15"/>
          <p:cNvSpPr txBox="1"/>
          <p:nvPr/>
        </p:nvSpPr>
        <p:spPr>
          <a:xfrm>
            <a:off x="318681" y="391958"/>
            <a:ext cx="7240603" cy="553998"/>
          </a:xfrm>
          <a:prstGeom prst="rect">
            <a:avLst/>
          </a:prstGeom>
          <a:noFill/>
        </p:spPr>
        <p:txBody>
          <a:bodyPr wrap="square" rtlCol="0">
            <a:spAutoFit/>
          </a:bodyPr>
          <a:lstStyle/>
          <a:p>
            <a:pPr marL="457189" indent="-457189">
              <a:buBlip>
                <a:blip r:embed="rId3"/>
              </a:buBlip>
            </a:pPr>
            <a:r>
              <a:rPr lang="fr-FR" sz="3000" b="1" dirty="0">
                <a:solidFill>
                  <a:srgbClr val="2794B1"/>
                </a:solidFill>
              </a:rPr>
              <a:t>LES PROGRAMMES DISPONIBLES</a:t>
            </a:r>
            <a:endParaRPr lang="fr-FR" sz="2800" dirty="0">
              <a:solidFill>
                <a:schemeClr val="bg1">
                  <a:lumMod val="50000"/>
                </a:schemeClr>
              </a:solidFill>
            </a:endParaRPr>
          </a:p>
        </p:txBody>
      </p:sp>
      <p:sp>
        <p:nvSpPr>
          <p:cNvPr id="10" name="ZoneTexte 4">
            <a:extLst>
              <a:ext uri="{FF2B5EF4-FFF2-40B4-BE49-F238E27FC236}">
                <a16:creationId xmlns:a16="http://schemas.microsoft.com/office/drawing/2014/main" id="{2AE837CB-F0AF-495E-A76D-B47BDA9EAFB0}"/>
              </a:ext>
            </a:extLst>
          </p:cNvPr>
          <p:cNvSpPr txBox="1">
            <a:spLocks noChangeArrowheads="1"/>
          </p:cNvSpPr>
          <p:nvPr/>
        </p:nvSpPr>
        <p:spPr bwMode="auto">
          <a:xfrm>
            <a:off x="709615" y="1156852"/>
            <a:ext cx="846209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bri" charset="0"/>
                <a:ea typeface="ＭＳ Ｐゴシック" charset="0"/>
                <a:cs typeface="Geneva" charset="0"/>
              </a:defRPr>
            </a:lvl1pPr>
            <a:lvl2pPr eaLnBrk="0" hangingPunct="0">
              <a:defRPr sz="2400">
                <a:solidFill>
                  <a:schemeClr val="tx1"/>
                </a:solidFill>
                <a:latin typeface="Calibri" charset="0"/>
                <a:ea typeface="Geneva" charset="0"/>
                <a:cs typeface="Geneva" charset="0"/>
              </a:defRPr>
            </a:lvl2pPr>
            <a:lvl3pPr eaLnBrk="0" hangingPunct="0">
              <a:defRPr sz="2400">
                <a:solidFill>
                  <a:schemeClr val="tx1"/>
                </a:solidFill>
                <a:latin typeface="Calibri" charset="0"/>
                <a:ea typeface="Geneva" charset="0"/>
                <a:cs typeface="Geneva" charset="0"/>
              </a:defRPr>
            </a:lvl3pPr>
            <a:lvl4pPr eaLnBrk="0" hangingPunct="0">
              <a:defRPr sz="2400">
                <a:solidFill>
                  <a:schemeClr val="tx1"/>
                </a:solidFill>
                <a:latin typeface="Calibri" charset="0"/>
                <a:ea typeface="Geneva" charset="0"/>
                <a:cs typeface="Geneva" charset="0"/>
              </a:defRPr>
            </a:lvl4pPr>
            <a:lvl5pPr eaLnBrk="0" hangingPunct="0">
              <a:defRPr sz="2400">
                <a:solidFill>
                  <a:schemeClr val="tx1"/>
                </a:solidFill>
                <a:latin typeface="Calibri" charset="0"/>
                <a:ea typeface="Geneva" charset="0"/>
                <a:cs typeface="Geneva" charset="0"/>
              </a:defRPr>
            </a:lvl5pPr>
            <a:lvl6pPr marL="457200" eaLnBrk="0" fontAlgn="base" hangingPunct="0">
              <a:spcBef>
                <a:spcPct val="0"/>
              </a:spcBef>
              <a:spcAft>
                <a:spcPct val="0"/>
              </a:spcAft>
              <a:defRPr sz="2400">
                <a:solidFill>
                  <a:schemeClr val="tx1"/>
                </a:solidFill>
                <a:latin typeface="Calibri" charset="0"/>
                <a:ea typeface="Geneva" charset="0"/>
                <a:cs typeface="Geneva" charset="0"/>
              </a:defRPr>
            </a:lvl6pPr>
            <a:lvl7pPr marL="914400" eaLnBrk="0" fontAlgn="base" hangingPunct="0">
              <a:spcBef>
                <a:spcPct val="0"/>
              </a:spcBef>
              <a:spcAft>
                <a:spcPct val="0"/>
              </a:spcAft>
              <a:defRPr sz="2400">
                <a:solidFill>
                  <a:schemeClr val="tx1"/>
                </a:solidFill>
                <a:latin typeface="Calibri" charset="0"/>
                <a:ea typeface="Geneva" charset="0"/>
                <a:cs typeface="Geneva" charset="0"/>
              </a:defRPr>
            </a:lvl7pPr>
            <a:lvl8pPr marL="1371600" eaLnBrk="0" fontAlgn="base" hangingPunct="0">
              <a:spcBef>
                <a:spcPct val="0"/>
              </a:spcBef>
              <a:spcAft>
                <a:spcPct val="0"/>
              </a:spcAft>
              <a:defRPr sz="2400">
                <a:solidFill>
                  <a:schemeClr val="tx1"/>
                </a:solidFill>
                <a:latin typeface="Calibri" charset="0"/>
                <a:ea typeface="Geneva" charset="0"/>
                <a:cs typeface="Geneva" charset="0"/>
              </a:defRPr>
            </a:lvl8pPr>
            <a:lvl9pPr marL="1828800" eaLnBrk="0" fontAlgn="base" hangingPunct="0">
              <a:spcBef>
                <a:spcPct val="0"/>
              </a:spcBef>
              <a:spcAft>
                <a:spcPct val="0"/>
              </a:spcAft>
              <a:defRPr sz="2400">
                <a:solidFill>
                  <a:schemeClr val="tx1"/>
                </a:solidFill>
                <a:latin typeface="Calibri" charset="0"/>
                <a:ea typeface="Geneva" charset="0"/>
                <a:cs typeface="Geneva" charset="0"/>
              </a:defRPr>
            </a:lvl9pPr>
          </a:lstStyle>
          <a:p>
            <a:pPr marL="0" indent="0" algn="just" eaLnBrk="1" hangingPunct="1">
              <a:buSzPct val="120000"/>
            </a:pPr>
            <a:r>
              <a:rPr lang="fr-FR" sz="2000" dirty="0">
                <a:solidFill>
                  <a:schemeClr val="bg1">
                    <a:lumMod val="50000"/>
                  </a:schemeClr>
                </a:solidFill>
                <a:latin typeface="Arial" panose="020B0604020202020204" pitchFamily="34" charset="0"/>
                <a:cs typeface="Arial" panose="020B0604020202020204" pitchFamily="34" charset="0"/>
              </a:rPr>
              <a:t>En lien avec le projet de santé de la structure, et les problématiques de santé prégnantes sur le territoire.</a:t>
            </a:r>
          </a:p>
        </p:txBody>
      </p:sp>
      <p:pic>
        <p:nvPicPr>
          <p:cNvPr id="12" name="Image 11">
            <a:extLst>
              <a:ext uri="{FF2B5EF4-FFF2-40B4-BE49-F238E27FC236}">
                <a16:creationId xmlns:a16="http://schemas.microsoft.com/office/drawing/2014/main" id="{9BC4F310-AAB6-41C0-A8F3-7933990E642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0384" y="2163116"/>
            <a:ext cx="1758925" cy="2493667"/>
          </a:xfrm>
          <a:prstGeom prst="rect">
            <a:avLst/>
          </a:prstGeom>
          <a:noFill/>
          <a:ln w="9525">
            <a:solidFill>
              <a:schemeClr val="bg1"/>
            </a:solidFill>
            <a:miter lim="800000"/>
            <a:headEnd/>
            <a:tailEnd/>
          </a:ln>
          <a:extLst>
            <a:ext uri="{909E8E84-426E-40dd-AFC4-6F175D3DCCD1}">
              <a14:hiddenFill xmlns:lc="http://schemas.openxmlformats.org/drawingml/2006/lockedCanvas" xmlns=""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7EDE331A-0FA9-45D1-BF60-F6995E796E0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00002" y="2168234"/>
            <a:ext cx="1727252" cy="2479719"/>
          </a:xfrm>
          <a:prstGeom prst="rect">
            <a:avLst/>
          </a:prstGeom>
          <a:noFill/>
          <a:ln w="9525">
            <a:solidFill>
              <a:schemeClr val="bg1"/>
            </a:solidFill>
            <a:miter lim="800000"/>
            <a:headEnd/>
            <a:tailEnd/>
          </a:ln>
          <a:extLst>
            <a:ext uri="{909E8E84-426E-40dd-AFC4-6F175D3DCCD1}">
              <a14:hiddenFill xmlns:lc="http://schemas.openxmlformats.org/drawingml/2006/lockedCanvas" xmlns="" xmlns:a14="http://schemas.microsoft.com/office/drawing/2010/main">
                <a:solidFill>
                  <a:srgbClr val="FFFFFF"/>
                </a:solidFill>
              </a14:hiddenFill>
            </a:ext>
          </a:extLst>
        </p:spPr>
      </p:pic>
      <p:pic>
        <p:nvPicPr>
          <p:cNvPr id="15" name="Image 14">
            <a:extLst>
              <a:ext uri="{FF2B5EF4-FFF2-40B4-BE49-F238E27FC236}">
                <a16:creationId xmlns:a16="http://schemas.microsoft.com/office/drawing/2014/main" id="{EE1073E0-D219-425A-AD49-2510D8BB72D5}"/>
              </a:ext>
            </a:extLst>
          </p:cNvPr>
          <p:cNvPicPr>
            <a:picLocks noChangeAspect="1"/>
          </p:cNvPicPr>
          <p:nvPr/>
        </p:nvPicPr>
        <p:blipFill>
          <a:blip r:embed="rId6"/>
          <a:stretch>
            <a:fillRect/>
          </a:stretch>
        </p:blipFill>
        <p:spPr>
          <a:xfrm>
            <a:off x="4787945" y="2173709"/>
            <a:ext cx="1786168" cy="2474243"/>
          </a:xfrm>
          <a:prstGeom prst="rect">
            <a:avLst/>
          </a:prstGeom>
        </p:spPr>
      </p:pic>
      <p:pic>
        <p:nvPicPr>
          <p:cNvPr id="17" name="Image 2">
            <a:extLst>
              <a:ext uri="{FF2B5EF4-FFF2-40B4-BE49-F238E27FC236}">
                <a16:creationId xmlns:a16="http://schemas.microsoft.com/office/drawing/2014/main" id="{7421A76D-3C6A-4353-87BE-3ABB8E9C1B7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4806" y="2173711"/>
            <a:ext cx="1737740" cy="2474243"/>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195C573-E3E4-4C3C-B65E-78B9683208FB}"/>
              </a:ext>
            </a:extLst>
          </p:cNvPr>
          <p:cNvSpPr/>
          <p:nvPr/>
        </p:nvSpPr>
        <p:spPr>
          <a:xfrm>
            <a:off x="2963712" y="4704276"/>
            <a:ext cx="6764152" cy="954107"/>
          </a:xfrm>
          <a:prstGeom prst="rect">
            <a:avLst/>
          </a:prstGeom>
        </p:spPr>
        <p:txBody>
          <a:bodyPr wrap="square">
            <a:spAutoFit/>
          </a:bodyPr>
          <a:lstStyle/>
          <a:p>
            <a:endParaRPr lang="fr-FR" altLang="ja-JP" sz="1400" b="1" dirty="0">
              <a:solidFill>
                <a:schemeClr val="tx1">
                  <a:lumMod val="65000"/>
                  <a:lumOff val="35000"/>
                </a:schemeClr>
              </a:solidFill>
            </a:endParaRPr>
          </a:p>
          <a:p>
            <a:r>
              <a:rPr lang="fr-FR" altLang="ja-JP" sz="1400" b="1" dirty="0">
                <a:solidFill>
                  <a:schemeClr val="tx1">
                    <a:lumMod val="65000"/>
                    <a:lumOff val="35000"/>
                  </a:schemeClr>
                </a:solidFill>
              </a:rPr>
              <a:t>En cours d’écriture :</a:t>
            </a:r>
          </a:p>
          <a:p>
            <a:pPr marL="285744" indent="-285744">
              <a:buFontTx/>
              <a:buChar char="-"/>
            </a:pPr>
            <a:r>
              <a:rPr lang="fr-FR" sz="1400" dirty="0">
                <a:solidFill>
                  <a:schemeClr val="tx1">
                    <a:lumMod val="65000"/>
                    <a:lumOff val="35000"/>
                  </a:schemeClr>
                </a:solidFill>
              </a:rPr>
              <a:t>Programme covid long </a:t>
            </a:r>
          </a:p>
          <a:p>
            <a:pPr marL="285744" indent="-285744">
              <a:buFontTx/>
              <a:buChar char="-"/>
            </a:pPr>
            <a:r>
              <a:rPr lang="fr-FR" sz="1400" dirty="0">
                <a:solidFill>
                  <a:schemeClr val="tx1">
                    <a:lumMod val="65000"/>
                    <a:lumOff val="35000"/>
                  </a:schemeClr>
                </a:solidFill>
              </a:rPr>
              <a:t>Programme « Anti cancéreux oraux à domicile »  </a:t>
            </a:r>
          </a:p>
        </p:txBody>
      </p:sp>
      <p:pic>
        <p:nvPicPr>
          <p:cNvPr id="7" name="Image 6">
            <a:extLst>
              <a:ext uri="{FF2B5EF4-FFF2-40B4-BE49-F238E27FC236}">
                <a16:creationId xmlns:a16="http://schemas.microsoft.com/office/drawing/2014/main" id="{B64F56EF-B558-4756-BE15-A10FD09A9EC8}"/>
              </a:ext>
            </a:extLst>
          </p:cNvPr>
          <p:cNvPicPr>
            <a:picLocks noChangeAspect="1"/>
          </p:cNvPicPr>
          <p:nvPr/>
        </p:nvPicPr>
        <p:blipFill rotWithShape="1">
          <a:blip r:embed="rId8"/>
          <a:srcRect l="49548"/>
          <a:stretch/>
        </p:blipFill>
        <p:spPr>
          <a:xfrm>
            <a:off x="8833238" y="2163116"/>
            <a:ext cx="1775844" cy="2474243"/>
          </a:xfrm>
          <a:prstGeom prst="rect">
            <a:avLst/>
          </a:prstGeom>
        </p:spPr>
      </p:pic>
    </p:spTree>
    <p:extLst>
      <p:ext uri="{BB962C8B-B14F-4D97-AF65-F5344CB8AC3E}">
        <p14:creationId xmlns:p14="http://schemas.microsoft.com/office/powerpoint/2010/main" val="157455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03E07F-E06E-1AC4-BAAF-3CF401B0B65C}"/>
              </a:ext>
            </a:extLst>
          </p:cNvPr>
          <p:cNvSpPr/>
          <p:nvPr/>
        </p:nvSpPr>
        <p:spPr bwMode="auto">
          <a:xfrm>
            <a:off x="0" y="1"/>
            <a:ext cx="12192000" cy="6858000"/>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8" name="Espace réservé du numéro de diapositive 7"/>
          <p:cNvSpPr>
            <a:spLocks noGrp="1"/>
          </p:cNvSpPr>
          <p:nvPr>
            <p:ph type="sldNum" sz="quarter" idx="12"/>
          </p:nvPr>
        </p:nvSpPr>
        <p:spPr/>
        <p:txBody>
          <a:bodyPr/>
          <a:lstStyle/>
          <a:p>
            <a:fld id="{F5715ED8-6BCA-6E4C-A145-F6796D2E9CBA}" type="slidenum">
              <a:rPr lang="fr-FR" smtClean="0">
                <a:solidFill>
                  <a:schemeClr val="bg1"/>
                </a:solidFill>
              </a:rPr>
              <a:t>19</a:t>
            </a:fld>
            <a:endParaRPr lang="fr-FR" dirty="0">
              <a:solidFill>
                <a:schemeClr val="bg1"/>
              </a:solidFill>
            </a:endParaRPr>
          </a:p>
        </p:txBody>
      </p:sp>
      <p:sp>
        <p:nvSpPr>
          <p:cNvPr id="12" name="ZoneTexte 11"/>
          <p:cNvSpPr txBox="1"/>
          <p:nvPr/>
        </p:nvSpPr>
        <p:spPr>
          <a:xfrm>
            <a:off x="2783356" y="902108"/>
            <a:ext cx="7437120" cy="553998"/>
          </a:xfrm>
          <a:prstGeom prst="rect">
            <a:avLst/>
          </a:prstGeom>
          <a:noFill/>
        </p:spPr>
        <p:txBody>
          <a:bodyPr wrap="square" rtlCol="0">
            <a:spAutoFit/>
          </a:bodyPr>
          <a:lstStyle/>
          <a:p>
            <a:pPr marL="457189" indent="-457189">
              <a:buBlip>
                <a:blip r:embed="rId2"/>
              </a:buBlip>
            </a:pPr>
            <a:r>
              <a:rPr lang="fr-FR" sz="3000" b="1" dirty="0">
                <a:solidFill>
                  <a:srgbClr val="2794B1"/>
                </a:solidFill>
              </a:rPr>
              <a:t>PROGRAMME DIABETE</a:t>
            </a:r>
            <a:endParaRPr lang="fr-FR" sz="3000" dirty="0">
              <a:solidFill>
                <a:srgbClr val="2794B1"/>
              </a:solidFill>
            </a:endParaRPr>
          </a:p>
        </p:txBody>
      </p:sp>
      <p:sp>
        <p:nvSpPr>
          <p:cNvPr id="9" name="ZoneTexte 8">
            <a:extLst>
              <a:ext uri="{FF2B5EF4-FFF2-40B4-BE49-F238E27FC236}">
                <a16:creationId xmlns:a16="http://schemas.microsoft.com/office/drawing/2014/main" id="{6D9CDA5A-5B16-4871-B44E-15EE2C106FDF}"/>
              </a:ext>
            </a:extLst>
          </p:cNvPr>
          <p:cNvSpPr txBox="1"/>
          <p:nvPr/>
        </p:nvSpPr>
        <p:spPr>
          <a:xfrm>
            <a:off x="3029100" y="1371992"/>
            <a:ext cx="7515227" cy="400110"/>
          </a:xfrm>
          <a:prstGeom prst="rect">
            <a:avLst/>
          </a:prstGeom>
          <a:noFill/>
        </p:spPr>
        <p:txBody>
          <a:bodyPr wrap="square" rtlCol="0">
            <a:spAutoFit/>
          </a:bodyPr>
          <a:lstStyle/>
          <a:p>
            <a:r>
              <a:rPr lang="fr-FR" sz="2000" dirty="0">
                <a:solidFill>
                  <a:schemeClr val="bg1">
                    <a:lumMod val="50000"/>
                  </a:schemeClr>
                </a:solidFill>
              </a:rPr>
              <a:t>« Le diabète …dialoguer, partager, apprendre ensemble »</a:t>
            </a:r>
          </a:p>
        </p:txBody>
      </p:sp>
      <p:sp>
        <p:nvSpPr>
          <p:cNvPr id="10" name="Forme libre 5">
            <a:extLst>
              <a:ext uri="{FF2B5EF4-FFF2-40B4-BE49-F238E27FC236}">
                <a16:creationId xmlns:a16="http://schemas.microsoft.com/office/drawing/2014/main" id="{304E985C-9569-4A59-8394-1A765AEEAC5E}"/>
              </a:ext>
            </a:extLst>
          </p:cNvPr>
          <p:cNvSpPr/>
          <p:nvPr/>
        </p:nvSpPr>
        <p:spPr>
          <a:xfrm>
            <a:off x="2658979" y="1886848"/>
            <a:ext cx="7437119" cy="390544"/>
          </a:xfrm>
          <a:custGeom>
            <a:avLst/>
            <a:gdLst>
              <a:gd name="connsiteX0" fmla="*/ 0 w 7099300"/>
              <a:gd name="connsiteY0" fmla="*/ 978040 h 1092047"/>
              <a:gd name="connsiteX1" fmla="*/ 2057400 w 7099300"/>
              <a:gd name="connsiteY1" fmla="*/ 1003440 h 1092047"/>
              <a:gd name="connsiteX2" fmla="*/ 3352800 w 7099300"/>
              <a:gd name="connsiteY2" fmla="*/ 140 h 1092047"/>
              <a:gd name="connsiteX3" fmla="*/ 4597400 w 7099300"/>
              <a:gd name="connsiteY3" fmla="*/ 1079640 h 1092047"/>
              <a:gd name="connsiteX4" fmla="*/ 6223000 w 7099300"/>
              <a:gd name="connsiteY4" fmla="*/ 165240 h 1092047"/>
              <a:gd name="connsiteX5" fmla="*/ 7099300 w 7099300"/>
              <a:gd name="connsiteY5" fmla="*/ 1066940 h 109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9300" h="1092047">
                <a:moveTo>
                  <a:pt x="0" y="978040"/>
                </a:moveTo>
                <a:cubicBezTo>
                  <a:pt x="749300" y="1072231"/>
                  <a:pt x="1498600" y="1166423"/>
                  <a:pt x="2057400" y="1003440"/>
                </a:cubicBezTo>
                <a:cubicBezTo>
                  <a:pt x="2616200" y="840457"/>
                  <a:pt x="2929467" y="-12560"/>
                  <a:pt x="3352800" y="140"/>
                </a:cubicBezTo>
                <a:cubicBezTo>
                  <a:pt x="3776133" y="12840"/>
                  <a:pt x="4119033" y="1052123"/>
                  <a:pt x="4597400" y="1079640"/>
                </a:cubicBezTo>
                <a:cubicBezTo>
                  <a:pt x="5075767" y="1107157"/>
                  <a:pt x="5806017" y="167357"/>
                  <a:pt x="6223000" y="165240"/>
                </a:cubicBezTo>
                <a:cubicBezTo>
                  <a:pt x="6639983" y="163123"/>
                  <a:pt x="6976533" y="1039423"/>
                  <a:pt x="7099300" y="1066940"/>
                </a:cubicBezTo>
              </a:path>
            </a:pathLst>
          </a:custGeom>
          <a:ln w="34925">
            <a:solidFill>
              <a:srgbClr val="A4C40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fr-FR" sz="1400"/>
          </a:p>
        </p:txBody>
      </p:sp>
      <p:sp>
        <p:nvSpPr>
          <p:cNvPr id="11" name="Rectangle 10">
            <a:extLst>
              <a:ext uri="{FF2B5EF4-FFF2-40B4-BE49-F238E27FC236}">
                <a16:creationId xmlns:a16="http://schemas.microsoft.com/office/drawing/2014/main" id="{0CFD4B9D-75E3-42BC-BEC9-DB484F55500D}"/>
              </a:ext>
            </a:extLst>
          </p:cNvPr>
          <p:cNvSpPr/>
          <p:nvPr/>
        </p:nvSpPr>
        <p:spPr>
          <a:xfrm rot="676231">
            <a:off x="2478687" y="2678902"/>
            <a:ext cx="1361112" cy="1772031"/>
          </a:xfrm>
          <a:prstGeom prst="rect">
            <a:avLst/>
          </a:prstGeom>
          <a:noFill/>
          <a:ln w="28575" cmpd="sng">
            <a:solidFill>
              <a:srgbClr val="A4C40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rgbClr val="D5238F"/>
                </a:solidFill>
              </a:rPr>
              <a:t>1</a:t>
            </a:r>
          </a:p>
          <a:p>
            <a:pPr algn="ctr"/>
            <a:endParaRPr lang="fr-FR" sz="1400" dirty="0">
              <a:solidFill>
                <a:schemeClr val="tx1"/>
              </a:solidFill>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Le diabète : comprendre, agir et réagir </a:t>
            </a:r>
          </a:p>
        </p:txBody>
      </p:sp>
      <p:sp>
        <p:nvSpPr>
          <p:cNvPr id="13" name="Rectangle 12">
            <a:extLst>
              <a:ext uri="{FF2B5EF4-FFF2-40B4-BE49-F238E27FC236}">
                <a16:creationId xmlns:a16="http://schemas.microsoft.com/office/drawing/2014/main" id="{64F63462-EF9F-4F40-9553-5070AEB33EEB}"/>
              </a:ext>
            </a:extLst>
          </p:cNvPr>
          <p:cNvSpPr/>
          <p:nvPr/>
        </p:nvSpPr>
        <p:spPr>
          <a:xfrm>
            <a:off x="4154309" y="2562979"/>
            <a:ext cx="1263815" cy="1772031"/>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6">
                    <a:lumMod val="75000"/>
                  </a:schemeClr>
                </a:solidFill>
                <a:latin typeface="Arial" panose="020B0604020202020204" pitchFamily="34" charset="0"/>
                <a:cs typeface="Arial" panose="020B0604020202020204" pitchFamily="34" charset="0"/>
              </a:rPr>
              <a:t>2</a:t>
            </a:r>
          </a:p>
          <a:p>
            <a:pPr algn="ctr"/>
            <a:endParaRPr lang="fr-FR" sz="1600" dirty="0">
              <a:solidFill>
                <a:schemeClr val="tx1"/>
              </a:solidFill>
              <a:latin typeface="Arial" panose="020B0604020202020204" pitchFamily="34" charset="0"/>
              <a:cs typeface="Arial" panose="020B0604020202020204" pitchFamily="34" charset="0"/>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Gérer ses traitements</a:t>
            </a:r>
          </a:p>
        </p:txBody>
      </p:sp>
      <p:sp>
        <p:nvSpPr>
          <p:cNvPr id="14" name="Rectangle 13">
            <a:extLst>
              <a:ext uri="{FF2B5EF4-FFF2-40B4-BE49-F238E27FC236}">
                <a16:creationId xmlns:a16="http://schemas.microsoft.com/office/drawing/2014/main" id="{2D19112B-6DB5-4C3E-92DF-07D5A3B11B45}"/>
              </a:ext>
            </a:extLst>
          </p:cNvPr>
          <p:cNvSpPr/>
          <p:nvPr/>
        </p:nvSpPr>
        <p:spPr>
          <a:xfrm rot="591589">
            <a:off x="5714983" y="3062586"/>
            <a:ext cx="1263435" cy="1772031"/>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rgbClr val="0C9AA9"/>
                </a:solidFill>
              </a:rPr>
              <a:t>3</a:t>
            </a:r>
          </a:p>
          <a:p>
            <a:pPr algn="ctr"/>
            <a:endParaRPr lang="fr-FR" sz="1400" dirty="0">
              <a:solidFill>
                <a:schemeClr val="tx1"/>
              </a:solidFill>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Equilibrer ses repas avec ses envies</a:t>
            </a:r>
          </a:p>
        </p:txBody>
      </p:sp>
      <p:sp>
        <p:nvSpPr>
          <p:cNvPr id="15" name="Rectangle 14">
            <a:extLst>
              <a:ext uri="{FF2B5EF4-FFF2-40B4-BE49-F238E27FC236}">
                <a16:creationId xmlns:a16="http://schemas.microsoft.com/office/drawing/2014/main" id="{DD5CF882-A438-4811-8D4B-8561E777339D}"/>
              </a:ext>
            </a:extLst>
          </p:cNvPr>
          <p:cNvSpPr/>
          <p:nvPr/>
        </p:nvSpPr>
        <p:spPr>
          <a:xfrm rot="21009636">
            <a:off x="7425221" y="2464771"/>
            <a:ext cx="1303956" cy="1772031"/>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rgbClr val="0047AD"/>
                </a:solidFill>
              </a:rPr>
              <a:t>4</a:t>
            </a:r>
          </a:p>
          <a:p>
            <a:pPr algn="ctr"/>
            <a:endParaRPr lang="fr-FR" sz="1400" dirty="0">
              <a:solidFill>
                <a:schemeClr val="tx1"/>
              </a:solidFill>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Prendre soin de ses pieds</a:t>
            </a:r>
          </a:p>
        </p:txBody>
      </p:sp>
      <p:sp>
        <p:nvSpPr>
          <p:cNvPr id="16" name="Rectangle 15">
            <a:extLst>
              <a:ext uri="{FF2B5EF4-FFF2-40B4-BE49-F238E27FC236}">
                <a16:creationId xmlns:a16="http://schemas.microsoft.com/office/drawing/2014/main" id="{F041C3E5-A50F-4757-B057-7287C00CD77F}"/>
              </a:ext>
            </a:extLst>
          </p:cNvPr>
          <p:cNvSpPr/>
          <p:nvPr/>
        </p:nvSpPr>
        <p:spPr>
          <a:xfrm rot="177254">
            <a:off x="9014351" y="2494106"/>
            <a:ext cx="1303956" cy="1772031"/>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rgbClr val="3CAD74"/>
                </a:solidFill>
              </a:rPr>
              <a:t>5</a:t>
            </a:r>
          </a:p>
          <a:p>
            <a:pPr algn="ctr"/>
            <a:endParaRPr lang="fr-FR" sz="1400" dirty="0">
              <a:solidFill>
                <a:schemeClr val="tx1"/>
              </a:solidFill>
            </a:endParaRPr>
          </a:p>
          <a:p>
            <a:pPr algn="ctr"/>
            <a:r>
              <a:rPr lang="fr-FR" sz="1400" dirty="0">
                <a:solidFill>
                  <a:schemeClr val="tx1"/>
                </a:solidFill>
              </a:rPr>
              <a:t>Bouger plus pour sa santé</a:t>
            </a:r>
          </a:p>
        </p:txBody>
      </p:sp>
      <p:cxnSp>
        <p:nvCxnSpPr>
          <p:cNvPr id="18" name="Connecteur droit 17">
            <a:extLst>
              <a:ext uri="{FF2B5EF4-FFF2-40B4-BE49-F238E27FC236}">
                <a16:creationId xmlns:a16="http://schemas.microsoft.com/office/drawing/2014/main" id="{F0E5EAFE-46DA-4324-BB4E-E269F5E0F940}"/>
              </a:ext>
            </a:extLst>
          </p:cNvPr>
          <p:cNvCxnSpPr>
            <a:cxnSpLocks/>
          </p:cNvCxnSpPr>
          <p:nvPr/>
        </p:nvCxnSpPr>
        <p:spPr>
          <a:xfrm flipH="1">
            <a:off x="3331523" y="2277393"/>
            <a:ext cx="152400" cy="431785"/>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748D396C-B735-4A0D-B9A3-0B07B1E2CD0D}"/>
              </a:ext>
            </a:extLst>
          </p:cNvPr>
          <p:cNvCxnSpPr>
            <a:cxnSpLocks/>
            <a:stCxn id="10" idx="1"/>
          </p:cNvCxnSpPr>
          <p:nvPr/>
        </p:nvCxnSpPr>
        <p:spPr>
          <a:xfrm>
            <a:off x="4814281" y="2245706"/>
            <a:ext cx="18121" cy="324999"/>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cxnSp>
        <p:nvCxnSpPr>
          <p:cNvPr id="21" name="Connecteur droit 20">
            <a:extLst>
              <a:ext uri="{FF2B5EF4-FFF2-40B4-BE49-F238E27FC236}">
                <a16:creationId xmlns:a16="http://schemas.microsoft.com/office/drawing/2014/main" id="{1EB6136A-E40B-40B0-B81C-02036952A70A}"/>
              </a:ext>
            </a:extLst>
          </p:cNvPr>
          <p:cNvCxnSpPr>
            <a:cxnSpLocks/>
            <a:endCxn id="14" idx="0"/>
          </p:cNvCxnSpPr>
          <p:nvPr/>
        </p:nvCxnSpPr>
        <p:spPr>
          <a:xfrm>
            <a:off x="6356342" y="1890313"/>
            <a:ext cx="142079" cy="1185361"/>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cxnSp>
        <p:nvCxnSpPr>
          <p:cNvPr id="23" name="Connecteur droit 22">
            <a:extLst>
              <a:ext uri="{FF2B5EF4-FFF2-40B4-BE49-F238E27FC236}">
                <a16:creationId xmlns:a16="http://schemas.microsoft.com/office/drawing/2014/main" id="{78AAA9A4-C0D8-47E8-8D40-9C3000BFC7E8}"/>
              </a:ext>
            </a:extLst>
          </p:cNvPr>
          <p:cNvCxnSpPr>
            <a:cxnSpLocks/>
            <a:endCxn id="15" idx="0"/>
          </p:cNvCxnSpPr>
          <p:nvPr/>
        </p:nvCxnSpPr>
        <p:spPr>
          <a:xfrm>
            <a:off x="7904555" y="2202844"/>
            <a:ext cx="21235" cy="274960"/>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cxnSp>
        <p:nvCxnSpPr>
          <p:cNvPr id="26" name="Connecteur droit 25">
            <a:extLst>
              <a:ext uri="{FF2B5EF4-FFF2-40B4-BE49-F238E27FC236}">
                <a16:creationId xmlns:a16="http://schemas.microsoft.com/office/drawing/2014/main" id="{5D5015D8-21D4-4C31-988B-4749FDC204D7}"/>
              </a:ext>
            </a:extLst>
          </p:cNvPr>
          <p:cNvCxnSpPr>
            <a:cxnSpLocks/>
            <a:endCxn id="16" idx="0"/>
          </p:cNvCxnSpPr>
          <p:nvPr/>
        </p:nvCxnSpPr>
        <p:spPr>
          <a:xfrm>
            <a:off x="9141474" y="1923373"/>
            <a:ext cx="570519" cy="571911"/>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sp>
        <p:nvSpPr>
          <p:cNvPr id="28" name="AutoShape 12">
            <a:extLst>
              <a:ext uri="{FF2B5EF4-FFF2-40B4-BE49-F238E27FC236}">
                <a16:creationId xmlns:a16="http://schemas.microsoft.com/office/drawing/2014/main" id="{F9137231-1E0E-43CA-A79C-33CDEBE6276E}"/>
              </a:ext>
            </a:extLst>
          </p:cNvPr>
          <p:cNvSpPr>
            <a:spLocks noChangeArrowheads="1"/>
          </p:cNvSpPr>
          <p:nvPr/>
        </p:nvSpPr>
        <p:spPr bwMode="auto">
          <a:xfrm>
            <a:off x="2782372" y="5485371"/>
            <a:ext cx="1403101" cy="697524"/>
          </a:xfrm>
          <a:prstGeom prst="roundRect">
            <a:avLst>
              <a:gd name="adj" fmla="val 16667"/>
            </a:avLst>
          </a:prstGeom>
          <a:solidFill>
            <a:schemeClr val="accent4">
              <a:lumMod val="50000"/>
            </a:schemeClr>
          </a:solidFill>
          <a:ln>
            <a:noFill/>
            <a:headEnd/>
            <a:tailEnd/>
          </a:ln>
        </p:spPr>
        <p:style>
          <a:lnRef idx="2">
            <a:schemeClr val="accent4">
              <a:shade val="50000"/>
            </a:schemeClr>
          </a:lnRef>
          <a:fillRef idx="1">
            <a:schemeClr val="accent4"/>
          </a:fillRef>
          <a:effectRef idx="0">
            <a:schemeClr val="accent4"/>
          </a:effectRef>
          <a:fontRef idx="minor">
            <a:schemeClr val="lt1"/>
          </a:fontRef>
        </p:style>
        <p:txBody>
          <a:bodyPr lIns="90000" tIns="46800" rIns="90000" bIns="46800" anchor="ctr"/>
          <a:lstStyle/>
          <a:p>
            <a:pPr algn="ctr">
              <a:tabLst>
                <a:tab pos="0" algn="l"/>
                <a:tab pos="457189" algn="l"/>
                <a:tab pos="914377" algn="l"/>
                <a:tab pos="1371566" algn="l"/>
                <a:tab pos="1828754" algn="l"/>
                <a:tab pos="2285943" algn="l"/>
                <a:tab pos="2743131" algn="l"/>
                <a:tab pos="3200320" algn="l"/>
                <a:tab pos="3657509" algn="l"/>
                <a:tab pos="4114697" algn="l"/>
                <a:tab pos="4571886" algn="l"/>
                <a:tab pos="5029074" algn="l"/>
                <a:tab pos="5486263" algn="l"/>
                <a:tab pos="5943451" algn="l"/>
                <a:tab pos="6400640" algn="l"/>
                <a:tab pos="6857829" algn="l"/>
                <a:tab pos="7315017" algn="l"/>
                <a:tab pos="7772206" algn="l"/>
                <a:tab pos="8229394" algn="l"/>
                <a:tab pos="8686583" algn="l"/>
                <a:tab pos="9143771" algn="l"/>
              </a:tabLst>
              <a:defRPr/>
            </a:pPr>
            <a:r>
              <a:rPr lang="fr-FR" sz="1600" dirty="0">
                <a:solidFill>
                  <a:schemeClr val="bg1"/>
                </a:solidFill>
                <a:latin typeface="Arial" panose="020B0604020202020204" pitchFamily="34" charset="0"/>
                <a:cs typeface="Arial" panose="020B0604020202020204" pitchFamily="34" charset="0"/>
              </a:rPr>
              <a:t>10 à 12 patients max.</a:t>
            </a:r>
          </a:p>
        </p:txBody>
      </p:sp>
      <p:sp>
        <p:nvSpPr>
          <p:cNvPr id="29" name="AutoShape 13">
            <a:extLst>
              <a:ext uri="{FF2B5EF4-FFF2-40B4-BE49-F238E27FC236}">
                <a16:creationId xmlns:a16="http://schemas.microsoft.com/office/drawing/2014/main" id="{A8925D8D-9D25-4864-BEE3-DDEA55A26337}"/>
              </a:ext>
            </a:extLst>
          </p:cNvPr>
          <p:cNvSpPr>
            <a:spLocks noChangeArrowheads="1"/>
          </p:cNvSpPr>
          <p:nvPr/>
        </p:nvSpPr>
        <p:spPr bwMode="auto">
          <a:xfrm>
            <a:off x="4625374" y="5489715"/>
            <a:ext cx="1484543" cy="693181"/>
          </a:xfrm>
          <a:prstGeom prst="roundRect">
            <a:avLst>
              <a:gd name="adj" fmla="val 16667"/>
            </a:avLst>
          </a:prstGeom>
          <a:solidFill>
            <a:srgbClr val="F43174"/>
          </a:solidFill>
          <a:ln w="9360">
            <a:noFill/>
            <a:miter lim="800000"/>
            <a:headEnd/>
            <a:tailEnd/>
          </a:ln>
          <a:effectLst>
            <a:outerShdw blurRad="63500" dist="23040" dir="5400000" algn="ctr" rotWithShape="0">
              <a:srgbClr val="000000">
                <a:alpha val="35036"/>
              </a:srgbClr>
            </a:outerShdw>
          </a:effectLst>
        </p:spPr>
        <p:txBody>
          <a:bodyPr lIns="90000" tIns="46800" rIns="90000" bIns="46800" anchor="ctr"/>
          <a:lstStyle/>
          <a:p>
            <a:pPr algn="ctr">
              <a:tabLst>
                <a:tab pos="0" algn="l"/>
                <a:tab pos="457189" algn="l"/>
                <a:tab pos="914377" algn="l"/>
                <a:tab pos="1371566" algn="l"/>
                <a:tab pos="1828754" algn="l"/>
                <a:tab pos="2285943" algn="l"/>
                <a:tab pos="2743131" algn="l"/>
                <a:tab pos="3200320" algn="l"/>
                <a:tab pos="3657509" algn="l"/>
                <a:tab pos="4114697" algn="l"/>
                <a:tab pos="4571886" algn="l"/>
                <a:tab pos="5029074" algn="l"/>
                <a:tab pos="5486263" algn="l"/>
                <a:tab pos="5943451" algn="l"/>
                <a:tab pos="6400640" algn="l"/>
                <a:tab pos="6857829" algn="l"/>
                <a:tab pos="7315017" algn="l"/>
                <a:tab pos="7772206" algn="l"/>
                <a:tab pos="8229394" algn="l"/>
                <a:tab pos="8686583" algn="l"/>
                <a:tab pos="9143771" algn="l"/>
              </a:tabLst>
              <a:defRPr/>
            </a:pPr>
            <a:r>
              <a:rPr lang="fr-FR" sz="1600" dirty="0">
                <a:solidFill>
                  <a:srgbClr val="FFFFFF"/>
                </a:solidFill>
                <a:latin typeface="Arial" panose="020B0604020202020204" pitchFamily="34" charset="0"/>
                <a:cs typeface="Arial" panose="020B0604020202020204" pitchFamily="34" charset="0"/>
              </a:rPr>
              <a:t>6 à 10 animateurs</a:t>
            </a:r>
          </a:p>
        </p:txBody>
      </p:sp>
      <p:sp>
        <p:nvSpPr>
          <p:cNvPr id="30" name="AutoShape 11">
            <a:extLst>
              <a:ext uri="{FF2B5EF4-FFF2-40B4-BE49-F238E27FC236}">
                <a16:creationId xmlns:a16="http://schemas.microsoft.com/office/drawing/2014/main" id="{E0E041F9-0A06-491E-9F14-33DAC59C8463}"/>
              </a:ext>
            </a:extLst>
          </p:cNvPr>
          <p:cNvSpPr>
            <a:spLocks noChangeArrowheads="1"/>
          </p:cNvSpPr>
          <p:nvPr/>
        </p:nvSpPr>
        <p:spPr bwMode="auto">
          <a:xfrm>
            <a:off x="6553644" y="5488847"/>
            <a:ext cx="1385779" cy="678467"/>
          </a:xfrm>
          <a:prstGeom prst="roundRect">
            <a:avLst>
              <a:gd name="adj" fmla="val 16667"/>
            </a:avLst>
          </a:prstGeom>
          <a:solidFill>
            <a:srgbClr val="144F7D"/>
          </a:solidFill>
          <a:ln w="9360">
            <a:solidFill>
              <a:srgbClr val="FFFFFF"/>
            </a:solidFill>
            <a:miter lim="800000"/>
            <a:headEnd/>
            <a:tailEnd/>
          </a:ln>
          <a:effectLst>
            <a:outerShdw blurRad="63500" dist="23040" dir="5400000" algn="ctr" rotWithShape="0">
              <a:srgbClr val="000000">
                <a:alpha val="35036"/>
              </a:srgbClr>
            </a:outerShdw>
          </a:effectLst>
        </p:spPr>
        <p:txBody>
          <a:bodyPr lIns="90000" tIns="46800" rIns="90000" bIns="46800" anchor="ctr"/>
          <a:lstStyle/>
          <a:p>
            <a:pPr algn="ctr">
              <a:tabLst>
                <a:tab pos="0" algn="l"/>
                <a:tab pos="457189" algn="l"/>
                <a:tab pos="914377" algn="l"/>
                <a:tab pos="1371566" algn="l"/>
                <a:tab pos="1828754" algn="l"/>
                <a:tab pos="2285943" algn="l"/>
                <a:tab pos="2743131" algn="l"/>
                <a:tab pos="3200320" algn="l"/>
                <a:tab pos="3657509" algn="l"/>
                <a:tab pos="4114697" algn="l"/>
                <a:tab pos="4571886" algn="l"/>
                <a:tab pos="5029074" algn="l"/>
                <a:tab pos="5486263" algn="l"/>
                <a:tab pos="5943451" algn="l"/>
                <a:tab pos="6400640" algn="l"/>
                <a:tab pos="6857829" algn="l"/>
                <a:tab pos="7315017" algn="l"/>
                <a:tab pos="7772206" algn="l"/>
                <a:tab pos="8229394" algn="l"/>
                <a:tab pos="8686583" algn="l"/>
                <a:tab pos="9143771" algn="l"/>
              </a:tabLst>
              <a:defRPr/>
            </a:pPr>
            <a:r>
              <a:rPr lang="fr-FR" sz="1600" dirty="0">
                <a:solidFill>
                  <a:srgbClr val="FFFFFF"/>
                </a:solidFill>
                <a:latin typeface="Arial" panose="020B0604020202020204" pitchFamily="34" charset="0"/>
                <a:cs typeface="Arial" panose="020B0604020202020204" pitchFamily="34" charset="0"/>
              </a:rPr>
              <a:t>2h / atelier</a:t>
            </a:r>
          </a:p>
        </p:txBody>
      </p:sp>
      <p:sp>
        <p:nvSpPr>
          <p:cNvPr id="31" name="AutoShape 14">
            <a:extLst>
              <a:ext uri="{FF2B5EF4-FFF2-40B4-BE49-F238E27FC236}">
                <a16:creationId xmlns:a16="http://schemas.microsoft.com/office/drawing/2014/main" id="{7BBA9CB5-F525-47C2-BE70-807858B1BE06}"/>
              </a:ext>
            </a:extLst>
          </p:cNvPr>
          <p:cNvSpPr>
            <a:spLocks noChangeArrowheads="1"/>
          </p:cNvSpPr>
          <p:nvPr/>
        </p:nvSpPr>
        <p:spPr bwMode="auto">
          <a:xfrm>
            <a:off x="8383152" y="5514526"/>
            <a:ext cx="1531185" cy="683020"/>
          </a:xfrm>
          <a:prstGeom prst="roundRect">
            <a:avLst>
              <a:gd name="adj" fmla="val 16667"/>
            </a:avLst>
          </a:prstGeom>
          <a:solidFill>
            <a:srgbClr val="6F9B11"/>
          </a:solidFill>
          <a:ln>
            <a:solidFill>
              <a:srgbClr val="FFFFFF"/>
            </a:solidFill>
            <a:headEnd/>
            <a:tailEnd/>
          </a:ln>
        </p:spPr>
        <p:style>
          <a:lnRef idx="2">
            <a:schemeClr val="accent3">
              <a:shade val="50000"/>
            </a:schemeClr>
          </a:lnRef>
          <a:fillRef idx="1">
            <a:schemeClr val="accent3"/>
          </a:fillRef>
          <a:effectRef idx="0">
            <a:schemeClr val="accent3"/>
          </a:effectRef>
          <a:fontRef idx="minor">
            <a:schemeClr val="lt1"/>
          </a:fontRef>
        </p:style>
        <p:txBody>
          <a:bodyPr lIns="90000" tIns="46800" rIns="90000" bIns="46800" anchor="ctr"/>
          <a:lstStyle/>
          <a:p>
            <a:pPr algn="ctr">
              <a:tabLst>
                <a:tab pos="0" algn="l"/>
                <a:tab pos="457189" algn="l"/>
                <a:tab pos="914377" algn="l"/>
                <a:tab pos="1371566" algn="l"/>
                <a:tab pos="1828754" algn="l"/>
                <a:tab pos="2285943" algn="l"/>
                <a:tab pos="2743131" algn="l"/>
                <a:tab pos="3200320" algn="l"/>
                <a:tab pos="3657509" algn="l"/>
                <a:tab pos="4114697" algn="l"/>
                <a:tab pos="4571886" algn="l"/>
                <a:tab pos="5029074" algn="l"/>
                <a:tab pos="5486263" algn="l"/>
                <a:tab pos="5943451" algn="l"/>
                <a:tab pos="6400640" algn="l"/>
                <a:tab pos="6857829" algn="l"/>
                <a:tab pos="7315017" algn="l"/>
                <a:tab pos="7772206" algn="l"/>
                <a:tab pos="8229394" algn="l"/>
                <a:tab pos="8686583" algn="l"/>
                <a:tab pos="9143771" algn="l"/>
              </a:tabLst>
              <a:defRPr/>
            </a:pPr>
            <a:r>
              <a:rPr lang="fr-FR" sz="1600" dirty="0">
                <a:solidFill>
                  <a:srgbClr val="FFFFFF"/>
                </a:solidFill>
                <a:latin typeface="Arial" panose="020B0604020202020204" pitchFamily="34" charset="0"/>
                <a:cs typeface="Arial" panose="020B0604020202020204" pitchFamily="34" charset="0"/>
              </a:rPr>
              <a:t>2 versions par atelier (A &amp; B)</a:t>
            </a:r>
          </a:p>
        </p:txBody>
      </p:sp>
      <p:pic>
        <p:nvPicPr>
          <p:cNvPr id="32" name="Image 31" descr="Capture d’écran 2016-10-24 à 16.34.41.png">
            <a:extLst>
              <a:ext uri="{FF2B5EF4-FFF2-40B4-BE49-F238E27FC236}">
                <a16:creationId xmlns:a16="http://schemas.microsoft.com/office/drawing/2014/main" id="{9A7C53A8-6A36-4EA0-AC1A-ABE58C60A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460" y="436069"/>
            <a:ext cx="833133" cy="1097928"/>
          </a:xfrm>
          <a:prstGeom prst="rect">
            <a:avLst/>
          </a:prstGeom>
          <a:effectLst>
            <a:glow rad="63500">
              <a:schemeClr val="accent3">
                <a:satMod val="175000"/>
                <a:alpha val="40000"/>
              </a:schemeClr>
            </a:glow>
          </a:effectLst>
        </p:spPr>
      </p:pic>
      <p:pic>
        <p:nvPicPr>
          <p:cNvPr id="33" name="Image 32">
            <a:extLst>
              <a:ext uri="{FF2B5EF4-FFF2-40B4-BE49-F238E27FC236}">
                <a16:creationId xmlns:a16="http://schemas.microsoft.com/office/drawing/2014/main" id="{06D900A6-6088-4BFF-9239-1EEFB3555F5A}"/>
              </a:ext>
            </a:extLst>
          </p:cNvPr>
          <p:cNvPicPr>
            <a:picLocks noChangeAspect="1"/>
          </p:cNvPicPr>
          <p:nvPr/>
        </p:nvPicPr>
        <p:blipFill>
          <a:blip r:embed="rId4"/>
          <a:stretch>
            <a:fillRect/>
          </a:stretch>
        </p:blipFill>
        <p:spPr>
          <a:xfrm rot="804058">
            <a:off x="4949106" y="2882805"/>
            <a:ext cx="377428" cy="385736"/>
          </a:xfrm>
          <a:prstGeom prst="rect">
            <a:avLst/>
          </a:prstGeom>
        </p:spPr>
      </p:pic>
      <p:pic>
        <p:nvPicPr>
          <p:cNvPr id="34" name="Image 33">
            <a:extLst>
              <a:ext uri="{FF2B5EF4-FFF2-40B4-BE49-F238E27FC236}">
                <a16:creationId xmlns:a16="http://schemas.microsoft.com/office/drawing/2014/main" id="{91E6FF92-5160-4727-A185-8DB121E88180}"/>
              </a:ext>
            </a:extLst>
          </p:cNvPr>
          <p:cNvPicPr>
            <a:picLocks noChangeAspect="1"/>
          </p:cNvPicPr>
          <p:nvPr/>
        </p:nvPicPr>
        <p:blipFill>
          <a:blip r:embed="rId5">
            <a:duotone>
              <a:schemeClr val="accent6">
                <a:shade val="45000"/>
                <a:satMod val="135000"/>
              </a:schemeClr>
              <a:prstClr val="white"/>
            </a:duotone>
          </a:blip>
          <a:stretch>
            <a:fillRect/>
          </a:stretch>
        </p:blipFill>
        <p:spPr>
          <a:xfrm rot="19976857">
            <a:off x="8130459" y="2631546"/>
            <a:ext cx="413647" cy="413647"/>
          </a:xfrm>
          <a:prstGeom prst="rect">
            <a:avLst/>
          </a:prstGeom>
        </p:spPr>
      </p:pic>
      <p:sp>
        <p:nvSpPr>
          <p:cNvPr id="35" name="ZoneTexte 34">
            <a:extLst>
              <a:ext uri="{FF2B5EF4-FFF2-40B4-BE49-F238E27FC236}">
                <a16:creationId xmlns:a16="http://schemas.microsoft.com/office/drawing/2014/main" id="{4487F8AE-505D-4913-8EF7-A819769D5EAA}"/>
              </a:ext>
            </a:extLst>
          </p:cNvPr>
          <p:cNvSpPr txBox="1"/>
          <p:nvPr/>
        </p:nvSpPr>
        <p:spPr>
          <a:xfrm>
            <a:off x="8615541" y="212005"/>
            <a:ext cx="2465055" cy="430887"/>
          </a:xfrm>
          <a:prstGeom prst="rect">
            <a:avLst/>
          </a:prstGeom>
          <a:solidFill>
            <a:schemeClr val="bg1">
              <a:lumMod val="95000"/>
            </a:schemeClr>
          </a:solidFill>
        </p:spPr>
        <p:txBody>
          <a:bodyPr wrap="square" rtlCol="0">
            <a:spAutoFit/>
          </a:bodyPr>
          <a:lstStyle/>
          <a:p>
            <a:pPr marL="171446" indent="-171446">
              <a:buFont typeface="Arial" panose="020B0604020202020204" pitchFamily="34" charset="0"/>
              <a:buChar char="•"/>
            </a:pPr>
            <a:r>
              <a:rPr lang="fr-FR" sz="1100" dirty="0">
                <a:solidFill>
                  <a:schemeClr val="tx1">
                    <a:lumMod val="50000"/>
                    <a:lumOff val="50000"/>
                  </a:schemeClr>
                </a:solidFill>
                <a:latin typeface="Arial" panose="020B0604020202020204" pitchFamily="34" charset="0"/>
                <a:cs typeface="Arial" panose="020B0604020202020204" pitchFamily="34" charset="0"/>
              </a:rPr>
              <a:t>Patients adultes</a:t>
            </a:r>
          </a:p>
          <a:p>
            <a:pPr marL="171446" indent="-171446">
              <a:buFont typeface="Arial" panose="020B0604020202020204" pitchFamily="34" charset="0"/>
              <a:buChar char="•"/>
            </a:pPr>
            <a:r>
              <a:rPr lang="fr-FR" sz="1100" dirty="0">
                <a:solidFill>
                  <a:schemeClr val="tx1">
                    <a:lumMod val="50000"/>
                    <a:lumOff val="50000"/>
                  </a:schemeClr>
                </a:solidFill>
                <a:latin typeface="Arial" panose="020B0604020202020204" pitchFamily="34" charset="0"/>
                <a:cs typeface="Arial" panose="020B0604020202020204" pitchFamily="34" charset="0"/>
              </a:rPr>
              <a:t>Diabète de type II</a:t>
            </a:r>
          </a:p>
        </p:txBody>
      </p:sp>
    </p:spTree>
    <p:extLst>
      <p:ext uri="{BB962C8B-B14F-4D97-AF65-F5344CB8AC3E}">
        <p14:creationId xmlns:p14="http://schemas.microsoft.com/office/powerpoint/2010/main" val="671672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Rectangle 5">
            <a:extLst>
              <a:ext uri="{FF2B5EF4-FFF2-40B4-BE49-F238E27FC236}">
                <a16:creationId xmlns:a16="http://schemas.microsoft.com/office/drawing/2014/main" id="{EBFF269A-2431-C734-EA34-E5BFC39E5D9A}"/>
              </a:ext>
            </a:extLst>
          </p:cNvPr>
          <p:cNvSpPr/>
          <p:nvPr/>
        </p:nvSpPr>
        <p:spPr bwMode="auto">
          <a:xfrm>
            <a:off x="0" y="0"/>
            <a:ext cx="12192000" cy="6858001"/>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 name="Titre 1"/>
          <p:cNvSpPr>
            <a:spLocks noGrp="1"/>
          </p:cNvSpPr>
          <p:nvPr>
            <p:ph type="title"/>
          </p:nvPr>
        </p:nvSpPr>
        <p:spPr bwMode="auto"/>
        <p:txBody>
          <a:bodyPr>
            <a:normAutofit/>
          </a:bodyPr>
          <a:lstStyle/>
          <a:p>
            <a:pPr algn="ctr">
              <a:defRPr/>
            </a:pPr>
            <a:r>
              <a:rPr lang="fr-FR" sz="4800" b="1" dirty="0">
                <a:solidFill>
                  <a:srgbClr val="004199"/>
                </a:solidFill>
                <a:latin typeface="Proxima Nova"/>
              </a:rPr>
              <a:t>Sommaire </a:t>
            </a:r>
            <a:endParaRPr dirty="0"/>
          </a:p>
        </p:txBody>
      </p:sp>
      <p:sp>
        <p:nvSpPr>
          <p:cNvPr id="3" name="Espace réservé du contenu 2"/>
          <p:cNvSpPr>
            <a:spLocks noGrp="1"/>
          </p:cNvSpPr>
          <p:nvPr>
            <p:ph idx="1"/>
          </p:nvPr>
        </p:nvSpPr>
        <p:spPr bwMode="auto"/>
        <p:txBody>
          <a:bodyPr>
            <a:normAutofit/>
          </a:bodyPr>
          <a:lstStyle/>
          <a:p>
            <a:pPr marL="0" indent="0">
              <a:buNone/>
              <a:defRPr/>
            </a:pPr>
            <a:r>
              <a:rPr lang="fr-FR" sz="3200" b="1" dirty="0">
                <a:solidFill>
                  <a:srgbClr val="004199"/>
                </a:solidFill>
              </a:rPr>
              <a:t>1. </a:t>
            </a:r>
            <a:r>
              <a:rPr lang="fr-FR" sz="3200" b="1" dirty="0">
                <a:solidFill>
                  <a:srgbClr val="004199"/>
                </a:solidFill>
                <a:latin typeface="Proxima Nova"/>
                <a:ea typeface="+mj-ea"/>
                <a:cs typeface="+mj-cs"/>
              </a:rPr>
              <a:t>L’ETP : de quoi parlons-nous ? </a:t>
            </a:r>
            <a:br>
              <a:rPr lang="fr" b="1" dirty="0">
                <a:solidFill>
                  <a:srgbClr val="0070C0"/>
                </a:solidFill>
                <a:latin typeface="Montserrat"/>
                <a:ea typeface="Montserrat"/>
                <a:cs typeface="Montserrat"/>
                <a:sym typeface="Montserrat"/>
              </a:rPr>
            </a:br>
            <a:r>
              <a:rPr lang="fr" dirty="0">
                <a:solidFill>
                  <a:srgbClr val="0070C0"/>
                </a:solidFill>
                <a:latin typeface="Montserrat"/>
                <a:ea typeface="Montserrat"/>
                <a:cs typeface="Montserrat"/>
                <a:sym typeface="Montserrat"/>
              </a:rPr>
              <a:t>Brainstorming </a:t>
            </a:r>
            <a:r>
              <a:rPr lang="fr" dirty="0" err="1">
                <a:solidFill>
                  <a:srgbClr val="0070C0"/>
                </a:solidFill>
                <a:latin typeface="Montserrat"/>
                <a:ea typeface="Montserrat"/>
                <a:cs typeface="Montserrat"/>
                <a:sym typeface="Montserrat"/>
              </a:rPr>
              <a:t>Wooclap</a:t>
            </a:r>
            <a:br>
              <a:rPr lang="fr" dirty="0">
                <a:solidFill>
                  <a:srgbClr val="0070C0"/>
                </a:solidFill>
                <a:latin typeface="Montserrat"/>
                <a:ea typeface="Montserrat"/>
                <a:cs typeface="Montserrat"/>
                <a:sym typeface="Montserrat"/>
              </a:rPr>
            </a:br>
            <a:r>
              <a:rPr lang="fr-FR" sz="3200" b="1" dirty="0">
                <a:solidFill>
                  <a:srgbClr val="004199"/>
                </a:solidFill>
              </a:rPr>
              <a:t>2. Présentation du dispositif d’accompagnement </a:t>
            </a:r>
          </a:p>
          <a:p>
            <a:pPr marL="269875">
              <a:lnSpc>
                <a:spcPct val="115000"/>
              </a:lnSpc>
              <a:buClr>
                <a:schemeClr val="bg1"/>
              </a:buClr>
            </a:pPr>
            <a:r>
              <a:rPr lang="fr" sz="2000" dirty="0">
                <a:solidFill>
                  <a:srgbClr val="002060"/>
                </a:solidFill>
                <a:latin typeface="Montserrat"/>
                <a:sym typeface="Montserrat"/>
              </a:rPr>
              <a:t>L</a:t>
            </a:r>
            <a:r>
              <a:rPr lang="fr" dirty="0">
                <a:solidFill>
                  <a:srgbClr val="002060"/>
                </a:solidFill>
                <a:latin typeface="Montserrat"/>
                <a:ea typeface="Montserrat"/>
                <a:cs typeface="Montserrat"/>
                <a:sym typeface="Montserrat"/>
              </a:rPr>
              <a:t>’équipe éducative de Proximité</a:t>
            </a:r>
            <a:br>
              <a:rPr lang="fr" dirty="0">
                <a:solidFill>
                  <a:srgbClr val="002060"/>
                </a:solidFill>
                <a:latin typeface="Montserrat"/>
                <a:ea typeface="Montserrat"/>
                <a:cs typeface="Montserrat"/>
                <a:sym typeface="Montserrat"/>
              </a:rPr>
            </a:br>
            <a:r>
              <a:rPr lang="fr" dirty="0">
                <a:solidFill>
                  <a:srgbClr val="002060"/>
                </a:solidFill>
                <a:latin typeface="Montserrat"/>
                <a:ea typeface="Montserrat"/>
                <a:cs typeface="Montserrat"/>
                <a:sym typeface="Montserrat"/>
              </a:rPr>
              <a:t>La Formation 40h</a:t>
            </a:r>
          </a:p>
          <a:p>
            <a:pPr marL="0" indent="0">
              <a:buClr>
                <a:schemeClr val="bg1"/>
              </a:buClr>
              <a:buNone/>
              <a:defRPr/>
            </a:pPr>
            <a:r>
              <a:rPr lang="fr-FR" sz="3200" b="1" dirty="0">
                <a:solidFill>
                  <a:srgbClr val="004199"/>
                </a:solidFill>
              </a:rPr>
              <a:t>3. Retours sur la formation ETP </a:t>
            </a:r>
          </a:p>
          <a:p>
            <a:pPr marL="0" indent="0">
              <a:buClr>
                <a:schemeClr val="bg1"/>
              </a:buClr>
              <a:buNone/>
              <a:defRPr/>
            </a:pPr>
            <a:r>
              <a:rPr lang="fr-FR" sz="3200" b="1" dirty="0">
                <a:solidFill>
                  <a:srgbClr val="004199"/>
                </a:solidFill>
              </a:rPr>
              <a:t>4. Retours la mise en œuvre des programmes ETP dans nos MSP.</a:t>
            </a:r>
          </a:p>
          <a:p>
            <a:pPr marL="0" indent="0">
              <a:buNone/>
              <a:defRPr/>
            </a:pPr>
            <a:endParaRPr lang="fr-FR" b="1" u="sng" dirty="0">
              <a:solidFill>
                <a:srgbClr val="002060"/>
              </a:solidFill>
            </a:endParaRPr>
          </a:p>
          <a:p>
            <a:pPr marL="0" indent="0">
              <a:buNone/>
              <a:defRPr/>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D3BAA6-8671-9ACB-2238-F15F09E44EE6}"/>
              </a:ext>
            </a:extLst>
          </p:cNvPr>
          <p:cNvSpPr/>
          <p:nvPr/>
        </p:nvSpPr>
        <p:spPr bwMode="auto">
          <a:xfrm>
            <a:off x="0" y="1"/>
            <a:ext cx="12192000" cy="6858000"/>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8" name="Espace réservé du numéro de diapositive 7"/>
          <p:cNvSpPr>
            <a:spLocks noGrp="1"/>
          </p:cNvSpPr>
          <p:nvPr>
            <p:ph type="sldNum" sz="quarter" idx="12"/>
          </p:nvPr>
        </p:nvSpPr>
        <p:spPr/>
        <p:txBody>
          <a:bodyPr/>
          <a:lstStyle/>
          <a:p>
            <a:fld id="{F5715ED8-6BCA-6E4C-A145-F6796D2E9CBA}" type="slidenum">
              <a:rPr lang="fr-FR" smtClean="0">
                <a:solidFill>
                  <a:schemeClr val="bg1"/>
                </a:solidFill>
              </a:rPr>
              <a:t>20</a:t>
            </a:fld>
            <a:endParaRPr lang="fr-FR" dirty="0">
              <a:solidFill>
                <a:schemeClr val="bg1"/>
              </a:solidFill>
            </a:endParaRPr>
          </a:p>
        </p:txBody>
      </p:sp>
      <p:sp>
        <p:nvSpPr>
          <p:cNvPr id="12" name="ZoneTexte 11"/>
          <p:cNvSpPr txBox="1"/>
          <p:nvPr/>
        </p:nvSpPr>
        <p:spPr>
          <a:xfrm>
            <a:off x="2835083" y="801857"/>
            <a:ext cx="7437120" cy="553998"/>
          </a:xfrm>
          <a:prstGeom prst="rect">
            <a:avLst/>
          </a:prstGeom>
          <a:noFill/>
        </p:spPr>
        <p:txBody>
          <a:bodyPr wrap="square" rtlCol="0">
            <a:spAutoFit/>
          </a:bodyPr>
          <a:lstStyle/>
          <a:p>
            <a:pPr marL="457189" indent="-457189">
              <a:buBlip>
                <a:blip r:embed="rId2"/>
              </a:buBlip>
            </a:pPr>
            <a:r>
              <a:rPr lang="fr-FR" sz="3000" b="1" dirty="0">
                <a:solidFill>
                  <a:srgbClr val="2794B1"/>
                </a:solidFill>
              </a:rPr>
              <a:t>PROGRAMME BPCO</a:t>
            </a:r>
            <a:endParaRPr lang="fr-FR" sz="3000" dirty="0">
              <a:solidFill>
                <a:srgbClr val="2794B1"/>
              </a:solidFill>
            </a:endParaRPr>
          </a:p>
        </p:txBody>
      </p:sp>
      <p:sp>
        <p:nvSpPr>
          <p:cNvPr id="9" name="ZoneTexte 8">
            <a:extLst>
              <a:ext uri="{FF2B5EF4-FFF2-40B4-BE49-F238E27FC236}">
                <a16:creationId xmlns:a16="http://schemas.microsoft.com/office/drawing/2014/main" id="{6D9CDA5A-5B16-4871-B44E-15EE2C106FDF}"/>
              </a:ext>
            </a:extLst>
          </p:cNvPr>
          <p:cNvSpPr txBox="1"/>
          <p:nvPr/>
        </p:nvSpPr>
        <p:spPr>
          <a:xfrm>
            <a:off x="3000489" y="1316679"/>
            <a:ext cx="7515227" cy="400110"/>
          </a:xfrm>
          <a:prstGeom prst="rect">
            <a:avLst/>
          </a:prstGeom>
          <a:noFill/>
        </p:spPr>
        <p:txBody>
          <a:bodyPr wrap="square" rtlCol="0">
            <a:spAutoFit/>
          </a:bodyPr>
          <a:lstStyle/>
          <a:p>
            <a:r>
              <a:rPr lang="fr-FR" sz="2000" dirty="0">
                <a:solidFill>
                  <a:schemeClr val="bg1">
                    <a:lumMod val="50000"/>
                  </a:schemeClr>
                </a:solidFill>
              </a:rPr>
              <a:t>« </a:t>
            </a:r>
            <a:r>
              <a:rPr lang="fr-FR" sz="2000" dirty="0" err="1">
                <a:solidFill>
                  <a:schemeClr val="bg1">
                    <a:lumMod val="50000"/>
                  </a:schemeClr>
                </a:solidFill>
              </a:rPr>
              <a:t>Lib’Air</a:t>
            </a:r>
            <a:r>
              <a:rPr lang="fr-FR" sz="2000" dirty="0">
                <a:solidFill>
                  <a:schemeClr val="bg1">
                    <a:lumMod val="50000"/>
                  </a:schemeClr>
                </a:solidFill>
              </a:rPr>
              <a:t> »</a:t>
            </a:r>
          </a:p>
        </p:txBody>
      </p:sp>
      <p:sp>
        <p:nvSpPr>
          <p:cNvPr id="10" name="Forme libre 5">
            <a:extLst>
              <a:ext uri="{FF2B5EF4-FFF2-40B4-BE49-F238E27FC236}">
                <a16:creationId xmlns:a16="http://schemas.microsoft.com/office/drawing/2014/main" id="{304E985C-9569-4A59-8394-1A765AEEAC5E}"/>
              </a:ext>
            </a:extLst>
          </p:cNvPr>
          <p:cNvSpPr/>
          <p:nvPr/>
        </p:nvSpPr>
        <p:spPr>
          <a:xfrm>
            <a:off x="2658979" y="1886848"/>
            <a:ext cx="7437119" cy="390544"/>
          </a:xfrm>
          <a:custGeom>
            <a:avLst/>
            <a:gdLst>
              <a:gd name="connsiteX0" fmla="*/ 0 w 7099300"/>
              <a:gd name="connsiteY0" fmla="*/ 978040 h 1092047"/>
              <a:gd name="connsiteX1" fmla="*/ 2057400 w 7099300"/>
              <a:gd name="connsiteY1" fmla="*/ 1003440 h 1092047"/>
              <a:gd name="connsiteX2" fmla="*/ 3352800 w 7099300"/>
              <a:gd name="connsiteY2" fmla="*/ 140 h 1092047"/>
              <a:gd name="connsiteX3" fmla="*/ 4597400 w 7099300"/>
              <a:gd name="connsiteY3" fmla="*/ 1079640 h 1092047"/>
              <a:gd name="connsiteX4" fmla="*/ 6223000 w 7099300"/>
              <a:gd name="connsiteY4" fmla="*/ 165240 h 1092047"/>
              <a:gd name="connsiteX5" fmla="*/ 7099300 w 7099300"/>
              <a:gd name="connsiteY5" fmla="*/ 1066940 h 109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9300" h="1092047">
                <a:moveTo>
                  <a:pt x="0" y="978040"/>
                </a:moveTo>
                <a:cubicBezTo>
                  <a:pt x="749300" y="1072231"/>
                  <a:pt x="1498600" y="1166423"/>
                  <a:pt x="2057400" y="1003440"/>
                </a:cubicBezTo>
                <a:cubicBezTo>
                  <a:pt x="2616200" y="840457"/>
                  <a:pt x="2929467" y="-12560"/>
                  <a:pt x="3352800" y="140"/>
                </a:cubicBezTo>
                <a:cubicBezTo>
                  <a:pt x="3776133" y="12840"/>
                  <a:pt x="4119033" y="1052123"/>
                  <a:pt x="4597400" y="1079640"/>
                </a:cubicBezTo>
                <a:cubicBezTo>
                  <a:pt x="5075767" y="1107157"/>
                  <a:pt x="5806017" y="167357"/>
                  <a:pt x="6223000" y="165240"/>
                </a:cubicBezTo>
                <a:cubicBezTo>
                  <a:pt x="6639983" y="163123"/>
                  <a:pt x="6976533" y="1039423"/>
                  <a:pt x="7099300" y="1066940"/>
                </a:cubicBezTo>
              </a:path>
            </a:pathLst>
          </a:custGeom>
          <a:ln w="34925">
            <a:solidFill>
              <a:srgbClr val="A4C40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fr-FR" sz="1400"/>
          </a:p>
        </p:txBody>
      </p:sp>
      <p:sp>
        <p:nvSpPr>
          <p:cNvPr id="11" name="Rectangle 10">
            <a:extLst>
              <a:ext uri="{FF2B5EF4-FFF2-40B4-BE49-F238E27FC236}">
                <a16:creationId xmlns:a16="http://schemas.microsoft.com/office/drawing/2014/main" id="{0CFD4B9D-75E3-42BC-BEC9-DB484F55500D}"/>
              </a:ext>
            </a:extLst>
          </p:cNvPr>
          <p:cNvSpPr/>
          <p:nvPr/>
        </p:nvSpPr>
        <p:spPr>
          <a:xfrm rot="676231">
            <a:off x="1867031" y="2592805"/>
            <a:ext cx="1252736" cy="1772031"/>
          </a:xfrm>
          <a:prstGeom prst="rect">
            <a:avLst/>
          </a:prstGeom>
          <a:noFill/>
          <a:ln w="28575" cmpd="sng">
            <a:solidFill>
              <a:srgbClr val="A4C40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rgbClr val="D5238F"/>
                </a:solidFill>
              </a:rPr>
              <a:t>1</a:t>
            </a:r>
          </a:p>
          <a:p>
            <a:pPr algn="ctr"/>
            <a:endParaRPr lang="fr-FR" sz="1400" dirty="0">
              <a:solidFill>
                <a:schemeClr val="tx1"/>
              </a:solidFill>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Bouger un peu plus pour respirer</a:t>
            </a:r>
          </a:p>
        </p:txBody>
      </p:sp>
      <p:sp>
        <p:nvSpPr>
          <p:cNvPr id="13" name="Rectangle 12">
            <a:extLst>
              <a:ext uri="{FF2B5EF4-FFF2-40B4-BE49-F238E27FC236}">
                <a16:creationId xmlns:a16="http://schemas.microsoft.com/office/drawing/2014/main" id="{64F63462-EF9F-4F40-9553-5070AEB33EEB}"/>
              </a:ext>
            </a:extLst>
          </p:cNvPr>
          <p:cNvSpPr/>
          <p:nvPr/>
        </p:nvSpPr>
        <p:spPr>
          <a:xfrm>
            <a:off x="3333447" y="3143251"/>
            <a:ext cx="1170015" cy="1772031"/>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6">
                    <a:lumMod val="75000"/>
                  </a:schemeClr>
                </a:solidFill>
                <a:latin typeface="Arial" panose="020B0604020202020204" pitchFamily="34" charset="0"/>
                <a:cs typeface="Arial" panose="020B0604020202020204" pitchFamily="34" charset="0"/>
              </a:rPr>
              <a:t>2</a:t>
            </a:r>
          </a:p>
          <a:p>
            <a:pPr algn="ctr"/>
            <a:endParaRPr lang="fr-FR" sz="1600" dirty="0">
              <a:solidFill>
                <a:schemeClr val="tx1"/>
              </a:solidFill>
              <a:latin typeface="Arial" panose="020B0604020202020204" pitchFamily="34" charset="0"/>
              <a:cs typeface="Arial" panose="020B0604020202020204" pitchFamily="34" charset="0"/>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Connaître sa maladie pour agir</a:t>
            </a:r>
          </a:p>
        </p:txBody>
      </p:sp>
      <p:sp>
        <p:nvSpPr>
          <p:cNvPr id="14" name="Rectangle 13">
            <a:extLst>
              <a:ext uri="{FF2B5EF4-FFF2-40B4-BE49-F238E27FC236}">
                <a16:creationId xmlns:a16="http://schemas.microsoft.com/office/drawing/2014/main" id="{2D19112B-6DB5-4C3E-92DF-07D5A3B11B45}"/>
              </a:ext>
            </a:extLst>
          </p:cNvPr>
          <p:cNvSpPr/>
          <p:nvPr/>
        </p:nvSpPr>
        <p:spPr>
          <a:xfrm rot="591589">
            <a:off x="4734221" y="2842925"/>
            <a:ext cx="1346763" cy="1772031"/>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rgbClr val="0C9AA9"/>
                </a:solidFill>
              </a:rPr>
              <a:t>3</a:t>
            </a:r>
          </a:p>
          <a:p>
            <a:pPr algn="ctr"/>
            <a:endParaRPr lang="fr-FR" sz="1400" dirty="0">
              <a:solidFill>
                <a:schemeClr val="tx1"/>
              </a:solidFill>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Comprendre ses traitements pour agir</a:t>
            </a:r>
          </a:p>
        </p:txBody>
      </p:sp>
      <p:sp>
        <p:nvSpPr>
          <p:cNvPr id="15" name="Rectangle 14">
            <a:extLst>
              <a:ext uri="{FF2B5EF4-FFF2-40B4-BE49-F238E27FC236}">
                <a16:creationId xmlns:a16="http://schemas.microsoft.com/office/drawing/2014/main" id="{DD5CF882-A438-4811-8D4B-8561E777339D}"/>
              </a:ext>
            </a:extLst>
          </p:cNvPr>
          <p:cNvSpPr/>
          <p:nvPr/>
        </p:nvSpPr>
        <p:spPr>
          <a:xfrm rot="21196420">
            <a:off x="6285427" y="3444473"/>
            <a:ext cx="1390403" cy="1764715"/>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rgbClr val="0047AD"/>
                </a:solidFill>
              </a:rPr>
              <a:t>4</a:t>
            </a:r>
          </a:p>
          <a:p>
            <a:pPr algn="ctr"/>
            <a:endParaRPr lang="fr-FR" sz="1400" dirty="0">
              <a:solidFill>
                <a:schemeClr val="tx1"/>
              </a:solidFill>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Echange autour de l’alimentation pour s’adapter</a:t>
            </a:r>
          </a:p>
        </p:txBody>
      </p:sp>
      <p:sp>
        <p:nvSpPr>
          <p:cNvPr id="16" name="Rectangle 15">
            <a:extLst>
              <a:ext uri="{FF2B5EF4-FFF2-40B4-BE49-F238E27FC236}">
                <a16:creationId xmlns:a16="http://schemas.microsoft.com/office/drawing/2014/main" id="{F041C3E5-A50F-4757-B057-7287C00CD77F}"/>
              </a:ext>
            </a:extLst>
          </p:cNvPr>
          <p:cNvSpPr/>
          <p:nvPr/>
        </p:nvSpPr>
        <p:spPr>
          <a:xfrm rot="441995">
            <a:off x="7803358" y="2462873"/>
            <a:ext cx="1182839" cy="1772031"/>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rgbClr val="3CAD74"/>
                </a:solidFill>
              </a:rPr>
              <a:t>5</a:t>
            </a:r>
          </a:p>
          <a:p>
            <a:pPr algn="ctr"/>
            <a:endParaRPr lang="fr-FR" sz="1400" dirty="0">
              <a:solidFill>
                <a:schemeClr val="tx1"/>
              </a:solidFill>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Gérer son stress pour prévenir</a:t>
            </a:r>
          </a:p>
        </p:txBody>
      </p:sp>
      <p:cxnSp>
        <p:nvCxnSpPr>
          <p:cNvPr id="18" name="Connecteur droit 17">
            <a:extLst>
              <a:ext uri="{FF2B5EF4-FFF2-40B4-BE49-F238E27FC236}">
                <a16:creationId xmlns:a16="http://schemas.microsoft.com/office/drawing/2014/main" id="{F0E5EAFE-46DA-4324-BB4E-E269F5E0F940}"/>
              </a:ext>
            </a:extLst>
          </p:cNvPr>
          <p:cNvCxnSpPr>
            <a:cxnSpLocks/>
            <a:endCxn id="11" idx="0"/>
          </p:cNvCxnSpPr>
          <p:nvPr/>
        </p:nvCxnSpPr>
        <p:spPr>
          <a:xfrm flipH="1">
            <a:off x="2666563" y="2209328"/>
            <a:ext cx="192011" cy="400563"/>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748D396C-B735-4A0D-B9A3-0B07B1E2CD0D}"/>
              </a:ext>
            </a:extLst>
          </p:cNvPr>
          <p:cNvCxnSpPr>
            <a:cxnSpLocks/>
          </p:cNvCxnSpPr>
          <p:nvPr/>
        </p:nvCxnSpPr>
        <p:spPr>
          <a:xfrm>
            <a:off x="3909396" y="2295482"/>
            <a:ext cx="18121" cy="824273"/>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cxnSp>
        <p:nvCxnSpPr>
          <p:cNvPr id="21" name="Connecteur droit 20">
            <a:extLst>
              <a:ext uri="{FF2B5EF4-FFF2-40B4-BE49-F238E27FC236}">
                <a16:creationId xmlns:a16="http://schemas.microsoft.com/office/drawing/2014/main" id="{1EB6136A-E40B-40B0-B81C-02036952A70A}"/>
              </a:ext>
            </a:extLst>
          </p:cNvPr>
          <p:cNvCxnSpPr>
            <a:cxnSpLocks/>
            <a:endCxn id="14" idx="0"/>
          </p:cNvCxnSpPr>
          <p:nvPr/>
        </p:nvCxnSpPr>
        <p:spPr>
          <a:xfrm>
            <a:off x="5297039" y="2164470"/>
            <a:ext cx="262284" cy="691543"/>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cxnSp>
        <p:nvCxnSpPr>
          <p:cNvPr id="23" name="Connecteur droit 22">
            <a:extLst>
              <a:ext uri="{FF2B5EF4-FFF2-40B4-BE49-F238E27FC236}">
                <a16:creationId xmlns:a16="http://schemas.microsoft.com/office/drawing/2014/main" id="{78AAA9A4-C0D8-47E8-8D40-9C3000BFC7E8}"/>
              </a:ext>
            </a:extLst>
          </p:cNvPr>
          <p:cNvCxnSpPr>
            <a:cxnSpLocks/>
            <a:endCxn id="15" idx="0"/>
          </p:cNvCxnSpPr>
          <p:nvPr/>
        </p:nvCxnSpPr>
        <p:spPr>
          <a:xfrm>
            <a:off x="6638925" y="2010435"/>
            <a:ext cx="238355" cy="1440111"/>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cxnSp>
        <p:nvCxnSpPr>
          <p:cNvPr id="26" name="Connecteur droit 25">
            <a:extLst>
              <a:ext uri="{FF2B5EF4-FFF2-40B4-BE49-F238E27FC236}">
                <a16:creationId xmlns:a16="http://schemas.microsoft.com/office/drawing/2014/main" id="{5D5015D8-21D4-4C31-988B-4749FDC204D7}"/>
              </a:ext>
            </a:extLst>
          </p:cNvPr>
          <p:cNvCxnSpPr>
            <a:cxnSpLocks/>
            <a:endCxn id="16" idx="0"/>
          </p:cNvCxnSpPr>
          <p:nvPr/>
        </p:nvCxnSpPr>
        <p:spPr>
          <a:xfrm>
            <a:off x="8047520" y="2158303"/>
            <a:ext cx="460859" cy="311883"/>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sp>
        <p:nvSpPr>
          <p:cNvPr id="28" name="AutoShape 12">
            <a:extLst>
              <a:ext uri="{FF2B5EF4-FFF2-40B4-BE49-F238E27FC236}">
                <a16:creationId xmlns:a16="http://schemas.microsoft.com/office/drawing/2014/main" id="{F9137231-1E0E-43CA-A79C-33CDEBE6276E}"/>
              </a:ext>
            </a:extLst>
          </p:cNvPr>
          <p:cNvSpPr>
            <a:spLocks noChangeArrowheads="1"/>
          </p:cNvSpPr>
          <p:nvPr/>
        </p:nvSpPr>
        <p:spPr bwMode="auto">
          <a:xfrm>
            <a:off x="2782372" y="5485371"/>
            <a:ext cx="1403101" cy="697524"/>
          </a:xfrm>
          <a:prstGeom prst="roundRect">
            <a:avLst>
              <a:gd name="adj" fmla="val 16667"/>
            </a:avLst>
          </a:prstGeom>
          <a:solidFill>
            <a:schemeClr val="accent4">
              <a:lumMod val="50000"/>
            </a:schemeClr>
          </a:solidFill>
          <a:ln>
            <a:noFill/>
            <a:headEnd/>
            <a:tailEnd/>
          </a:ln>
        </p:spPr>
        <p:style>
          <a:lnRef idx="2">
            <a:schemeClr val="accent4">
              <a:shade val="50000"/>
            </a:schemeClr>
          </a:lnRef>
          <a:fillRef idx="1">
            <a:schemeClr val="accent4"/>
          </a:fillRef>
          <a:effectRef idx="0">
            <a:schemeClr val="accent4"/>
          </a:effectRef>
          <a:fontRef idx="minor">
            <a:schemeClr val="lt1"/>
          </a:fontRef>
        </p:style>
        <p:txBody>
          <a:bodyPr lIns="90000" tIns="46800" rIns="90000" bIns="46800" anchor="ctr"/>
          <a:lstStyle/>
          <a:p>
            <a:pPr algn="ctr">
              <a:tabLst>
                <a:tab pos="0" algn="l"/>
                <a:tab pos="457189" algn="l"/>
                <a:tab pos="914377" algn="l"/>
                <a:tab pos="1371566" algn="l"/>
                <a:tab pos="1828754" algn="l"/>
                <a:tab pos="2285943" algn="l"/>
                <a:tab pos="2743131" algn="l"/>
                <a:tab pos="3200320" algn="l"/>
                <a:tab pos="3657509" algn="l"/>
                <a:tab pos="4114697" algn="l"/>
                <a:tab pos="4571886" algn="l"/>
                <a:tab pos="5029074" algn="l"/>
                <a:tab pos="5486263" algn="l"/>
                <a:tab pos="5943451" algn="l"/>
                <a:tab pos="6400640" algn="l"/>
                <a:tab pos="6857829" algn="l"/>
                <a:tab pos="7315017" algn="l"/>
                <a:tab pos="7772206" algn="l"/>
                <a:tab pos="8229394" algn="l"/>
                <a:tab pos="8686583" algn="l"/>
                <a:tab pos="9143771" algn="l"/>
              </a:tabLst>
              <a:defRPr/>
            </a:pPr>
            <a:r>
              <a:rPr lang="fr-FR" sz="1600" dirty="0">
                <a:solidFill>
                  <a:schemeClr val="bg1"/>
                </a:solidFill>
                <a:latin typeface="Arial" panose="020B0604020202020204" pitchFamily="34" charset="0"/>
                <a:cs typeface="Arial" panose="020B0604020202020204" pitchFamily="34" charset="0"/>
              </a:rPr>
              <a:t>10 à 12 patients max.</a:t>
            </a:r>
          </a:p>
        </p:txBody>
      </p:sp>
      <p:sp>
        <p:nvSpPr>
          <p:cNvPr id="29" name="AutoShape 13">
            <a:extLst>
              <a:ext uri="{FF2B5EF4-FFF2-40B4-BE49-F238E27FC236}">
                <a16:creationId xmlns:a16="http://schemas.microsoft.com/office/drawing/2014/main" id="{A8925D8D-9D25-4864-BEE3-DDEA55A26337}"/>
              </a:ext>
            </a:extLst>
          </p:cNvPr>
          <p:cNvSpPr>
            <a:spLocks noChangeArrowheads="1"/>
          </p:cNvSpPr>
          <p:nvPr/>
        </p:nvSpPr>
        <p:spPr bwMode="auto">
          <a:xfrm>
            <a:off x="4625374" y="5489715"/>
            <a:ext cx="1484543" cy="693181"/>
          </a:xfrm>
          <a:prstGeom prst="roundRect">
            <a:avLst>
              <a:gd name="adj" fmla="val 16667"/>
            </a:avLst>
          </a:prstGeom>
          <a:solidFill>
            <a:srgbClr val="F43174"/>
          </a:solidFill>
          <a:ln w="9360">
            <a:noFill/>
            <a:miter lim="800000"/>
            <a:headEnd/>
            <a:tailEnd/>
          </a:ln>
          <a:effectLst>
            <a:outerShdw blurRad="63500" dist="23040" dir="5400000" algn="ctr" rotWithShape="0">
              <a:srgbClr val="000000">
                <a:alpha val="35036"/>
              </a:srgbClr>
            </a:outerShdw>
          </a:effectLst>
        </p:spPr>
        <p:txBody>
          <a:bodyPr lIns="90000" tIns="46800" rIns="90000" bIns="46800" anchor="ctr"/>
          <a:lstStyle/>
          <a:p>
            <a:pPr algn="ctr">
              <a:tabLst>
                <a:tab pos="0" algn="l"/>
                <a:tab pos="457189" algn="l"/>
                <a:tab pos="914377" algn="l"/>
                <a:tab pos="1371566" algn="l"/>
                <a:tab pos="1828754" algn="l"/>
                <a:tab pos="2285943" algn="l"/>
                <a:tab pos="2743131" algn="l"/>
                <a:tab pos="3200320" algn="l"/>
                <a:tab pos="3657509" algn="l"/>
                <a:tab pos="4114697" algn="l"/>
                <a:tab pos="4571886" algn="l"/>
                <a:tab pos="5029074" algn="l"/>
                <a:tab pos="5486263" algn="l"/>
                <a:tab pos="5943451" algn="l"/>
                <a:tab pos="6400640" algn="l"/>
                <a:tab pos="6857829" algn="l"/>
                <a:tab pos="7315017" algn="l"/>
                <a:tab pos="7772206" algn="l"/>
                <a:tab pos="8229394" algn="l"/>
                <a:tab pos="8686583" algn="l"/>
                <a:tab pos="9143771" algn="l"/>
              </a:tabLst>
              <a:defRPr/>
            </a:pPr>
            <a:r>
              <a:rPr lang="fr-FR" sz="1600" dirty="0">
                <a:solidFill>
                  <a:srgbClr val="FFFFFF"/>
                </a:solidFill>
                <a:latin typeface="Arial" panose="020B0604020202020204" pitchFamily="34" charset="0"/>
                <a:cs typeface="Arial" panose="020B0604020202020204" pitchFamily="34" charset="0"/>
              </a:rPr>
              <a:t>6 à 10 animateurs</a:t>
            </a:r>
          </a:p>
        </p:txBody>
      </p:sp>
      <p:sp>
        <p:nvSpPr>
          <p:cNvPr id="30" name="AutoShape 11">
            <a:extLst>
              <a:ext uri="{FF2B5EF4-FFF2-40B4-BE49-F238E27FC236}">
                <a16:creationId xmlns:a16="http://schemas.microsoft.com/office/drawing/2014/main" id="{E0E041F9-0A06-491E-9F14-33DAC59C8463}"/>
              </a:ext>
            </a:extLst>
          </p:cNvPr>
          <p:cNvSpPr>
            <a:spLocks noChangeArrowheads="1"/>
          </p:cNvSpPr>
          <p:nvPr/>
        </p:nvSpPr>
        <p:spPr bwMode="auto">
          <a:xfrm>
            <a:off x="6553644" y="5488847"/>
            <a:ext cx="1385779" cy="678467"/>
          </a:xfrm>
          <a:prstGeom prst="roundRect">
            <a:avLst>
              <a:gd name="adj" fmla="val 16667"/>
            </a:avLst>
          </a:prstGeom>
          <a:solidFill>
            <a:srgbClr val="144F7D"/>
          </a:solidFill>
          <a:ln w="9360">
            <a:solidFill>
              <a:srgbClr val="FFFFFF"/>
            </a:solidFill>
            <a:miter lim="800000"/>
            <a:headEnd/>
            <a:tailEnd/>
          </a:ln>
          <a:effectLst>
            <a:outerShdw blurRad="63500" dist="23040" dir="5400000" algn="ctr" rotWithShape="0">
              <a:srgbClr val="000000">
                <a:alpha val="35036"/>
              </a:srgbClr>
            </a:outerShdw>
          </a:effectLst>
        </p:spPr>
        <p:txBody>
          <a:bodyPr lIns="90000" tIns="46800" rIns="90000" bIns="46800" anchor="ctr"/>
          <a:lstStyle/>
          <a:p>
            <a:pPr algn="ctr">
              <a:tabLst>
                <a:tab pos="0" algn="l"/>
                <a:tab pos="457189" algn="l"/>
                <a:tab pos="914377" algn="l"/>
                <a:tab pos="1371566" algn="l"/>
                <a:tab pos="1828754" algn="l"/>
                <a:tab pos="2285943" algn="l"/>
                <a:tab pos="2743131" algn="l"/>
                <a:tab pos="3200320" algn="l"/>
                <a:tab pos="3657509" algn="l"/>
                <a:tab pos="4114697" algn="l"/>
                <a:tab pos="4571886" algn="l"/>
                <a:tab pos="5029074" algn="l"/>
                <a:tab pos="5486263" algn="l"/>
                <a:tab pos="5943451" algn="l"/>
                <a:tab pos="6400640" algn="l"/>
                <a:tab pos="6857829" algn="l"/>
                <a:tab pos="7315017" algn="l"/>
                <a:tab pos="7772206" algn="l"/>
                <a:tab pos="8229394" algn="l"/>
                <a:tab pos="8686583" algn="l"/>
                <a:tab pos="9143771" algn="l"/>
              </a:tabLst>
              <a:defRPr/>
            </a:pPr>
            <a:r>
              <a:rPr lang="fr-FR" sz="1600" dirty="0">
                <a:solidFill>
                  <a:srgbClr val="FFFFFF"/>
                </a:solidFill>
                <a:latin typeface="Arial" panose="020B0604020202020204" pitchFamily="34" charset="0"/>
                <a:cs typeface="Arial" panose="020B0604020202020204" pitchFamily="34" charset="0"/>
              </a:rPr>
              <a:t>2h / atelier</a:t>
            </a:r>
          </a:p>
        </p:txBody>
      </p:sp>
      <p:sp>
        <p:nvSpPr>
          <p:cNvPr id="31" name="AutoShape 14">
            <a:extLst>
              <a:ext uri="{FF2B5EF4-FFF2-40B4-BE49-F238E27FC236}">
                <a16:creationId xmlns:a16="http://schemas.microsoft.com/office/drawing/2014/main" id="{7BBA9CB5-F525-47C2-BE70-807858B1BE06}"/>
              </a:ext>
            </a:extLst>
          </p:cNvPr>
          <p:cNvSpPr>
            <a:spLocks noChangeArrowheads="1"/>
          </p:cNvSpPr>
          <p:nvPr/>
        </p:nvSpPr>
        <p:spPr bwMode="auto">
          <a:xfrm>
            <a:off x="8383152" y="5514526"/>
            <a:ext cx="1531185" cy="683020"/>
          </a:xfrm>
          <a:prstGeom prst="roundRect">
            <a:avLst>
              <a:gd name="adj" fmla="val 16667"/>
            </a:avLst>
          </a:prstGeom>
          <a:solidFill>
            <a:srgbClr val="6F9B11"/>
          </a:solidFill>
          <a:ln>
            <a:solidFill>
              <a:srgbClr val="FFFFFF"/>
            </a:solidFill>
            <a:headEnd/>
            <a:tailEnd/>
          </a:ln>
        </p:spPr>
        <p:style>
          <a:lnRef idx="2">
            <a:schemeClr val="accent3">
              <a:shade val="50000"/>
            </a:schemeClr>
          </a:lnRef>
          <a:fillRef idx="1">
            <a:schemeClr val="accent3"/>
          </a:fillRef>
          <a:effectRef idx="0">
            <a:schemeClr val="accent3"/>
          </a:effectRef>
          <a:fontRef idx="minor">
            <a:schemeClr val="lt1"/>
          </a:fontRef>
        </p:style>
        <p:txBody>
          <a:bodyPr lIns="90000" tIns="46800" rIns="90000" bIns="46800" anchor="ctr"/>
          <a:lstStyle/>
          <a:p>
            <a:pPr algn="ctr">
              <a:tabLst>
                <a:tab pos="0" algn="l"/>
                <a:tab pos="457189" algn="l"/>
                <a:tab pos="914377" algn="l"/>
                <a:tab pos="1371566" algn="l"/>
                <a:tab pos="1828754" algn="l"/>
                <a:tab pos="2285943" algn="l"/>
                <a:tab pos="2743131" algn="l"/>
                <a:tab pos="3200320" algn="l"/>
                <a:tab pos="3657509" algn="l"/>
                <a:tab pos="4114697" algn="l"/>
                <a:tab pos="4571886" algn="l"/>
                <a:tab pos="5029074" algn="l"/>
                <a:tab pos="5486263" algn="l"/>
                <a:tab pos="5943451" algn="l"/>
                <a:tab pos="6400640" algn="l"/>
                <a:tab pos="6857829" algn="l"/>
                <a:tab pos="7315017" algn="l"/>
                <a:tab pos="7772206" algn="l"/>
                <a:tab pos="8229394" algn="l"/>
                <a:tab pos="8686583" algn="l"/>
                <a:tab pos="9143771" algn="l"/>
              </a:tabLst>
              <a:defRPr/>
            </a:pPr>
            <a:r>
              <a:rPr lang="fr-FR" sz="1600" dirty="0">
                <a:solidFill>
                  <a:srgbClr val="FFFFFF"/>
                </a:solidFill>
                <a:latin typeface="Arial" panose="020B0604020202020204" pitchFamily="34" charset="0"/>
                <a:cs typeface="Arial" panose="020B0604020202020204" pitchFamily="34" charset="0"/>
              </a:rPr>
              <a:t>2/3 versions pédagogiques</a:t>
            </a:r>
          </a:p>
        </p:txBody>
      </p:sp>
      <p:pic>
        <p:nvPicPr>
          <p:cNvPr id="25" name="Image 24">
            <a:extLst>
              <a:ext uri="{FF2B5EF4-FFF2-40B4-BE49-F238E27FC236}">
                <a16:creationId xmlns:a16="http://schemas.microsoft.com/office/drawing/2014/main" id="{2D50E1DC-0B93-4AE4-9228-13DF9E6B69E9}"/>
              </a:ext>
            </a:extLst>
          </p:cNvPr>
          <p:cNvPicPr>
            <a:picLocks noChangeAspect="1"/>
          </p:cNvPicPr>
          <p:nvPr/>
        </p:nvPicPr>
        <p:blipFill>
          <a:blip r:embed="rId3"/>
          <a:stretch>
            <a:fillRect/>
          </a:stretch>
        </p:blipFill>
        <p:spPr>
          <a:xfrm>
            <a:off x="1869123" y="467255"/>
            <a:ext cx="772160" cy="1106943"/>
          </a:xfrm>
          <a:prstGeom prst="rect">
            <a:avLst/>
          </a:prstGeom>
        </p:spPr>
      </p:pic>
      <p:sp>
        <p:nvSpPr>
          <p:cNvPr id="33" name="Rectangle 32">
            <a:extLst>
              <a:ext uri="{FF2B5EF4-FFF2-40B4-BE49-F238E27FC236}">
                <a16:creationId xmlns:a16="http://schemas.microsoft.com/office/drawing/2014/main" id="{AEF05767-445A-4C40-A075-F334828DA8D4}"/>
              </a:ext>
            </a:extLst>
          </p:cNvPr>
          <p:cNvSpPr/>
          <p:nvPr/>
        </p:nvSpPr>
        <p:spPr>
          <a:xfrm rot="481917">
            <a:off x="8935726" y="3412519"/>
            <a:ext cx="1616404" cy="1772031"/>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bg2">
                    <a:lumMod val="50000"/>
                  </a:schemeClr>
                </a:solidFill>
              </a:rPr>
              <a:t>6</a:t>
            </a:r>
          </a:p>
          <a:p>
            <a:pPr algn="ctr"/>
            <a:endParaRPr lang="fr-FR" sz="1400" dirty="0">
              <a:solidFill>
                <a:schemeClr val="tx1"/>
              </a:solidFill>
            </a:endParaRPr>
          </a:p>
          <a:p>
            <a:pPr algn="ctr"/>
            <a:r>
              <a:rPr lang="fr-FR" sz="1600" i="1" dirty="0">
                <a:solidFill>
                  <a:schemeClr val="tx1">
                    <a:lumMod val="65000"/>
                    <a:lumOff val="35000"/>
                  </a:schemeClr>
                </a:solidFill>
                <a:latin typeface="Arial" panose="020B0604020202020204" pitchFamily="34" charset="0"/>
                <a:cs typeface="Arial" panose="020B0604020202020204" pitchFamily="34" charset="0"/>
              </a:rPr>
              <a:t>En option: </a:t>
            </a:r>
            <a:r>
              <a:rPr lang="fr-FR" sz="1600" dirty="0">
                <a:solidFill>
                  <a:schemeClr val="tx1">
                    <a:lumMod val="65000"/>
                    <a:lumOff val="35000"/>
                  </a:schemeClr>
                </a:solidFill>
                <a:latin typeface="Arial" panose="020B0604020202020204" pitchFamily="34" charset="0"/>
                <a:cs typeface="Arial" panose="020B0604020202020204" pitchFamily="34" charset="0"/>
              </a:rPr>
              <a:t>Alimentation Environnement et tabac</a:t>
            </a:r>
            <a:endParaRPr lang="fr-FR" sz="1600" i="1"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37" name="Connecteur droit 36">
            <a:extLst>
              <a:ext uri="{FF2B5EF4-FFF2-40B4-BE49-F238E27FC236}">
                <a16:creationId xmlns:a16="http://schemas.microsoft.com/office/drawing/2014/main" id="{E92C66EF-3893-43DD-9A13-62E1D3F5EC73}"/>
              </a:ext>
            </a:extLst>
          </p:cNvPr>
          <p:cNvCxnSpPr>
            <a:cxnSpLocks/>
            <a:endCxn id="33" idx="0"/>
          </p:cNvCxnSpPr>
          <p:nvPr/>
        </p:nvCxnSpPr>
        <p:spPr>
          <a:xfrm>
            <a:off x="9584263" y="2010435"/>
            <a:ext cx="283464" cy="1410776"/>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pic>
        <p:nvPicPr>
          <p:cNvPr id="47" name="Image 46">
            <a:extLst>
              <a:ext uri="{FF2B5EF4-FFF2-40B4-BE49-F238E27FC236}">
                <a16:creationId xmlns:a16="http://schemas.microsoft.com/office/drawing/2014/main" id="{96307ACA-9D60-41E6-9038-1E8DCDAEAB0B}"/>
              </a:ext>
            </a:extLst>
          </p:cNvPr>
          <p:cNvPicPr>
            <a:picLocks noChangeAspect="1"/>
          </p:cNvPicPr>
          <p:nvPr/>
        </p:nvPicPr>
        <p:blipFill>
          <a:blip r:embed="rId4"/>
          <a:stretch>
            <a:fillRect/>
          </a:stretch>
        </p:blipFill>
        <p:spPr>
          <a:xfrm>
            <a:off x="5584991" y="3014811"/>
            <a:ext cx="519764" cy="406400"/>
          </a:xfrm>
          <a:prstGeom prst="rect">
            <a:avLst/>
          </a:prstGeom>
        </p:spPr>
      </p:pic>
      <p:pic>
        <p:nvPicPr>
          <p:cNvPr id="48" name="Image 47">
            <a:extLst>
              <a:ext uri="{FF2B5EF4-FFF2-40B4-BE49-F238E27FC236}">
                <a16:creationId xmlns:a16="http://schemas.microsoft.com/office/drawing/2014/main" id="{A83C86B7-51F1-4E45-9A64-58D5CD6D2022}"/>
              </a:ext>
            </a:extLst>
          </p:cNvPr>
          <p:cNvPicPr>
            <a:picLocks noChangeAspect="1"/>
          </p:cNvPicPr>
          <p:nvPr/>
        </p:nvPicPr>
        <p:blipFill>
          <a:blip r:embed="rId5"/>
          <a:stretch>
            <a:fillRect/>
          </a:stretch>
        </p:blipFill>
        <p:spPr>
          <a:xfrm>
            <a:off x="8573798" y="2710055"/>
            <a:ext cx="287020" cy="287020"/>
          </a:xfrm>
          <a:prstGeom prst="rect">
            <a:avLst/>
          </a:prstGeom>
        </p:spPr>
      </p:pic>
      <p:sp>
        <p:nvSpPr>
          <p:cNvPr id="49" name="ZoneTexte 48">
            <a:extLst>
              <a:ext uri="{FF2B5EF4-FFF2-40B4-BE49-F238E27FC236}">
                <a16:creationId xmlns:a16="http://schemas.microsoft.com/office/drawing/2014/main" id="{153DFFBD-0812-4141-AA20-84FDF3530088}"/>
              </a:ext>
            </a:extLst>
          </p:cNvPr>
          <p:cNvSpPr txBox="1"/>
          <p:nvPr/>
        </p:nvSpPr>
        <p:spPr>
          <a:xfrm>
            <a:off x="8615541" y="587381"/>
            <a:ext cx="1814000" cy="600164"/>
          </a:xfrm>
          <a:prstGeom prst="rect">
            <a:avLst/>
          </a:prstGeom>
          <a:solidFill>
            <a:schemeClr val="bg1">
              <a:lumMod val="95000"/>
            </a:schemeClr>
          </a:solidFill>
        </p:spPr>
        <p:txBody>
          <a:bodyPr wrap="square" rtlCol="0">
            <a:spAutoFit/>
          </a:bodyPr>
          <a:lstStyle/>
          <a:p>
            <a:pPr marL="171446" indent="-171446">
              <a:buFont typeface="Arial" panose="020B0604020202020204" pitchFamily="34" charset="0"/>
              <a:buChar char="•"/>
            </a:pPr>
            <a:r>
              <a:rPr lang="fr-FR" sz="1100" dirty="0">
                <a:solidFill>
                  <a:schemeClr val="tx1">
                    <a:lumMod val="50000"/>
                    <a:lumOff val="50000"/>
                  </a:schemeClr>
                </a:solidFill>
                <a:latin typeface="Arial" panose="020B0604020202020204" pitchFamily="34" charset="0"/>
                <a:cs typeface="Arial" panose="020B0604020202020204" pitchFamily="34" charset="0"/>
              </a:rPr>
              <a:t>Patients adultes</a:t>
            </a:r>
          </a:p>
          <a:p>
            <a:pPr marL="171446" indent="-171446">
              <a:buFont typeface="Arial" panose="020B0604020202020204" pitchFamily="34" charset="0"/>
              <a:buChar char="•"/>
            </a:pPr>
            <a:r>
              <a:rPr lang="fr-FR" sz="1100" dirty="0">
                <a:solidFill>
                  <a:schemeClr val="tx1">
                    <a:lumMod val="50000"/>
                    <a:lumOff val="50000"/>
                  </a:schemeClr>
                </a:solidFill>
                <a:latin typeface="Arial" panose="020B0604020202020204" pitchFamily="34" charset="0"/>
                <a:cs typeface="Arial" panose="020B0604020202020204" pitchFamily="34" charset="0"/>
              </a:rPr>
              <a:t>BPCO Stade I et II</a:t>
            </a:r>
          </a:p>
          <a:p>
            <a:pPr marL="171446" indent="-171446">
              <a:buFont typeface="Arial" panose="020B0604020202020204" pitchFamily="34" charset="0"/>
              <a:buChar char="•"/>
            </a:pPr>
            <a:r>
              <a:rPr lang="fr-FR" sz="1100" dirty="0">
                <a:solidFill>
                  <a:schemeClr val="tx1">
                    <a:lumMod val="50000"/>
                    <a:lumOff val="50000"/>
                  </a:schemeClr>
                </a:solidFill>
                <a:latin typeface="Arial" panose="020B0604020202020204" pitchFamily="34" charset="0"/>
                <a:cs typeface="Arial" panose="020B0604020202020204" pitchFamily="34" charset="0"/>
              </a:rPr>
              <a:t>ou bronchite chronique</a:t>
            </a:r>
          </a:p>
        </p:txBody>
      </p:sp>
    </p:spTree>
    <p:extLst>
      <p:ext uri="{BB962C8B-B14F-4D97-AF65-F5344CB8AC3E}">
        <p14:creationId xmlns:p14="http://schemas.microsoft.com/office/powerpoint/2010/main" val="2671737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A447ED-4B78-173B-88A5-35E50B97480A}"/>
              </a:ext>
            </a:extLst>
          </p:cNvPr>
          <p:cNvSpPr/>
          <p:nvPr/>
        </p:nvSpPr>
        <p:spPr bwMode="auto">
          <a:xfrm>
            <a:off x="0" y="1"/>
            <a:ext cx="12192000" cy="6858000"/>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8" name="Espace réservé du numéro de diapositive 7"/>
          <p:cNvSpPr>
            <a:spLocks noGrp="1"/>
          </p:cNvSpPr>
          <p:nvPr>
            <p:ph type="sldNum" sz="quarter" idx="12"/>
          </p:nvPr>
        </p:nvSpPr>
        <p:spPr/>
        <p:txBody>
          <a:bodyPr/>
          <a:lstStyle/>
          <a:p>
            <a:fld id="{F5715ED8-6BCA-6E4C-A145-F6796D2E9CBA}" type="slidenum">
              <a:rPr lang="fr-FR" smtClean="0">
                <a:solidFill>
                  <a:schemeClr val="bg1"/>
                </a:solidFill>
              </a:rPr>
              <a:t>21</a:t>
            </a:fld>
            <a:endParaRPr lang="fr-FR" dirty="0">
              <a:solidFill>
                <a:schemeClr val="bg1"/>
              </a:solidFill>
            </a:endParaRPr>
          </a:p>
        </p:txBody>
      </p:sp>
      <p:sp>
        <p:nvSpPr>
          <p:cNvPr id="12" name="ZoneTexte 11"/>
          <p:cNvSpPr txBox="1"/>
          <p:nvPr/>
        </p:nvSpPr>
        <p:spPr>
          <a:xfrm>
            <a:off x="2782216" y="717188"/>
            <a:ext cx="7437120" cy="553998"/>
          </a:xfrm>
          <a:prstGeom prst="rect">
            <a:avLst/>
          </a:prstGeom>
          <a:noFill/>
        </p:spPr>
        <p:txBody>
          <a:bodyPr wrap="square" rtlCol="0">
            <a:spAutoFit/>
          </a:bodyPr>
          <a:lstStyle/>
          <a:p>
            <a:pPr marL="457189" indent="-457189">
              <a:buBlip>
                <a:blip r:embed="rId2"/>
              </a:buBlip>
            </a:pPr>
            <a:r>
              <a:rPr lang="fr-FR" sz="3000" b="1" dirty="0">
                <a:solidFill>
                  <a:srgbClr val="2794B1"/>
                </a:solidFill>
              </a:rPr>
              <a:t>PROGRAMME OBESITE INFANTILE</a:t>
            </a:r>
            <a:endParaRPr lang="fr-FR" sz="3000" dirty="0">
              <a:solidFill>
                <a:srgbClr val="2794B1"/>
              </a:solidFill>
            </a:endParaRPr>
          </a:p>
        </p:txBody>
      </p:sp>
      <p:sp>
        <p:nvSpPr>
          <p:cNvPr id="9" name="ZoneTexte 8">
            <a:extLst>
              <a:ext uri="{FF2B5EF4-FFF2-40B4-BE49-F238E27FC236}">
                <a16:creationId xmlns:a16="http://schemas.microsoft.com/office/drawing/2014/main" id="{6D9CDA5A-5B16-4871-B44E-15EE2C106FDF}"/>
              </a:ext>
            </a:extLst>
          </p:cNvPr>
          <p:cNvSpPr txBox="1"/>
          <p:nvPr/>
        </p:nvSpPr>
        <p:spPr>
          <a:xfrm>
            <a:off x="2914315" y="1286037"/>
            <a:ext cx="7515227" cy="400110"/>
          </a:xfrm>
          <a:prstGeom prst="rect">
            <a:avLst/>
          </a:prstGeom>
          <a:noFill/>
        </p:spPr>
        <p:txBody>
          <a:bodyPr wrap="square" rtlCol="0">
            <a:spAutoFit/>
          </a:bodyPr>
          <a:lstStyle/>
          <a:p>
            <a:r>
              <a:rPr lang="fr-FR" sz="2000" dirty="0">
                <a:solidFill>
                  <a:schemeClr val="bg1">
                    <a:lumMod val="50000"/>
                  </a:schemeClr>
                </a:solidFill>
              </a:rPr>
              <a:t>« Moi, mon corps et mes envies ».</a:t>
            </a:r>
          </a:p>
        </p:txBody>
      </p:sp>
      <p:sp>
        <p:nvSpPr>
          <p:cNvPr id="10" name="Forme libre 5">
            <a:extLst>
              <a:ext uri="{FF2B5EF4-FFF2-40B4-BE49-F238E27FC236}">
                <a16:creationId xmlns:a16="http://schemas.microsoft.com/office/drawing/2014/main" id="{304E985C-9569-4A59-8394-1A765AEEAC5E}"/>
              </a:ext>
            </a:extLst>
          </p:cNvPr>
          <p:cNvSpPr/>
          <p:nvPr/>
        </p:nvSpPr>
        <p:spPr>
          <a:xfrm>
            <a:off x="2658977" y="1886848"/>
            <a:ext cx="7639123" cy="390544"/>
          </a:xfrm>
          <a:custGeom>
            <a:avLst/>
            <a:gdLst>
              <a:gd name="connsiteX0" fmla="*/ 0 w 7099300"/>
              <a:gd name="connsiteY0" fmla="*/ 978040 h 1092047"/>
              <a:gd name="connsiteX1" fmla="*/ 2057400 w 7099300"/>
              <a:gd name="connsiteY1" fmla="*/ 1003440 h 1092047"/>
              <a:gd name="connsiteX2" fmla="*/ 3352800 w 7099300"/>
              <a:gd name="connsiteY2" fmla="*/ 140 h 1092047"/>
              <a:gd name="connsiteX3" fmla="*/ 4597400 w 7099300"/>
              <a:gd name="connsiteY3" fmla="*/ 1079640 h 1092047"/>
              <a:gd name="connsiteX4" fmla="*/ 6223000 w 7099300"/>
              <a:gd name="connsiteY4" fmla="*/ 165240 h 1092047"/>
              <a:gd name="connsiteX5" fmla="*/ 7099300 w 7099300"/>
              <a:gd name="connsiteY5" fmla="*/ 1066940 h 109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9300" h="1092047">
                <a:moveTo>
                  <a:pt x="0" y="978040"/>
                </a:moveTo>
                <a:cubicBezTo>
                  <a:pt x="749300" y="1072231"/>
                  <a:pt x="1498600" y="1166423"/>
                  <a:pt x="2057400" y="1003440"/>
                </a:cubicBezTo>
                <a:cubicBezTo>
                  <a:pt x="2616200" y="840457"/>
                  <a:pt x="2929467" y="-12560"/>
                  <a:pt x="3352800" y="140"/>
                </a:cubicBezTo>
                <a:cubicBezTo>
                  <a:pt x="3776133" y="12840"/>
                  <a:pt x="4119033" y="1052123"/>
                  <a:pt x="4597400" y="1079640"/>
                </a:cubicBezTo>
                <a:cubicBezTo>
                  <a:pt x="5075767" y="1107157"/>
                  <a:pt x="5806017" y="167357"/>
                  <a:pt x="6223000" y="165240"/>
                </a:cubicBezTo>
                <a:cubicBezTo>
                  <a:pt x="6639983" y="163123"/>
                  <a:pt x="6976533" y="1039423"/>
                  <a:pt x="7099300" y="1066940"/>
                </a:cubicBezTo>
              </a:path>
            </a:pathLst>
          </a:custGeom>
          <a:ln w="34925">
            <a:solidFill>
              <a:srgbClr val="A4C40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fr-FR" sz="1400"/>
          </a:p>
        </p:txBody>
      </p:sp>
      <p:sp>
        <p:nvSpPr>
          <p:cNvPr id="11" name="Rectangle 10">
            <a:extLst>
              <a:ext uri="{FF2B5EF4-FFF2-40B4-BE49-F238E27FC236}">
                <a16:creationId xmlns:a16="http://schemas.microsoft.com/office/drawing/2014/main" id="{0CFD4B9D-75E3-42BC-BEC9-DB484F55500D}"/>
              </a:ext>
            </a:extLst>
          </p:cNvPr>
          <p:cNvSpPr/>
          <p:nvPr/>
        </p:nvSpPr>
        <p:spPr>
          <a:xfrm rot="676231">
            <a:off x="1867031" y="2592805"/>
            <a:ext cx="1252736" cy="1772031"/>
          </a:xfrm>
          <a:prstGeom prst="rect">
            <a:avLst/>
          </a:prstGeom>
          <a:noFill/>
          <a:ln w="28575" cmpd="sng">
            <a:solidFill>
              <a:srgbClr val="A4C40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rgbClr val="D5238F"/>
                </a:solidFill>
              </a:rPr>
              <a:t>1</a:t>
            </a:r>
          </a:p>
          <a:p>
            <a:pPr algn="ctr"/>
            <a:endParaRPr lang="fr-FR" sz="1400" dirty="0">
              <a:solidFill>
                <a:schemeClr val="tx1"/>
              </a:solidFill>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La mission des arts « à nos pinceaux »</a:t>
            </a:r>
          </a:p>
          <a:p>
            <a:pPr algn="ctr"/>
            <a:endParaRPr lang="fr-FR"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4F63462-EF9F-4F40-9553-5070AEB33EEB}"/>
              </a:ext>
            </a:extLst>
          </p:cNvPr>
          <p:cNvSpPr/>
          <p:nvPr/>
        </p:nvSpPr>
        <p:spPr>
          <a:xfrm>
            <a:off x="3156815" y="3516754"/>
            <a:ext cx="1293536" cy="1772031"/>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6">
                    <a:lumMod val="75000"/>
                  </a:schemeClr>
                </a:solidFill>
                <a:latin typeface="Arial" panose="020B0604020202020204" pitchFamily="34" charset="0"/>
                <a:cs typeface="Arial" panose="020B0604020202020204" pitchFamily="34" charset="0"/>
              </a:rPr>
              <a:t>2</a:t>
            </a:r>
          </a:p>
          <a:p>
            <a:pPr algn="ctr"/>
            <a:endParaRPr lang="fr-FR" sz="1600" dirty="0">
              <a:solidFill>
                <a:schemeClr val="tx1"/>
              </a:solidFill>
              <a:latin typeface="Arial" panose="020B0604020202020204" pitchFamily="34" charset="0"/>
              <a:cs typeface="Arial" panose="020B0604020202020204" pitchFamily="34" charset="0"/>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La mission </a:t>
            </a:r>
            <a:r>
              <a:rPr lang="fr-FR" sz="1600" dirty="0" err="1">
                <a:solidFill>
                  <a:schemeClr val="tx1">
                    <a:lumMod val="65000"/>
                    <a:lumOff val="35000"/>
                  </a:schemeClr>
                </a:solidFill>
                <a:latin typeface="Arial" panose="020B0604020202020204" pitchFamily="34" charset="0"/>
                <a:cs typeface="Arial" panose="020B0604020202020204" pitchFamily="34" charset="0"/>
              </a:rPr>
              <a:t>Taratatouille</a:t>
            </a:r>
            <a:r>
              <a:rPr lang="fr-FR" sz="1600" dirty="0">
                <a:solidFill>
                  <a:schemeClr val="tx1">
                    <a:lumMod val="65000"/>
                    <a:lumOff val="35000"/>
                  </a:schemeClr>
                </a:solidFill>
                <a:latin typeface="Arial" panose="020B0604020202020204" pitchFamily="34" charset="0"/>
                <a:cs typeface="Arial" panose="020B0604020202020204" pitchFamily="34" charset="0"/>
              </a:rPr>
              <a:t> « Les p’tits chefs »</a:t>
            </a:r>
          </a:p>
        </p:txBody>
      </p:sp>
      <p:sp>
        <p:nvSpPr>
          <p:cNvPr id="14" name="Rectangle 13">
            <a:extLst>
              <a:ext uri="{FF2B5EF4-FFF2-40B4-BE49-F238E27FC236}">
                <a16:creationId xmlns:a16="http://schemas.microsoft.com/office/drawing/2014/main" id="{2D19112B-6DB5-4C3E-92DF-07D5A3B11B45}"/>
              </a:ext>
            </a:extLst>
          </p:cNvPr>
          <p:cNvSpPr/>
          <p:nvPr/>
        </p:nvSpPr>
        <p:spPr>
          <a:xfrm rot="20960547">
            <a:off x="4532712" y="2529414"/>
            <a:ext cx="1346763" cy="1772031"/>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rgbClr val="0C9AA9"/>
                </a:solidFill>
              </a:rPr>
              <a:t>3</a:t>
            </a:r>
          </a:p>
          <a:p>
            <a:pPr algn="ctr"/>
            <a:endParaRPr lang="fr-FR" sz="1400" dirty="0">
              <a:solidFill>
                <a:schemeClr val="tx1"/>
              </a:solidFill>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La mission des jeux « tous à la cour de récré »</a:t>
            </a:r>
          </a:p>
        </p:txBody>
      </p:sp>
      <p:sp>
        <p:nvSpPr>
          <p:cNvPr id="15" name="Rectangle 14">
            <a:extLst>
              <a:ext uri="{FF2B5EF4-FFF2-40B4-BE49-F238E27FC236}">
                <a16:creationId xmlns:a16="http://schemas.microsoft.com/office/drawing/2014/main" id="{DD5CF882-A438-4811-8D4B-8561E777339D}"/>
              </a:ext>
            </a:extLst>
          </p:cNvPr>
          <p:cNvSpPr/>
          <p:nvPr/>
        </p:nvSpPr>
        <p:spPr>
          <a:xfrm>
            <a:off x="6113223" y="3530017"/>
            <a:ext cx="1390403" cy="1764715"/>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rgbClr val="0047AD"/>
                </a:solidFill>
              </a:rPr>
              <a:t>4</a:t>
            </a:r>
          </a:p>
          <a:p>
            <a:pPr algn="ctr"/>
            <a:endParaRPr lang="fr-FR" sz="1600" b="1" dirty="0">
              <a:solidFill>
                <a:srgbClr val="0047AD"/>
              </a:solidFill>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La mission des acteurs « le casse tête des acteurs »</a:t>
            </a:r>
            <a:endParaRPr lang="fr-FR" sz="1400" dirty="0">
              <a:solidFill>
                <a:schemeClr val="tx1"/>
              </a:solidFill>
            </a:endParaRPr>
          </a:p>
        </p:txBody>
      </p:sp>
      <p:sp>
        <p:nvSpPr>
          <p:cNvPr id="16" name="Rectangle 15">
            <a:extLst>
              <a:ext uri="{FF2B5EF4-FFF2-40B4-BE49-F238E27FC236}">
                <a16:creationId xmlns:a16="http://schemas.microsoft.com/office/drawing/2014/main" id="{F041C3E5-A50F-4757-B057-7287C00CD77F}"/>
              </a:ext>
            </a:extLst>
          </p:cNvPr>
          <p:cNvSpPr/>
          <p:nvPr/>
        </p:nvSpPr>
        <p:spPr>
          <a:xfrm rot="21052618">
            <a:off x="7525858" y="2355059"/>
            <a:ext cx="1963980" cy="1575944"/>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rgbClr val="3CAD74"/>
                </a:solidFill>
              </a:rPr>
              <a:t>5</a:t>
            </a:r>
          </a:p>
          <a:p>
            <a:pPr algn="ctr"/>
            <a:endParaRPr lang="fr-FR" sz="1400" b="1" dirty="0">
              <a:solidFill>
                <a:srgbClr val="3CAD74"/>
              </a:solidFill>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La mission des </a:t>
            </a:r>
            <a:r>
              <a:rPr lang="fr-FR" sz="1600" dirty="0" err="1">
                <a:solidFill>
                  <a:schemeClr val="tx1">
                    <a:lumMod val="65000"/>
                    <a:lumOff val="35000"/>
                  </a:schemeClr>
                </a:solidFill>
                <a:latin typeface="Arial" panose="020B0604020202020204" pitchFamily="34" charset="0"/>
                <a:cs typeface="Arial" panose="020B0604020202020204" pitchFamily="34" charset="0"/>
              </a:rPr>
              <a:t>Kims</a:t>
            </a:r>
            <a:endParaRPr lang="fr-FR" sz="1600" dirty="0">
              <a:solidFill>
                <a:schemeClr val="tx1">
                  <a:lumMod val="65000"/>
                  <a:lumOff val="35000"/>
                </a:schemeClr>
              </a:solidFill>
              <a:latin typeface="Arial" panose="020B0604020202020204" pitchFamily="34" charset="0"/>
              <a:cs typeface="Arial" panose="020B0604020202020204" pitchFamily="34" charset="0"/>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 « à la découverte des sensations »</a:t>
            </a:r>
            <a:endParaRPr lang="fr-FR" sz="1600" dirty="0">
              <a:solidFill>
                <a:schemeClr val="tx1"/>
              </a:solidFill>
              <a:latin typeface="Arial" panose="020B0604020202020204" pitchFamily="34" charset="0"/>
              <a:cs typeface="Arial" panose="020B0604020202020204" pitchFamily="34" charset="0"/>
            </a:endParaRPr>
          </a:p>
        </p:txBody>
      </p:sp>
      <p:cxnSp>
        <p:nvCxnSpPr>
          <p:cNvPr id="18" name="Connecteur droit 17">
            <a:extLst>
              <a:ext uri="{FF2B5EF4-FFF2-40B4-BE49-F238E27FC236}">
                <a16:creationId xmlns:a16="http://schemas.microsoft.com/office/drawing/2014/main" id="{F0E5EAFE-46DA-4324-BB4E-E269F5E0F940}"/>
              </a:ext>
            </a:extLst>
          </p:cNvPr>
          <p:cNvCxnSpPr>
            <a:cxnSpLocks/>
            <a:endCxn id="11" idx="0"/>
          </p:cNvCxnSpPr>
          <p:nvPr/>
        </p:nvCxnSpPr>
        <p:spPr>
          <a:xfrm flipH="1">
            <a:off x="2666563" y="2209328"/>
            <a:ext cx="192011" cy="400563"/>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748D396C-B735-4A0D-B9A3-0B07B1E2CD0D}"/>
              </a:ext>
            </a:extLst>
          </p:cNvPr>
          <p:cNvCxnSpPr>
            <a:cxnSpLocks/>
          </p:cNvCxnSpPr>
          <p:nvPr/>
        </p:nvCxnSpPr>
        <p:spPr>
          <a:xfrm>
            <a:off x="3681020" y="2266719"/>
            <a:ext cx="5400" cy="1212100"/>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cxnSp>
        <p:nvCxnSpPr>
          <p:cNvPr id="21" name="Connecteur droit 20">
            <a:extLst>
              <a:ext uri="{FF2B5EF4-FFF2-40B4-BE49-F238E27FC236}">
                <a16:creationId xmlns:a16="http://schemas.microsoft.com/office/drawing/2014/main" id="{1EB6136A-E40B-40B0-B81C-02036952A70A}"/>
              </a:ext>
            </a:extLst>
          </p:cNvPr>
          <p:cNvCxnSpPr>
            <a:cxnSpLocks/>
            <a:endCxn id="14" idx="0"/>
          </p:cNvCxnSpPr>
          <p:nvPr/>
        </p:nvCxnSpPr>
        <p:spPr>
          <a:xfrm flipH="1">
            <a:off x="5042237" y="2209327"/>
            <a:ext cx="53295" cy="335371"/>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cxnSp>
        <p:nvCxnSpPr>
          <p:cNvPr id="23" name="Connecteur droit 22">
            <a:extLst>
              <a:ext uri="{FF2B5EF4-FFF2-40B4-BE49-F238E27FC236}">
                <a16:creationId xmlns:a16="http://schemas.microsoft.com/office/drawing/2014/main" id="{78AAA9A4-C0D8-47E8-8D40-9C3000BFC7E8}"/>
              </a:ext>
            </a:extLst>
          </p:cNvPr>
          <p:cNvCxnSpPr>
            <a:cxnSpLocks/>
          </p:cNvCxnSpPr>
          <p:nvPr/>
        </p:nvCxnSpPr>
        <p:spPr>
          <a:xfrm>
            <a:off x="6411759" y="1886848"/>
            <a:ext cx="281724" cy="1643168"/>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cxnSp>
        <p:nvCxnSpPr>
          <p:cNvPr id="26" name="Connecteur droit 25">
            <a:extLst>
              <a:ext uri="{FF2B5EF4-FFF2-40B4-BE49-F238E27FC236}">
                <a16:creationId xmlns:a16="http://schemas.microsoft.com/office/drawing/2014/main" id="{5D5015D8-21D4-4C31-988B-4749FDC204D7}"/>
              </a:ext>
            </a:extLst>
          </p:cNvPr>
          <p:cNvCxnSpPr>
            <a:cxnSpLocks/>
            <a:endCxn id="16" idx="0"/>
          </p:cNvCxnSpPr>
          <p:nvPr/>
        </p:nvCxnSpPr>
        <p:spPr>
          <a:xfrm flipH="1">
            <a:off x="8382911" y="2078928"/>
            <a:ext cx="128072" cy="286099"/>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sp>
        <p:nvSpPr>
          <p:cNvPr id="28" name="AutoShape 12">
            <a:extLst>
              <a:ext uri="{FF2B5EF4-FFF2-40B4-BE49-F238E27FC236}">
                <a16:creationId xmlns:a16="http://schemas.microsoft.com/office/drawing/2014/main" id="{F9137231-1E0E-43CA-A79C-33CDEBE6276E}"/>
              </a:ext>
            </a:extLst>
          </p:cNvPr>
          <p:cNvSpPr>
            <a:spLocks noChangeArrowheads="1"/>
          </p:cNvSpPr>
          <p:nvPr/>
        </p:nvSpPr>
        <p:spPr bwMode="auto">
          <a:xfrm>
            <a:off x="2782372" y="5485371"/>
            <a:ext cx="1403101" cy="697524"/>
          </a:xfrm>
          <a:prstGeom prst="roundRect">
            <a:avLst>
              <a:gd name="adj" fmla="val 16667"/>
            </a:avLst>
          </a:prstGeom>
          <a:solidFill>
            <a:schemeClr val="accent4">
              <a:lumMod val="50000"/>
            </a:schemeClr>
          </a:solidFill>
          <a:ln>
            <a:noFill/>
            <a:headEnd/>
            <a:tailEnd/>
          </a:ln>
        </p:spPr>
        <p:style>
          <a:lnRef idx="2">
            <a:schemeClr val="accent4">
              <a:shade val="50000"/>
            </a:schemeClr>
          </a:lnRef>
          <a:fillRef idx="1">
            <a:schemeClr val="accent4"/>
          </a:fillRef>
          <a:effectRef idx="0">
            <a:schemeClr val="accent4"/>
          </a:effectRef>
          <a:fontRef idx="minor">
            <a:schemeClr val="lt1"/>
          </a:fontRef>
        </p:style>
        <p:txBody>
          <a:bodyPr lIns="90000" tIns="46800" rIns="90000" bIns="46800" anchor="ctr"/>
          <a:lstStyle/>
          <a:p>
            <a:pPr algn="ctr">
              <a:tabLst>
                <a:tab pos="0" algn="l"/>
                <a:tab pos="457189" algn="l"/>
                <a:tab pos="914377" algn="l"/>
                <a:tab pos="1371566" algn="l"/>
                <a:tab pos="1828754" algn="l"/>
                <a:tab pos="2285943" algn="l"/>
                <a:tab pos="2743131" algn="l"/>
                <a:tab pos="3200320" algn="l"/>
                <a:tab pos="3657509" algn="l"/>
                <a:tab pos="4114697" algn="l"/>
                <a:tab pos="4571886" algn="l"/>
                <a:tab pos="5029074" algn="l"/>
                <a:tab pos="5486263" algn="l"/>
                <a:tab pos="5943451" algn="l"/>
                <a:tab pos="6400640" algn="l"/>
                <a:tab pos="6857829" algn="l"/>
                <a:tab pos="7315017" algn="l"/>
                <a:tab pos="7772206" algn="l"/>
                <a:tab pos="8229394" algn="l"/>
                <a:tab pos="8686583" algn="l"/>
                <a:tab pos="9143771" algn="l"/>
              </a:tabLst>
              <a:defRPr/>
            </a:pPr>
            <a:r>
              <a:rPr lang="fr-FR" sz="1600" dirty="0">
                <a:solidFill>
                  <a:schemeClr val="bg1"/>
                </a:solidFill>
                <a:latin typeface="Arial" panose="020B0604020202020204" pitchFamily="34" charset="0"/>
                <a:cs typeface="Arial" panose="020B0604020202020204" pitchFamily="34" charset="0"/>
              </a:rPr>
              <a:t>6 à 8 enfants max.</a:t>
            </a:r>
          </a:p>
        </p:txBody>
      </p:sp>
      <p:sp>
        <p:nvSpPr>
          <p:cNvPr id="33" name="Rectangle 32">
            <a:extLst>
              <a:ext uri="{FF2B5EF4-FFF2-40B4-BE49-F238E27FC236}">
                <a16:creationId xmlns:a16="http://schemas.microsoft.com/office/drawing/2014/main" id="{AEF05767-445A-4C40-A075-F334828DA8D4}"/>
              </a:ext>
            </a:extLst>
          </p:cNvPr>
          <p:cNvSpPr/>
          <p:nvPr/>
        </p:nvSpPr>
        <p:spPr>
          <a:xfrm rot="481917">
            <a:off x="8477273" y="4197524"/>
            <a:ext cx="2013383" cy="1193937"/>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bg2">
                    <a:lumMod val="50000"/>
                  </a:schemeClr>
                </a:solidFill>
              </a:rPr>
              <a:t>6</a:t>
            </a:r>
          </a:p>
          <a:p>
            <a:pPr algn="ctr"/>
            <a:r>
              <a:rPr lang="fr-FR" sz="1600" i="1" dirty="0">
                <a:solidFill>
                  <a:schemeClr val="tx1">
                    <a:lumMod val="65000"/>
                    <a:lumOff val="35000"/>
                  </a:schemeClr>
                </a:solidFill>
                <a:latin typeface="Arial" panose="020B0604020202020204" pitchFamily="34" charset="0"/>
                <a:cs typeface="Arial" panose="020B0604020202020204" pitchFamily="34" charset="0"/>
              </a:rPr>
              <a:t>Séance d’accompagnement des parents</a:t>
            </a:r>
            <a:endParaRPr lang="fr-FR" sz="1400" dirty="0">
              <a:solidFill>
                <a:schemeClr val="tx1"/>
              </a:solidFill>
            </a:endParaRPr>
          </a:p>
        </p:txBody>
      </p:sp>
      <p:cxnSp>
        <p:nvCxnSpPr>
          <p:cNvPr id="37" name="Connecteur droit 36">
            <a:extLst>
              <a:ext uri="{FF2B5EF4-FFF2-40B4-BE49-F238E27FC236}">
                <a16:creationId xmlns:a16="http://schemas.microsoft.com/office/drawing/2014/main" id="{E92C66EF-3893-43DD-9A13-62E1D3F5EC73}"/>
              </a:ext>
            </a:extLst>
          </p:cNvPr>
          <p:cNvCxnSpPr>
            <a:cxnSpLocks/>
          </p:cNvCxnSpPr>
          <p:nvPr/>
        </p:nvCxnSpPr>
        <p:spPr>
          <a:xfrm flipH="1">
            <a:off x="9716423" y="2078928"/>
            <a:ext cx="128071" cy="2104400"/>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pic>
        <p:nvPicPr>
          <p:cNvPr id="27" name="Image 26">
            <a:extLst>
              <a:ext uri="{FF2B5EF4-FFF2-40B4-BE49-F238E27FC236}">
                <a16:creationId xmlns:a16="http://schemas.microsoft.com/office/drawing/2014/main" id="{8FCBA005-5594-4FC3-9AAE-C8B3FC154166}"/>
              </a:ext>
            </a:extLst>
          </p:cNvPr>
          <p:cNvPicPr>
            <a:picLocks noChangeAspect="1"/>
          </p:cNvPicPr>
          <p:nvPr/>
        </p:nvPicPr>
        <p:blipFill>
          <a:blip r:embed="rId3"/>
          <a:stretch>
            <a:fillRect/>
          </a:stretch>
        </p:blipFill>
        <p:spPr>
          <a:xfrm>
            <a:off x="1953411" y="486796"/>
            <a:ext cx="705568" cy="970579"/>
          </a:xfrm>
          <a:prstGeom prst="rect">
            <a:avLst/>
          </a:prstGeom>
        </p:spPr>
      </p:pic>
      <p:sp>
        <p:nvSpPr>
          <p:cNvPr id="47" name="AutoShape 13">
            <a:extLst>
              <a:ext uri="{FF2B5EF4-FFF2-40B4-BE49-F238E27FC236}">
                <a16:creationId xmlns:a16="http://schemas.microsoft.com/office/drawing/2014/main" id="{88D3EEAB-FAE7-4AB5-9F34-E51949F5F1E6}"/>
              </a:ext>
            </a:extLst>
          </p:cNvPr>
          <p:cNvSpPr>
            <a:spLocks noChangeArrowheads="1"/>
          </p:cNvSpPr>
          <p:nvPr/>
        </p:nvSpPr>
        <p:spPr bwMode="auto">
          <a:xfrm>
            <a:off x="4543425" y="5489715"/>
            <a:ext cx="1630160" cy="693181"/>
          </a:xfrm>
          <a:prstGeom prst="roundRect">
            <a:avLst>
              <a:gd name="adj" fmla="val 16667"/>
            </a:avLst>
          </a:prstGeom>
          <a:solidFill>
            <a:srgbClr val="F43174"/>
          </a:solidFill>
          <a:ln w="9360">
            <a:noFill/>
            <a:miter lim="800000"/>
            <a:headEnd/>
            <a:tailEnd/>
          </a:ln>
          <a:effectLst>
            <a:outerShdw blurRad="63500" dist="23040" dir="5400000" algn="ctr" rotWithShape="0">
              <a:srgbClr val="000000">
                <a:alpha val="35036"/>
              </a:srgbClr>
            </a:outerShdw>
          </a:effectLst>
        </p:spPr>
        <p:txBody>
          <a:bodyPr lIns="90000" tIns="46800" rIns="90000" bIns="46800" anchor="ctr"/>
          <a:lstStyle/>
          <a:p>
            <a:pPr algn="ctr">
              <a:tabLst>
                <a:tab pos="0" algn="l"/>
                <a:tab pos="457189" algn="l"/>
                <a:tab pos="914377" algn="l"/>
                <a:tab pos="1371566" algn="l"/>
                <a:tab pos="1828754" algn="l"/>
                <a:tab pos="2285943" algn="l"/>
                <a:tab pos="2743131" algn="l"/>
                <a:tab pos="3200320" algn="l"/>
                <a:tab pos="3657509" algn="l"/>
                <a:tab pos="4114697" algn="l"/>
                <a:tab pos="4571886" algn="l"/>
                <a:tab pos="5029074" algn="l"/>
                <a:tab pos="5486263" algn="l"/>
                <a:tab pos="5943451" algn="l"/>
                <a:tab pos="6400640" algn="l"/>
                <a:tab pos="6857829" algn="l"/>
                <a:tab pos="7315017" algn="l"/>
                <a:tab pos="7772206" algn="l"/>
                <a:tab pos="8229394" algn="l"/>
                <a:tab pos="8686583" algn="l"/>
                <a:tab pos="9143771" algn="l"/>
              </a:tabLst>
              <a:defRPr/>
            </a:pPr>
            <a:r>
              <a:rPr lang="fr-FR" sz="1600" dirty="0">
                <a:solidFill>
                  <a:srgbClr val="FFFFFF"/>
                </a:solidFill>
                <a:latin typeface="Arial" panose="020B0604020202020204" pitchFamily="34" charset="0"/>
                <a:cs typeface="Arial" panose="020B0604020202020204" pitchFamily="34" charset="0"/>
              </a:rPr>
              <a:t>1 animateur fil rouge / 5 </a:t>
            </a:r>
            <a:r>
              <a:rPr lang="fr-FR" sz="1600" dirty="0" err="1">
                <a:solidFill>
                  <a:srgbClr val="FFFFFF"/>
                </a:solidFill>
                <a:latin typeface="Arial" panose="020B0604020202020204" pitchFamily="34" charset="0"/>
                <a:cs typeface="Arial" panose="020B0604020202020204" pitchFamily="34" charset="0"/>
              </a:rPr>
              <a:t>co</a:t>
            </a:r>
            <a:r>
              <a:rPr lang="fr-FR" sz="1600" dirty="0">
                <a:solidFill>
                  <a:srgbClr val="FFFFFF"/>
                </a:solidFill>
                <a:latin typeface="Arial" panose="020B0604020202020204" pitchFamily="34" charset="0"/>
                <a:cs typeface="Arial" panose="020B0604020202020204" pitchFamily="34" charset="0"/>
              </a:rPr>
              <a:t>-animateurs</a:t>
            </a:r>
          </a:p>
        </p:txBody>
      </p:sp>
      <p:sp>
        <p:nvSpPr>
          <p:cNvPr id="48" name="AutoShape 11">
            <a:extLst>
              <a:ext uri="{FF2B5EF4-FFF2-40B4-BE49-F238E27FC236}">
                <a16:creationId xmlns:a16="http://schemas.microsoft.com/office/drawing/2014/main" id="{65295F4A-D838-4742-AF69-C260577DAA11}"/>
              </a:ext>
            </a:extLst>
          </p:cNvPr>
          <p:cNvSpPr>
            <a:spLocks noChangeArrowheads="1"/>
          </p:cNvSpPr>
          <p:nvPr/>
        </p:nvSpPr>
        <p:spPr bwMode="auto">
          <a:xfrm>
            <a:off x="6500777" y="5504429"/>
            <a:ext cx="1385779" cy="678467"/>
          </a:xfrm>
          <a:prstGeom prst="roundRect">
            <a:avLst>
              <a:gd name="adj" fmla="val 16667"/>
            </a:avLst>
          </a:prstGeom>
          <a:solidFill>
            <a:srgbClr val="144F7D"/>
          </a:solidFill>
          <a:ln w="9360">
            <a:solidFill>
              <a:srgbClr val="FFFFFF"/>
            </a:solidFill>
            <a:miter lim="800000"/>
            <a:headEnd/>
            <a:tailEnd/>
          </a:ln>
          <a:effectLst>
            <a:outerShdw blurRad="63500" dist="23040" dir="5400000" algn="ctr" rotWithShape="0">
              <a:srgbClr val="000000">
                <a:alpha val="35036"/>
              </a:srgbClr>
            </a:outerShdw>
          </a:effectLst>
        </p:spPr>
        <p:txBody>
          <a:bodyPr lIns="90000" tIns="46800" rIns="90000" bIns="46800" anchor="ctr"/>
          <a:lstStyle/>
          <a:p>
            <a:pPr algn="ctr">
              <a:tabLst>
                <a:tab pos="0" algn="l"/>
                <a:tab pos="457189" algn="l"/>
                <a:tab pos="914377" algn="l"/>
                <a:tab pos="1371566" algn="l"/>
                <a:tab pos="1828754" algn="l"/>
                <a:tab pos="2285943" algn="l"/>
                <a:tab pos="2743131" algn="l"/>
                <a:tab pos="3200320" algn="l"/>
                <a:tab pos="3657509" algn="l"/>
                <a:tab pos="4114697" algn="l"/>
                <a:tab pos="4571886" algn="l"/>
                <a:tab pos="5029074" algn="l"/>
                <a:tab pos="5486263" algn="l"/>
                <a:tab pos="5943451" algn="l"/>
                <a:tab pos="6400640" algn="l"/>
                <a:tab pos="6857829" algn="l"/>
                <a:tab pos="7315017" algn="l"/>
                <a:tab pos="7772206" algn="l"/>
                <a:tab pos="8229394" algn="l"/>
                <a:tab pos="8686583" algn="l"/>
                <a:tab pos="9143771" algn="l"/>
              </a:tabLst>
              <a:defRPr/>
            </a:pPr>
            <a:r>
              <a:rPr lang="fr-FR" sz="1600" dirty="0">
                <a:solidFill>
                  <a:srgbClr val="FFFFFF"/>
                </a:solidFill>
                <a:latin typeface="Arial" panose="020B0604020202020204" pitchFamily="34" charset="0"/>
                <a:cs typeface="Arial" panose="020B0604020202020204" pitchFamily="34" charset="0"/>
              </a:rPr>
              <a:t>75 à 90 min / atelier</a:t>
            </a:r>
          </a:p>
        </p:txBody>
      </p:sp>
      <p:sp>
        <p:nvSpPr>
          <p:cNvPr id="49" name="AutoShape 14">
            <a:extLst>
              <a:ext uri="{FF2B5EF4-FFF2-40B4-BE49-F238E27FC236}">
                <a16:creationId xmlns:a16="http://schemas.microsoft.com/office/drawing/2014/main" id="{ABE57DB1-F7FD-429B-87AB-53E50489D3ED}"/>
              </a:ext>
            </a:extLst>
          </p:cNvPr>
          <p:cNvSpPr>
            <a:spLocks noChangeArrowheads="1"/>
          </p:cNvSpPr>
          <p:nvPr/>
        </p:nvSpPr>
        <p:spPr bwMode="auto">
          <a:xfrm>
            <a:off x="8330285" y="5530107"/>
            <a:ext cx="1531185" cy="683020"/>
          </a:xfrm>
          <a:prstGeom prst="roundRect">
            <a:avLst>
              <a:gd name="adj" fmla="val 16667"/>
            </a:avLst>
          </a:prstGeom>
          <a:solidFill>
            <a:srgbClr val="6F9B11"/>
          </a:solidFill>
          <a:ln>
            <a:solidFill>
              <a:srgbClr val="FFFFFF"/>
            </a:solidFill>
            <a:headEnd/>
            <a:tailEnd/>
          </a:ln>
        </p:spPr>
        <p:style>
          <a:lnRef idx="2">
            <a:schemeClr val="accent3">
              <a:shade val="50000"/>
            </a:schemeClr>
          </a:lnRef>
          <a:fillRef idx="1">
            <a:schemeClr val="accent3"/>
          </a:fillRef>
          <a:effectRef idx="0">
            <a:schemeClr val="accent3"/>
          </a:effectRef>
          <a:fontRef idx="minor">
            <a:schemeClr val="lt1"/>
          </a:fontRef>
        </p:style>
        <p:txBody>
          <a:bodyPr lIns="90000" tIns="46800" rIns="90000" bIns="46800" anchor="ctr"/>
          <a:lstStyle/>
          <a:p>
            <a:pPr algn="ctr">
              <a:tabLst>
                <a:tab pos="0" algn="l"/>
                <a:tab pos="457189" algn="l"/>
                <a:tab pos="914377" algn="l"/>
                <a:tab pos="1371566" algn="l"/>
                <a:tab pos="1828754" algn="l"/>
                <a:tab pos="2285943" algn="l"/>
                <a:tab pos="2743131" algn="l"/>
                <a:tab pos="3200320" algn="l"/>
                <a:tab pos="3657509" algn="l"/>
                <a:tab pos="4114697" algn="l"/>
                <a:tab pos="4571886" algn="l"/>
                <a:tab pos="5029074" algn="l"/>
                <a:tab pos="5486263" algn="l"/>
                <a:tab pos="5943451" algn="l"/>
                <a:tab pos="6400640" algn="l"/>
                <a:tab pos="6857829" algn="l"/>
                <a:tab pos="7315017" algn="l"/>
                <a:tab pos="7772206" algn="l"/>
                <a:tab pos="8229394" algn="l"/>
                <a:tab pos="8686583" algn="l"/>
                <a:tab pos="9143771" algn="l"/>
              </a:tabLst>
              <a:defRPr/>
            </a:pPr>
            <a:r>
              <a:rPr lang="fr-FR" sz="1600" dirty="0">
                <a:solidFill>
                  <a:srgbClr val="FFFFFF"/>
                </a:solidFill>
                <a:latin typeface="Arial" panose="020B0604020202020204" pitchFamily="34" charset="0"/>
                <a:cs typeface="Arial" panose="020B0604020202020204" pitchFamily="34" charset="0"/>
              </a:rPr>
              <a:t>2/3 versions pédagogiques</a:t>
            </a:r>
          </a:p>
        </p:txBody>
      </p:sp>
      <p:pic>
        <p:nvPicPr>
          <p:cNvPr id="52" name="Image 51">
            <a:extLst>
              <a:ext uri="{FF2B5EF4-FFF2-40B4-BE49-F238E27FC236}">
                <a16:creationId xmlns:a16="http://schemas.microsoft.com/office/drawing/2014/main" id="{F953FCDF-C6BD-449F-BEEE-9B15EB668CBA}"/>
              </a:ext>
            </a:extLst>
          </p:cNvPr>
          <p:cNvPicPr>
            <a:picLocks noChangeAspect="1"/>
          </p:cNvPicPr>
          <p:nvPr/>
        </p:nvPicPr>
        <p:blipFill>
          <a:blip r:embed="rId4"/>
          <a:stretch>
            <a:fillRect/>
          </a:stretch>
        </p:blipFill>
        <p:spPr>
          <a:xfrm>
            <a:off x="6983926" y="3629440"/>
            <a:ext cx="209740" cy="340360"/>
          </a:xfrm>
          <a:prstGeom prst="rect">
            <a:avLst/>
          </a:prstGeom>
        </p:spPr>
      </p:pic>
      <p:pic>
        <p:nvPicPr>
          <p:cNvPr id="53" name="Image 52">
            <a:extLst>
              <a:ext uri="{FF2B5EF4-FFF2-40B4-BE49-F238E27FC236}">
                <a16:creationId xmlns:a16="http://schemas.microsoft.com/office/drawing/2014/main" id="{125EE038-87D9-437A-989C-D039BF8843B8}"/>
              </a:ext>
            </a:extLst>
          </p:cNvPr>
          <p:cNvPicPr>
            <a:picLocks noChangeAspect="1"/>
          </p:cNvPicPr>
          <p:nvPr/>
        </p:nvPicPr>
        <p:blipFill>
          <a:blip r:embed="rId5">
            <a:duotone>
              <a:schemeClr val="accent3">
                <a:shade val="45000"/>
                <a:satMod val="135000"/>
              </a:schemeClr>
              <a:prstClr val="white"/>
            </a:duotone>
          </a:blip>
          <a:stretch>
            <a:fillRect/>
          </a:stretch>
        </p:blipFill>
        <p:spPr>
          <a:xfrm>
            <a:off x="2157611" y="2691810"/>
            <a:ext cx="297167" cy="361919"/>
          </a:xfrm>
          <a:prstGeom prst="rect">
            <a:avLst/>
          </a:prstGeom>
        </p:spPr>
      </p:pic>
      <p:sp>
        <p:nvSpPr>
          <p:cNvPr id="54" name="ZoneTexte 53">
            <a:extLst>
              <a:ext uri="{FF2B5EF4-FFF2-40B4-BE49-F238E27FC236}">
                <a16:creationId xmlns:a16="http://schemas.microsoft.com/office/drawing/2014/main" id="{E72B59A1-020B-498D-A00F-F4E0195A94DE}"/>
              </a:ext>
            </a:extLst>
          </p:cNvPr>
          <p:cNvSpPr txBox="1"/>
          <p:nvPr/>
        </p:nvSpPr>
        <p:spPr>
          <a:xfrm>
            <a:off x="7696200" y="1281012"/>
            <a:ext cx="2733341" cy="600164"/>
          </a:xfrm>
          <a:prstGeom prst="rect">
            <a:avLst/>
          </a:prstGeom>
          <a:solidFill>
            <a:schemeClr val="bg1">
              <a:lumMod val="95000"/>
            </a:schemeClr>
          </a:solidFill>
        </p:spPr>
        <p:txBody>
          <a:bodyPr wrap="square" rtlCol="0">
            <a:spAutoFit/>
          </a:bodyPr>
          <a:lstStyle/>
          <a:p>
            <a:pPr marL="171446" indent="-171446">
              <a:buFont typeface="Arial" panose="020B0604020202020204" pitchFamily="34" charset="0"/>
              <a:buChar char="•"/>
            </a:pPr>
            <a:r>
              <a:rPr lang="fr-FR" sz="1100" dirty="0">
                <a:solidFill>
                  <a:schemeClr val="tx1">
                    <a:lumMod val="50000"/>
                    <a:lumOff val="50000"/>
                  </a:schemeClr>
                </a:solidFill>
                <a:latin typeface="Arial" panose="020B0604020202020204" pitchFamily="34" charset="0"/>
                <a:cs typeface="Arial" panose="020B0604020202020204" pitchFamily="34" charset="0"/>
              </a:rPr>
              <a:t>Enfants en surpoids / risque d’obésité</a:t>
            </a:r>
          </a:p>
          <a:p>
            <a:pPr marL="171446" indent="-171446">
              <a:buFont typeface="Arial" panose="020B0604020202020204" pitchFamily="34" charset="0"/>
              <a:buChar char="•"/>
            </a:pPr>
            <a:r>
              <a:rPr lang="fr-FR" sz="1100" dirty="0">
                <a:solidFill>
                  <a:schemeClr val="tx1">
                    <a:lumMod val="50000"/>
                    <a:lumOff val="50000"/>
                  </a:schemeClr>
                </a:solidFill>
                <a:latin typeface="Arial" panose="020B0604020202020204" pitchFamily="34" charset="0"/>
                <a:cs typeface="Arial" panose="020B0604020202020204" pitchFamily="34" charset="0"/>
              </a:rPr>
              <a:t>7 à 11 ans </a:t>
            </a:r>
          </a:p>
          <a:p>
            <a:pPr marL="171446" indent="-171446">
              <a:buFont typeface="Arial" panose="020B0604020202020204" pitchFamily="34" charset="0"/>
              <a:buChar char="•"/>
            </a:pPr>
            <a:r>
              <a:rPr lang="fr-FR" sz="1100" dirty="0">
                <a:solidFill>
                  <a:schemeClr val="tx1">
                    <a:lumMod val="50000"/>
                    <a:lumOff val="50000"/>
                  </a:schemeClr>
                </a:solidFill>
                <a:latin typeface="Arial" panose="020B0604020202020204" pitchFamily="34" charset="0"/>
                <a:cs typeface="Arial" panose="020B0604020202020204" pitchFamily="34" charset="0"/>
              </a:rPr>
              <a:t>En association avec les parents</a:t>
            </a:r>
          </a:p>
        </p:txBody>
      </p:sp>
    </p:spTree>
    <p:extLst>
      <p:ext uri="{BB962C8B-B14F-4D97-AF65-F5344CB8AC3E}">
        <p14:creationId xmlns:p14="http://schemas.microsoft.com/office/powerpoint/2010/main" val="191767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E611B0-0375-5D4E-F6DE-3062F153F117}"/>
              </a:ext>
            </a:extLst>
          </p:cNvPr>
          <p:cNvSpPr/>
          <p:nvPr/>
        </p:nvSpPr>
        <p:spPr bwMode="auto">
          <a:xfrm>
            <a:off x="0" y="1"/>
            <a:ext cx="12192000" cy="6858000"/>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8" name="Espace réservé du numéro de diapositive 7"/>
          <p:cNvSpPr>
            <a:spLocks noGrp="1"/>
          </p:cNvSpPr>
          <p:nvPr>
            <p:ph type="sldNum" sz="quarter" idx="12"/>
          </p:nvPr>
        </p:nvSpPr>
        <p:spPr/>
        <p:txBody>
          <a:bodyPr/>
          <a:lstStyle/>
          <a:p>
            <a:fld id="{F5715ED8-6BCA-6E4C-A145-F6796D2E9CBA}" type="slidenum">
              <a:rPr lang="fr-FR" smtClean="0">
                <a:solidFill>
                  <a:schemeClr val="bg1"/>
                </a:solidFill>
              </a:rPr>
              <a:t>22</a:t>
            </a:fld>
            <a:endParaRPr lang="fr-FR" dirty="0">
              <a:solidFill>
                <a:schemeClr val="bg1"/>
              </a:solidFill>
            </a:endParaRPr>
          </a:p>
        </p:txBody>
      </p:sp>
      <p:sp>
        <p:nvSpPr>
          <p:cNvPr id="10" name="Forme libre 5">
            <a:extLst>
              <a:ext uri="{FF2B5EF4-FFF2-40B4-BE49-F238E27FC236}">
                <a16:creationId xmlns:a16="http://schemas.microsoft.com/office/drawing/2014/main" id="{304E985C-9569-4A59-8394-1A765AEEAC5E}"/>
              </a:ext>
            </a:extLst>
          </p:cNvPr>
          <p:cNvSpPr/>
          <p:nvPr/>
        </p:nvSpPr>
        <p:spPr>
          <a:xfrm>
            <a:off x="2658979" y="1886848"/>
            <a:ext cx="7437119" cy="390544"/>
          </a:xfrm>
          <a:custGeom>
            <a:avLst/>
            <a:gdLst>
              <a:gd name="connsiteX0" fmla="*/ 0 w 7099300"/>
              <a:gd name="connsiteY0" fmla="*/ 978040 h 1092047"/>
              <a:gd name="connsiteX1" fmla="*/ 2057400 w 7099300"/>
              <a:gd name="connsiteY1" fmla="*/ 1003440 h 1092047"/>
              <a:gd name="connsiteX2" fmla="*/ 3352800 w 7099300"/>
              <a:gd name="connsiteY2" fmla="*/ 140 h 1092047"/>
              <a:gd name="connsiteX3" fmla="*/ 4597400 w 7099300"/>
              <a:gd name="connsiteY3" fmla="*/ 1079640 h 1092047"/>
              <a:gd name="connsiteX4" fmla="*/ 6223000 w 7099300"/>
              <a:gd name="connsiteY4" fmla="*/ 165240 h 1092047"/>
              <a:gd name="connsiteX5" fmla="*/ 7099300 w 7099300"/>
              <a:gd name="connsiteY5" fmla="*/ 1066940 h 109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9300" h="1092047">
                <a:moveTo>
                  <a:pt x="0" y="978040"/>
                </a:moveTo>
                <a:cubicBezTo>
                  <a:pt x="749300" y="1072231"/>
                  <a:pt x="1498600" y="1166423"/>
                  <a:pt x="2057400" y="1003440"/>
                </a:cubicBezTo>
                <a:cubicBezTo>
                  <a:pt x="2616200" y="840457"/>
                  <a:pt x="2929467" y="-12560"/>
                  <a:pt x="3352800" y="140"/>
                </a:cubicBezTo>
                <a:cubicBezTo>
                  <a:pt x="3776133" y="12840"/>
                  <a:pt x="4119033" y="1052123"/>
                  <a:pt x="4597400" y="1079640"/>
                </a:cubicBezTo>
                <a:cubicBezTo>
                  <a:pt x="5075767" y="1107157"/>
                  <a:pt x="5806017" y="167357"/>
                  <a:pt x="6223000" y="165240"/>
                </a:cubicBezTo>
                <a:cubicBezTo>
                  <a:pt x="6639983" y="163123"/>
                  <a:pt x="6976533" y="1039423"/>
                  <a:pt x="7099300" y="1066940"/>
                </a:cubicBezTo>
              </a:path>
            </a:pathLst>
          </a:custGeom>
          <a:ln w="34925">
            <a:solidFill>
              <a:srgbClr val="A4C40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fr-FR" sz="1400"/>
          </a:p>
        </p:txBody>
      </p:sp>
      <p:sp>
        <p:nvSpPr>
          <p:cNvPr id="11" name="Rectangle 10">
            <a:extLst>
              <a:ext uri="{FF2B5EF4-FFF2-40B4-BE49-F238E27FC236}">
                <a16:creationId xmlns:a16="http://schemas.microsoft.com/office/drawing/2014/main" id="{0CFD4B9D-75E3-42BC-BEC9-DB484F55500D}"/>
              </a:ext>
            </a:extLst>
          </p:cNvPr>
          <p:cNvSpPr/>
          <p:nvPr/>
        </p:nvSpPr>
        <p:spPr>
          <a:xfrm rot="676231">
            <a:off x="1867031" y="2592805"/>
            <a:ext cx="1252736" cy="1772031"/>
          </a:xfrm>
          <a:prstGeom prst="rect">
            <a:avLst/>
          </a:prstGeom>
          <a:noFill/>
          <a:ln w="28575" cmpd="sng">
            <a:solidFill>
              <a:srgbClr val="A4C40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rgbClr val="D5238F"/>
                </a:solidFill>
              </a:rPr>
              <a:t>1</a:t>
            </a:r>
          </a:p>
          <a:p>
            <a:pPr algn="ctr"/>
            <a:endParaRPr lang="fr-FR" sz="1400" dirty="0">
              <a:solidFill>
                <a:schemeClr val="tx1"/>
              </a:solidFill>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Connaître les facteurs de risque cardiovasculaire</a:t>
            </a:r>
          </a:p>
        </p:txBody>
      </p:sp>
      <p:sp>
        <p:nvSpPr>
          <p:cNvPr id="13" name="Rectangle 12">
            <a:extLst>
              <a:ext uri="{FF2B5EF4-FFF2-40B4-BE49-F238E27FC236}">
                <a16:creationId xmlns:a16="http://schemas.microsoft.com/office/drawing/2014/main" id="{64F63462-EF9F-4F40-9553-5070AEB33EEB}"/>
              </a:ext>
            </a:extLst>
          </p:cNvPr>
          <p:cNvSpPr/>
          <p:nvPr/>
        </p:nvSpPr>
        <p:spPr>
          <a:xfrm>
            <a:off x="3224083" y="3147954"/>
            <a:ext cx="1344219" cy="1772031"/>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6">
                    <a:lumMod val="75000"/>
                  </a:schemeClr>
                </a:solidFill>
                <a:latin typeface="Arial" panose="020B0604020202020204" pitchFamily="34" charset="0"/>
                <a:cs typeface="Arial" panose="020B0604020202020204" pitchFamily="34" charset="0"/>
              </a:rPr>
              <a:t>2</a:t>
            </a:r>
          </a:p>
          <a:p>
            <a:pPr algn="ctr"/>
            <a:endParaRPr lang="fr-FR" sz="1600" dirty="0">
              <a:solidFill>
                <a:schemeClr val="tx1"/>
              </a:solidFill>
              <a:latin typeface="Arial" panose="020B0604020202020204" pitchFamily="34" charset="0"/>
              <a:cs typeface="Arial" panose="020B0604020202020204" pitchFamily="34" charset="0"/>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Comprendre les traitements</a:t>
            </a:r>
          </a:p>
        </p:txBody>
      </p:sp>
      <p:sp>
        <p:nvSpPr>
          <p:cNvPr id="14" name="Rectangle 13">
            <a:extLst>
              <a:ext uri="{FF2B5EF4-FFF2-40B4-BE49-F238E27FC236}">
                <a16:creationId xmlns:a16="http://schemas.microsoft.com/office/drawing/2014/main" id="{2D19112B-6DB5-4C3E-92DF-07D5A3B11B45}"/>
              </a:ext>
            </a:extLst>
          </p:cNvPr>
          <p:cNvSpPr/>
          <p:nvPr/>
        </p:nvSpPr>
        <p:spPr>
          <a:xfrm rot="591589">
            <a:off x="4734221" y="2842925"/>
            <a:ext cx="1346763" cy="1772031"/>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rgbClr val="0C9AA9"/>
                </a:solidFill>
              </a:rPr>
              <a:t>3</a:t>
            </a:r>
          </a:p>
          <a:p>
            <a:pPr algn="ctr"/>
            <a:endParaRPr lang="fr-FR" sz="1400" dirty="0">
              <a:solidFill>
                <a:schemeClr val="tx1"/>
              </a:solidFill>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Mon alimentation santé</a:t>
            </a:r>
          </a:p>
        </p:txBody>
      </p:sp>
      <p:sp>
        <p:nvSpPr>
          <p:cNvPr id="15" name="Rectangle 14">
            <a:extLst>
              <a:ext uri="{FF2B5EF4-FFF2-40B4-BE49-F238E27FC236}">
                <a16:creationId xmlns:a16="http://schemas.microsoft.com/office/drawing/2014/main" id="{DD5CF882-A438-4811-8D4B-8561E777339D}"/>
              </a:ext>
            </a:extLst>
          </p:cNvPr>
          <p:cNvSpPr/>
          <p:nvPr/>
        </p:nvSpPr>
        <p:spPr>
          <a:xfrm rot="21196420">
            <a:off x="6285427" y="3444473"/>
            <a:ext cx="1390403" cy="1764715"/>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rgbClr val="0047AD"/>
                </a:solidFill>
              </a:rPr>
              <a:t>4</a:t>
            </a:r>
          </a:p>
          <a:p>
            <a:pPr algn="ctr"/>
            <a:endParaRPr lang="fr-FR" sz="1400" dirty="0">
              <a:solidFill>
                <a:schemeClr val="tx1"/>
              </a:solidFill>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Renforcer mon estime et ma confiance en soi</a:t>
            </a:r>
          </a:p>
        </p:txBody>
      </p:sp>
      <p:sp>
        <p:nvSpPr>
          <p:cNvPr id="16" name="Rectangle 15">
            <a:extLst>
              <a:ext uri="{FF2B5EF4-FFF2-40B4-BE49-F238E27FC236}">
                <a16:creationId xmlns:a16="http://schemas.microsoft.com/office/drawing/2014/main" id="{F041C3E5-A50F-4757-B057-7287C00CD77F}"/>
              </a:ext>
            </a:extLst>
          </p:cNvPr>
          <p:cNvSpPr/>
          <p:nvPr/>
        </p:nvSpPr>
        <p:spPr>
          <a:xfrm rot="441995">
            <a:off x="7801656" y="2489287"/>
            <a:ext cx="1594877" cy="1772031"/>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rgbClr val="3CAD74"/>
                </a:solidFill>
              </a:rPr>
              <a:t>5</a:t>
            </a:r>
          </a:p>
          <a:p>
            <a:pPr algn="ctr"/>
            <a:endParaRPr lang="fr-FR" sz="1400" dirty="0">
              <a:solidFill>
                <a:schemeClr val="tx1"/>
              </a:solidFill>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Faire évoluer ma pratique d’activité sportive</a:t>
            </a:r>
          </a:p>
        </p:txBody>
      </p:sp>
      <p:cxnSp>
        <p:nvCxnSpPr>
          <p:cNvPr id="18" name="Connecteur droit 17">
            <a:extLst>
              <a:ext uri="{FF2B5EF4-FFF2-40B4-BE49-F238E27FC236}">
                <a16:creationId xmlns:a16="http://schemas.microsoft.com/office/drawing/2014/main" id="{F0E5EAFE-46DA-4324-BB4E-E269F5E0F940}"/>
              </a:ext>
            </a:extLst>
          </p:cNvPr>
          <p:cNvCxnSpPr>
            <a:cxnSpLocks/>
            <a:endCxn id="11" idx="0"/>
          </p:cNvCxnSpPr>
          <p:nvPr/>
        </p:nvCxnSpPr>
        <p:spPr>
          <a:xfrm flipH="1">
            <a:off x="2666563" y="2209328"/>
            <a:ext cx="192011" cy="400563"/>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748D396C-B735-4A0D-B9A3-0B07B1E2CD0D}"/>
              </a:ext>
            </a:extLst>
          </p:cNvPr>
          <p:cNvCxnSpPr>
            <a:cxnSpLocks/>
          </p:cNvCxnSpPr>
          <p:nvPr/>
        </p:nvCxnSpPr>
        <p:spPr>
          <a:xfrm>
            <a:off x="3909396" y="2295482"/>
            <a:ext cx="18121" cy="824273"/>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cxnSp>
        <p:nvCxnSpPr>
          <p:cNvPr id="21" name="Connecteur droit 20">
            <a:extLst>
              <a:ext uri="{FF2B5EF4-FFF2-40B4-BE49-F238E27FC236}">
                <a16:creationId xmlns:a16="http://schemas.microsoft.com/office/drawing/2014/main" id="{1EB6136A-E40B-40B0-B81C-02036952A70A}"/>
              </a:ext>
            </a:extLst>
          </p:cNvPr>
          <p:cNvCxnSpPr>
            <a:cxnSpLocks/>
            <a:endCxn id="14" idx="0"/>
          </p:cNvCxnSpPr>
          <p:nvPr/>
        </p:nvCxnSpPr>
        <p:spPr>
          <a:xfrm>
            <a:off x="5297039" y="2164470"/>
            <a:ext cx="262284" cy="691543"/>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cxnSp>
        <p:nvCxnSpPr>
          <p:cNvPr id="23" name="Connecteur droit 22">
            <a:extLst>
              <a:ext uri="{FF2B5EF4-FFF2-40B4-BE49-F238E27FC236}">
                <a16:creationId xmlns:a16="http://schemas.microsoft.com/office/drawing/2014/main" id="{78AAA9A4-C0D8-47E8-8D40-9C3000BFC7E8}"/>
              </a:ext>
            </a:extLst>
          </p:cNvPr>
          <p:cNvCxnSpPr>
            <a:cxnSpLocks/>
            <a:endCxn id="15" idx="0"/>
          </p:cNvCxnSpPr>
          <p:nvPr/>
        </p:nvCxnSpPr>
        <p:spPr>
          <a:xfrm>
            <a:off x="6638925" y="2010435"/>
            <a:ext cx="238355" cy="1440111"/>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cxnSp>
        <p:nvCxnSpPr>
          <p:cNvPr id="26" name="Connecteur droit 25">
            <a:extLst>
              <a:ext uri="{FF2B5EF4-FFF2-40B4-BE49-F238E27FC236}">
                <a16:creationId xmlns:a16="http://schemas.microsoft.com/office/drawing/2014/main" id="{5D5015D8-21D4-4C31-988B-4749FDC204D7}"/>
              </a:ext>
            </a:extLst>
          </p:cNvPr>
          <p:cNvCxnSpPr>
            <a:cxnSpLocks/>
            <a:endCxn id="16" idx="0"/>
          </p:cNvCxnSpPr>
          <p:nvPr/>
        </p:nvCxnSpPr>
        <p:spPr>
          <a:xfrm>
            <a:off x="8047520" y="2158305"/>
            <a:ext cx="665176" cy="338297"/>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sp>
        <p:nvSpPr>
          <p:cNvPr id="28" name="AutoShape 12">
            <a:extLst>
              <a:ext uri="{FF2B5EF4-FFF2-40B4-BE49-F238E27FC236}">
                <a16:creationId xmlns:a16="http://schemas.microsoft.com/office/drawing/2014/main" id="{F9137231-1E0E-43CA-A79C-33CDEBE6276E}"/>
              </a:ext>
            </a:extLst>
          </p:cNvPr>
          <p:cNvSpPr>
            <a:spLocks noChangeArrowheads="1"/>
          </p:cNvSpPr>
          <p:nvPr/>
        </p:nvSpPr>
        <p:spPr bwMode="auto">
          <a:xfrm>
            <a:off x="2782372" y="5485371"/>
            <a:ext cx="1403101" cy="697524"/>
          </a:xfrm>
          <a:prstGeom prst="roundRect">
            <a:avLst>
              <a:gd name="adj" fmla="val 16667"/>
            </a:avLst>
          </a:prstGeom>
          <a:solidFill>
            <a:schemeClr val="accent4">
              <a:lumMod val="50000"/>
            </a:schemeClr>
          </a:solidFill>
          <a:ln>
            <a:noFill/>
            <a:headEnd/>
            <a:tailEnd/>
          </a:ln>
        </p:spPr>
        <p:style>
          <a:lnRef idx="2">
            <a:schemeClr val="accent4">
              <a:shade val="50000"/>
            </a:schemeClr>
          </a:lnRef>
          <a:fillRef idx="1">
            <a:schemeClr val="accent4"/>
          </a:fillRef>
          <a:effectRef idx="0">
            <a:schemeClr val="accent4"/>
          </a:effectRef>
          <a:fontRef idx="minor">
            <a:schemeClr val="lt1"/>
          </a:fontRef>
        </p:style>
        <p:txBody>
          <a:bodyPr lIns="90000" tIns="46800" rIns="90000" bIns="46800" anchor="ctr"/>
          <a:lstStyle/>
          <a:p>
            <a:pPr algn="ctr">
              <a:tabLst>
                <a:tab pos="0" algn="l"/>
                <a:tab pos="457189" algn="l"/>
                <a:tab pos="914377" algn="l"/>
                <a:tab pos="1371566" algn="l"/>
                <a:tab pos="1828754" algn="l"/>
                <a:tab pos="2285943" algn="l"/>
                <a:tab pos="2743131" algn="l"/>
                <a:tab pos="3200320" algn="l"/>
                <a:tab pos="3657509" algn="l"/>
                <a:tab pos="4114697" algn="l"/>
                <a:tab pos="4571886" algn="l"/>
                <a:tab pos="5029074" algn="l"/>
                <a:tab pos="5486263" algn="l"/>
                <a:tab pos="5943451" algn="l"/>
                <a:tab pos="6400640" algn="l"/>
                <a:tab pos="6857829" algn="l"/>
                <a:tab pos="7315017" algn="l"/>
                <a:tab pos="7772206" algn="l"/>
                <a:tab pos="8229394" algn="l"/>
                <a:tab pos="8686583" algn="l"/>
                <a:tab pos="9143771" algn="l"/>
              </a:tabLst>
              <a:defRPr/>
            </a:pPr>
            <a:r>
              <a:rPr lang="fr-FR" sz="1600" dirty="0">
                <a:solidFill>
                  <a:schemeClr val="bg1"/>
                </a:solidFill>
                <a:latin typeface="Arial" panose="020B0604020202020204" pitchFamily="34" charset="0"/>
                <a:cs typeface="Arial" panose="020B0604020202020204" pitchFamily="34" charset="0"/>
              </a:rPr>
              <a:t>10 à 12 patients max.</a:t>
            </a:r>
          </a:p>
        </p:txBody>
      </p:sp>
      <p:sp>
        <p:nvSpPr>
          <p:cNvPr id="29" name="AutoShape 13">
            <a:extLst>
              <a:ext uri="{FF2B5EF4-FFF2-40B4-BE49-F238E27FC236}">
                <a16:creationId xmlns:a16="http://schemas.microsoft.com/office/drawing/2014/main" id="{A8925D8D-9D25-4864-BEE3-DDEA55A26337}"/>
              </a:ext>
            </a:extLst>
          </p:cNvPr>
          <p:cNvSpPr>
            <a:spLocks noChangeArrowheads="1"/>
          </p:cNvSpPr>
          <p:nvPr/>
        </p:nvSpPr>
        <p:spPr bwMode="auto">
          <a:xfrm>
            <a:off x="4625374" y="5489715"/>
            <a:ext cx="1484543" cy="693181"/>
          </a:xfrm>
          <a:prstGeom prst="roundRect">
            <a:avLst>
              <a:gd name="adj" fmla="val 16667"/>
            </a:avLst>
          </a:prstGeom>
          <a:solidFill>
            <a:srgbClr val="F43174"/>
          </a:solidFill>
          <a:ln w="9360">
            <a:noFill/>
            <a:miter lim="800000"/>
            <a:headEnd/>
            <a:tailEnd/>
          </a:ln>
          <a:effectLst>
            <a:outerShdw blurRad="63500" dist="23040" dir="5400000" algn="ctr" rotWithShape="0">
              <a:srgbClr val="000000">
                <a:alpha val="35036"/>
              </a:srgbClr>
            </a:outerShdw>
          </a:effectLst>
        </p:spPr>
        <p:txBody>
          <a:bodyPr lIns="90000" tIns="46800" rIns="90000" bIns="46800" anchor="ctr"/>
          <a:lstStyle/>
          <a:p>
            <a:pPr algn="ctr">
              <a:tabLst>
                <a:tab pos="0" algn="l"/>
                <a:tab pos="457189" algn="l"/>
                <a:tab pos="914377" algn="l"/>
                <a:tab pos="1371566" algn="l"/>
                <a:tab pos="1828754" algn="l"/>
                <a:tab pos="2285943" algn="l"/>
                <a:tab pos="2743131" algn="l"/>
                <a:tab pos="3200320" algn="l"/>
                <a:tab pos="3657509" algn="l"/>
                <a:tab pos="4114697" algn="l"/>
                <a:tab pos="4571886" algn="l"/>
                <a:tab pos="5029074" algn="l"/>
                <a:tab pos="5486263" algn="l"/>
                <a:tab pos="5943451" algn="l"/>
                <a:tab pos="6400640" algn="l"/>
                <a:tab pos="6857829" algn="l"/>
                <a:tab pos="7315017" algn="l"/>
                <a:tab pos="7772206" algn="l"/>
                <a:tab pos="8229394" algn="l"/>
                <a:tab pos="8686583" algn="l"/>
                <a:tab pos="9143771" algn="l"/>
              </a:tabLst>
              <a:defRPr/>
            </a:pPr>
            <a:r>
              <a:rPr lang="fr-FR" sz="1600" dirty="0">
                <a:solidFill>
                  <a:srgbClr val="FFFFFF"/>
                </a:solidFill>
                <a:latin typeface="Arial" panose="020B0604020202020204" pitchFamily="34" charset="0"/>
                <a:cs typeface="Arial" panose="020B0604020202020204" pitchFamily="34" charset="0"/>
              </a:rPr>
              <a:t>6 à 10 animateurs</a:t>
            </a:r>
          </a:p>
        </p:txBody>
      </p:sp>
      <p:sp>
        <p:nvSpPr>
          <p:cNvPr id="30" name="AutoShape 11">
            <a:extLst>
              <a:ext uri="{FF2B5EF4-FFF2-40B4-BE49-F238E27FC236}">
                <a16:creationId xmlns:a16="http://schemas.microsoft.com/office/drawing/2014/main" id="{E0E041F9-0A06-491E-9F14-33DAC59C8463}"/>
              </a:ext>
            </a:extLst>
          </p:cNvPr>
          <p:cNvSpPr>
            <a:spLocks noChangeArrowheads="1"/>
          </p:cNvSpPr>
          <p:nvPr/>
        </p:nvSpPr>
        <p:spPr bwMode="auto">
          <a:xfrm>
            <a:off x="6553644" y="5488847"/>
            <a:ext cx="1385779" cy="678467"/>
          </a:xfrm>
          <a:prstGeom prst="roundRect">
            <a:avLst>
              <a:gd name="adj" fmla="val 16667"/>
            </a:avLst>
          </a:prstGeom>
          <a:solidFill>
            <a:srgbClr val="144F7D"/>
          </a:solidFill>
          <a:ln w="9360">
            <a:solidFill>
              <a:srgbClr val="FFFFFF"/>
            </a:solidFill>
            <a:miter lim="800000"/>
            <a:headEnd/>
            <a:tailEnd/>
          </a:ln>
          <a:effectLst>
            <a:outerShdw blurRad="63500" dist="23040" dir="5400000" algn="ctr" rotWithShape="0">
              <a:srgbClr val="000000">
                <a:alpha val="35036"/>
              </a:srgbClr>
            </a:outerShdw>
          </a:effectLst>
        </p:spPr>
        <p:txBody>
          <a:bodyPr lIns="90000" tIns="46800" rIns="90000" bIns="46800" anchor="ctr"/>
          <a:lstStyle/>
          <a:p>
            <a:pPr algn="ctr">
              <a:tabLst>
                <a:tab pos="0" algn="l"/>
                <a:tab pos="457189" algn="l"/>
                <a:tab pos="914377" algn="l"/>
                <a:tab pos="1371566" algn="l"/>
                <a:tab pos="1828754" algn="l"/>
                <a:tab pos="2285943" algn="l"/>
                <a:tab pos="2743131" algn="l"/>
                <a:tab pos="3200320" algn="l"/>
                <a:tab pos="3657509" algn="l"/>
                <a:tab pos="4114697" algn="l"/>
                <a:tab pos="4571886" algn="l"/>
                <a:tab pos="5029074" algn="l"/>
                <a:tab pos="5486263" algn="l"/>
                <a:tab pos="5943451" algn="l"/>
                <a:tab pos="6400640" algn="l"/>
                <a:tab pos="6857829" algn="l"/>
                <a:tab pos="7315017" algn="l"/>
                <a:tab pos="7772206" algn="l"/>
                <a:tab pos="8229394" algn="l"/>
                <a:tab pos="8686583" algn="l"/>
                <a:tab pos="9143771" algn="l"/>
              </a:tabLst>
              <a:defRPr/>
            </a:pPr>
            <a:r>
              <a:rPr lang="fr-FR" sz="1600" dirty="0">
                <a:solidFill>
                  <a:srgbClr val="FFFFFF"/>
                </a:solidFill>
                <a:latin typeface="Arial" panose="020B0604020202020204" pitchFamily="34" charset="0"/>
                <a:cs typeface="Arial" panose="020B0604020202020204" pitchFamily="34" charset="0"/>
              </a:rPr>
              <a:t>2h / atelier</a:t>
            </a:r>
          </a:p>
        </p:txBody>
      </p:sp>
      <p:sp>
        <p:nvSpPr>
          <p:cNvPr id="31" name="AutoShape 14">
            <a:extLst>
              <a:ext uri="{FF2B5EF4-FFF2-40B4-BE49-F238E27FC236}">
                <a16:creationId xmlns:a16="http://schemas.microsoft.com/office/drawing/2014/main" id="{7BBA9CB5-F525-47C2-BE70-807858B1BE06}"/>
              </a:ext>
            </a:extLst>
          </p:cNvPr>
          <p:cNvSpPr>
            <a:spLocks noChangeArrowheads="1"/>
          </p:cNvSpPr>
          <p:nvPr/>
        </p:nvSpPr>
        <p:spPr bwMode="auto">
          <a:xfrm>
            <a:off x="8383152" y="5514526"/>
            <a:ext cx="1531185" cy="683020"/>
          </a:xfrm>
          <a:prstGeom prst="roundRect">
            <a:avLst>
              <a:gd name="adj" fmla="val 16667"/>
            </a:avLst>
          </a:prstGeom>
          <a:solidFill>
            <a:srgbClr val="6F9B11"/>
          </a:solidFill>
          <a:ln>
            <a:solidFill>
              <a:srgbClr val="FFFFFF"/>
            </a:solidFill>
            <a:headEnd/>
            <a:tailEnd/>
          </a:ln>
        </p:spPr>
        <p:style>
          <a:lnRef idx="2">
            <a:schemeClr val="accent3">
              <a:shade val="50000"/>
            </a:schemeClr>
          </a:lnRef>
          <a:fillRef idx="1">
            <a:schemeClr val="accent3"/>
          </a:fillRef>
          <a:effectRef idx="0">
            <a:schemeClr val="accent3"/>
          </a:effectRef>
          <a:fontRef idx="minor">
            <a:schemeClr val="lt1"/>
          </a:fontRef>
        </p:style>
        <p:txBody>
          <a:bodyPr lIns="90000" tIns="46800" rIns="90000" bIns="46800" anchor="ctr"/>
          <a:lstStyle/>
          <a:p>
            <a:pPr algn="ctr">
              <a:tabLst>
                <a:tab pos="0" algn="l"/>
                <a:tab pos="457189" algn="l"/>
                <a:tab pos="914377" algn="l"/>
                <a:tab pos="1371566" algn="l"/>
                <a:tab pos="1828754" algn="l"/>
                <a:tab pos="2285943" algn="l"/>
                <a:tab pos="2743131" algn="l"/>
                <a:tab pos="3200320" algn="l"/>
                <a:tab pos="3657509" algn="l"/>
                <a:tab pos="4114697" algn="l"/>
                <a:tab pos="4571886" algn="l"/>
                <a:tab pos="5029074" algn="l"/>
                <a:tab pos="5486263" algn="l"/>
                <a:tab pos="5943451" algn="l"/>
                <a:tab pos="6400640" algn="l"/>
                <a:tab pos="6857829" algn="l"/>
                <a:tab pos="7315017" algn="l"/>
                <a:tab pos="7772206" algn="l"/>
                <a:tab pos="8229394" algn="l"/>
                <a:tab pos="8686583" algn="l"/>
                <a:tab pos="9143771" algn="l"/>
              </a:tabLst>
              <a:defRPr/>
            </a:pPr>
            <a:r>
              <a:rPr lang="fr-FR" sz="1600" dirty="0">
                <a:solidFill>
                  <a:srgbClr val="FFFFFF"/>
                </a:solidFill>
                <a:latin typeface="Arial" panose="020B0604020202020204" pitchFamily="34" charset="0"/>
                <a:cs typeface="Arial" panose="020B0604020202020204" pitchFamily="34" charset="0"/>
              </a:rPr>
              <a:t>2 versions pédagogiques</a:t>
            </a:r>
          </a:p>
        </p:txBody>
      </p:sp>
      <p:sp>
        <p:nvSpPr>
          <p:cNvPr id="33" name="Rectangle 32">
            <a:extLst>
              <a:ext uri="{FF2B5EF4-FFF2-40B4-BE49-F238E27FC236}">
                <a16:creationId xmlns:a16="http://schemas.microsoft.com/office/drawing/2014/main" id="{AEF05767-445A-4C40-A075-F334828DA8D4}"/>
              </a:ext>
            </a:extLst>
          </p:cNvPr>
          <p:cNvSpPr/>
          <p:nvPr/>
        </p:nvSpPr>
        <p:spPr>
          <a:xfrm rot="481917">
            <a:off x="9407144" y="3445617"/>
            <a:ext cx="1142661" cy="1772031"/>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bg2">
                    <a:lumMod val="50000"/>
                  </a:schemeClr>
                </a:solidFill>
              </a:rPr>
              <a:t>6</a:t>
            </a:r>
          </a:p>
          <a:p>
            <a:pPr algn="ctr"/>
            <a:endParaRPr lang="fr-FR" sz="1400" dirty="0">
              <a:solidFill>
                <a:schemeClr val="tx1"/>
              </a:solidFill>
            </a:endParaRPr>
          </a:p>
          <a:p>
            <a:pPr algn="ctr"/>
            <a:r>
              <a:rPr lang="fr-FR" sz="1600" i="1" dirty="0">
                <a:solidFill>
                  <a:schemeClr val="tx1">
                    <a:lumMod val="65000"/>
                    <a:lumOff val="35000"/>
                  </a:schemeClr>
                </a:solidFill>
                <a:latin typeface="Arial" panose="020B0604020202020204" pitchFamily="34" charset="0"/>
                <a:cs typeface="Arial" panose="020B0604020202020204" pitchFamily="34" charset="0"/>
              </a:rPr>
              <a:t>Le tabac : et si on en parlait ? </a:t>
            </a:r>
          </a:p>
        </p:txBody>
      </p:sp>
      <p:cxnSp>
        <p:nvCxnSpPr>
          <p:cNvPr id="37" name="Connecteur droit 36">
            <a:extLst>
              <a:ext uri="{FF2B5EF4-FFF2-40B4-BE49-F238E27FC236}">
                <a16:creationId xmlns:a16="http://schemas.microsoft.com/office/drawing/2014/main" id="{E92C66EF-3893-43DD-9A13-62E1D3F5EC73}"/>
              </a:ext>
            </a:extLst>
          </p:cNvPr>
          <p:cNvCxnSpPr>
            <a:cxnSpLocks/>
            <a:endCxn id="33" idx="0"/>
          </p:cNvCxnSpPr>
          <p:nvPr/>
        </p:nvCxnSpPr>
        <p:spPr>
          <a:xfrm>
            <a:off x="9584263" y="2010437"/>
            <a:ext cx="518011" cy="1443873"/>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sp>
        <p:nvSpPr>
          <p:cNvPr id="27" name="ZoneTexte 26">
            <a:extLst>
              <a:ext uri="{FF2B5EF4-FFF2-40B4-BE49-F238E27FC236}">
                <a16:creationId xmlns:a16="http://schemas.microsoft.com/office/drawing/2014/main" id="{3E2C9495-1783-483A-A89E-448743C9CF01}"/>
              </a:ext>
            </a:extLst>
          </p:cNvPr>
          <p:cNvSpPr txBox="1"/>
          <p:nvPr/>
        </p:nvSpPr>
        <p:spPr>
          <a:xfrm>
            <a:off x="2762568" y="709606"/>
            <a:ext cx="7437120" cy="1015663"/>
          </a:xfrm>
          <a:prstGeom prst="rect">
            <a:avLst/>
          </a:prstGeom>
          <a:noFill/>
        </p:spPr>
        <p:txBody>
          <a:bodyPr wrap="square" rtlCol="0">
            <a:spAutoFit/>
          </a:bodyPr>
          <a:lstStyle/>
          <a:p>
            <a:pPr marL="457189" indent="-457189">
              <a:buBlip>
                <a:blip r:embed="rId2"/>
              </a:buBlip>
            </a:pPr>
            <a:r>
              <a:rPr lang="fr-FR" sz="3000" b="1" dirty="0">
                <a:solidFill>
                  <a:srgbClr val="2794B1"/>
                </a:solidFill>
              </a:rPr>
              <a:t>PROGRAMME RISQUE CARDIOVASCULAIRE</a:t>
            </a:r>
            <a:endParaRPr lang="fr-FR" sz="3000" dirty="0">
              <a:solidFill>
                <a:srgbClr val="2794B1"/>
              </a:solidFill>
            </a:endParaRPr>
          </a:p>
        </p:txBody>
      </p:sp>
      <p:sp>
        <p:nvSpPr>
          <p:cNvPr id="32" name="Rectangle 31">
            <a:extLst>
              <a:ext uri="{FF2B5EF4-FFF2-40B4-BE49-F238E27FC236}">
                <a16:creationId xmlns:a16="http://schemas.microsoft.com/office/drawing/2014/main" id="{C6581896-73A7-459E-80B5-869F89C21E45}"/>
              </a:ext>
            </a:extLst>
          </p:cNvPr>
          <p:cNvSpPr/>
          <p:nvPr/>
        </p:nvSpPr>
        <p:spPr>
          <a:xfrm>
            <a:off x="3092866" y="1568804"/>
            <a:ext cx="1585690" cy="307777"/>
          </a:xfrm>
          <a:prstGeom prst="rect">
            <a:avLst/>
          </a:prstGeom>
        </p:spPr>
        <p:txBody>
          <a:bodyPr wrap="none">
            <a:spAutoFit/>
          </a:bodyPr>
          <a:lstStyle/>
          <a:p>
            <a:r>
              <a:rPr lang="fr-FR" sz="1400" dirty="0">
                <a:solidFill>
                  <a:schemeClr val="bg1">
                    <a:lumMod val="50000"/>
                  </a:schemeClr>
                </a:solidFill>
              </a:rPr>
              <a:t>« Prendre à cœur »</a:t>
            </a:r>
          </a:p>
        </p:txBody>
      </p:sp>
      <p:pic>
        <p:nvPicPr>
          <p:cNvPr id="34" name="Image 33">
            <a:extLst>
              <a:ext uri="{FF2B5EF4-FFF2-40B4-BE49-F238E27FC236}">
                <a16:creationId xmlns:a16="http://schemas.microsoft.com/office/drawing/2014/main" id="{E80C48BD-2322-4299-8D11-8B081C4104D0}"/>
              </a:ext>
            </a:extLst>
          </p:cNvPr>
          <p:cNvPicPr>
            <a:picLocks noChangeAspect="1"/>
          </p:cNvPicPr>
          <p:nvPr/>
        </p:nvPicPr>
        <p:blipFill>
          <a:blip r:embed="rId3"/>
          <a:stretch>
            <a:fillRect/>
          </a:stretch>
        </p:blipFill>
        <p:spPr>
          <a:xfrm>
            <a:off x="1804304" y="387966"/>
            <a:ext cx="854675" cy="1215079"/>
          </a:xfrm>
          <a:prstGeom prst="rect">
            <a:avLst/>
          </a:prstGeom>
        </p:spPr>
      </p:pic>
      <p:pic>
        <p:nvPicPr>
          <p:cNvPr id="35" name="Image 34">
            <a:extLst>
              <a:ext uri="{FF2B5EF4-FFF2-40B4-BE49-F238E27FC236}">
                <a16:creationId xmlns:a16="http://schemas.microsoft.com/office/drawing/2014/main" id="{3A7E3922-7B0F-4478-B78D-A6CDAF73083C}"/>
              </a:ext>
            </a:extLst>
          </p:cNvPr>
          <p:cNvPicPr>
            <a:picLocks noChangeAspect="1"/>
          </p:cNvPicPr>
          <p:nvPr/>
        </p:nvPicPr>
        <p:blipFill>
          <a:blip r:embed="rId4"/>
          <a:stretch>
            <a:fillRect/>
          </a:stretch>
        </p:blipFill>
        <p:spPr>
          <a:xfrm rot="804058">
            <a:off x="4094749" y="3331083"/>
            <a:ext cx="377428" cy="385736"/>
          </a:xfrm>
          <a:prstGeom prst="rect">
            <a:avLst/>
          </a:prstGeom>
        </p:spPr>
      </p:pic>
      <p:pic>
        <p:nvPicPr>
          <p:cNvPr id="36" name="Image 35">
            <a:extLst>
              <a:ext uri="{FF2B5EF4-FFF2-40B4-BE49-F238E27FC236}">
                <a16:creationId xmlns:a16="http://schemas.microsoft.com/office/drawing/2014/main" id="{97953431-A26C-49B6-8071-A2F894976D22}"/>
              </a:ext>
            </a:extLst>
          </p:cNvPr>
          <p:cNvPicPr>
            <a:picLocks noChangeAspect="1"/>
          </p:cNvPicPr>
          <p:nvPr/>
        </p:nvPicPr>
        <p:blipFill>
          <a:blip r:embed="rId5"/>
          <a:stretch>
            <a:fillRect/>
          </a:stretch>
        </p:blipFill>
        <p:spPr>
          <a:xfrm>
            <a:off x="8860818" y="2686349"/>
            <a:ext cx="209740" cy="340360"/>
          </a:xfrm>
          <a:prstGeom prst="rect">
            <a:avLst/>
          </a:prstGeom>
        </p:spPr>
      </p:pic>
      <p:sp>
        <p:nvSpPr>
          <p:cNvPr id="38" name="ZoneTexte 37">
            <a:extLst>
              <a:ext uri="{FF2B5EF4-FFF2-40B4-BE49-F238E27FC236}">
                <a16:creationId xmlns:a16="http://schemas.microsoft.com/office/drawing/2014/main" id="{8E128009-EC4E-4013-8521-5EDB3864DC15}"/>
              </a:ext>
            </a:extLst>
          </p:cNvPr>
          <p:cNvSpPr txBox="1"/>
          <p:nvPr/>
        </p:nvSpPr>
        <p:spPr>
          <a:xfrm>
            <a:off x="8615541" y="587380"/>
            <a:ext cx="1814000" cy="430887"/>
          </a:xfrm>
          <a:prstGeom prst="rect">
            <a:avLst/>
          </a:prstGeom>
          <a:solidFill>
            <a:schemeClr val="bg1">
              <a:lumMod val="95000"/>
            </a:schemeClr>
          </a:solidFill>
        </p:spPr>
        <p:txBody>
          <a:bodyPr wrap="square" rtlCol="0">
            <a:spAutoFit/>
          </a:bodyPr>
          <a:lstStyle/>
          <a:p>
            <a:pPr marL="171446" indent="-171446">
              <a:buFont typeface="Arial" panose="020B0604020202020204" pitchFamily="34" charset="0"/>
              <a:buChar char="•"/>
            </a:pPr>
            <a:r>
              <a:rPr lang="fr-FR" sz="1100" dirty="0">
                <a:solidFill>
                  <a:schemeClr val="tx1">
                    <a:lumMod val="50000"/>
                    <a:lumOff val="50000"/>
                  </a:schemeClr>
                </a:solidFill>
                <a:latin typeface="Arial" panose="020B0604020202020204" pitchFamily="34" charset="0"/>
                <a:cs typeface="Arial" panose="020B0604020202020204" pitchFamily="34" charset="0"/>
              </a:rPr>
              <a:t>Tout patient présentant un facteur de RCV</a:t>
            </a:r>
          </a:p>
        </p:txBody>
      </p:sp>
    </p:spTree>
    <p:extLst>
      <p:ext uri="{BB962C8B-B14F-4D97-AF65-F5344CB8AC3E}">
        <p14:creationId xmlns:p14="http://schemas.microsoft.com/office/powerpoint/2010/main" val="949838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82D71A-10E6-CCF1-3ECC-022221E3AFEF}"/>
              </a:ext>
            </a:extLst>
          </p:cNvPr>
          <p:cNvSpPr/>
          <p:nvPr/>
        </p:nvSpPr>
        <p:spPr bwMode="auto">
          <a:xfrm>
            <a:off x="0" y="1"/>
            <a:ext cx="12192000" cy="6858000"/>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8" name="Espace réservé du numéro de diapositive 7"/>
          <p:cNvSpPr>
            <a:spLocks noGrp="1"/>
          </p:cNvSpPr>
          <p:nvPr>
            <p:ph type="sldNum" sz="quarter" idx="12"/>
          </p:nvPr>
        </p:nvSpPr>
        <p:spPr/>
        <p:txBody>
          <a:bodyPr/>
          <a:lstStyle/>
          <a:p>
            <a:fld id="{F5715ED8-6BCA-6E4C-A145-F6796D2E9CBA}" type="slidenum">
              <a:rPr lang="fr-FR" smtClean="0">
                <a:solidFill>
                  <a:schemeClr val="bg1"/>
                </a:solidFill>
              </a:rPr>
              <a:t>23</a:t>
            </a:fld>
            <a:endParaRPr lang="fr-FR" dirty="0">
              <a:solidFill>
                <a:schemeClr val="bg1"/>
              </a:solidFill>
            </a:endParaRPr>
          </a:p>
        </p:txBody>
      </p:sp>
      <p:sp>
        <p:nvSpPr>
          <p:cNvPr id="10" name="Forme libre 5">
            <a:extLst>
              <a:ext uri="{FF2B5EF4-FFF2-40B4-BE49-F238E27FC236}">
                <a16:creationId xmlns:a16="http://schemas.microsoft.com/office/drawing/2014/main" id="{304E985C-9569-4A59-8394-1A765AEEAC5E}"/>
              </a:ext>
            </a:extLst>
          </p:cNvPr>
          <p:cNvSpPr/>
          <p:nvPr/>
        </p:nvSpPr>
        <p:spPr>
          <a:xfrm>
            <a:off x="2658979" y="1886848"/>
            <a:ext cx="7437119" cy="390544"/>
          </a:xfrm>
          <a:custGeom>
            <a:avLst/>
            <a:gdLst>
              <a:gd name="connsiteX0" fmla="*/ 0 w 7099300"/>
              <a:gd name="connsiteY0" fmla="*/ 978040 h 1092047"/>
              <a:gd name="connsiteX1" fmla="*/ 2057400 w 7099300"/>
              <a:gd name="connsiteY1" fmla="*/ 1003440 h 1092047"/>
              <a:gd name="connsiteX2" fmla="*/ 3352800 w 7099300"/>
              <a:gd name="connsiteY2" fmla="*/ 140 h 1092047"/>
              <a:gd name="connsiteX3" fmla="*/ 4597400 w 7099300"/>
              <a:gd name="connsiteY3" fmla="*/ 1079640 h 1092047"/>
              <a:gd name="connsiteX4" fmla="*/ 6223000 w 7099300"/>
              <a:gd name="connsiteY4" fmla="*/ 165240 h 1092047"/>
              <a:gd name="connsiteX5" fmla="*/ 7099300 w 7099300"/>
              <a:gd name="connsiteY5" fmla="*/ 1066940 h 109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9300" h="1092047">
                <a:moveTo>
                  <a:pt x="0" y="978040"/>
                </a:moveTo>
                <a:cubicBezTo>
                  <a:pt x="749300" y="1072231"/>
                  <a:pt x="1498600" y="1166423"/>
                  <a:pt x="2057400" y="1003440"/>
                </a:cubicBezTo>
                <a:cubicBezTo>
                  <a:pt x="2616200" y="840457"/>
                  <a:pt x="2929467" y="-12560"/>
                  <a:pt x="3352800" y="140"/>
                </a:cubicBezTo>
                <a:cubicBezTo>
                  <a:pt x="3776133" y="12840"/>
                  <a:pt x="4119033" y="1052123"/>
                  <a:pt x="4597400" y="1079640"/>
                </a:cubicBezTo>
                <a:cubicBezTo>
                  <a:pt x="5075767" y="1107157"/>
                  <a:pt x="5806017" y="167357"/>
                  <a:pt x="6223000" y="165240"/>
                </a:cubicBezTo>
                <a:cubicBezTo>
                  <a:pt x="6639983" y="163123"/>
                  <a:pt x="6976533" y="1039423"/>
                  <a:pt x="7099300" y="1066940"/>
                </a:cubicBezTo>
              </a:path>
            </a:pathLst>
          </a:custGeom>
          <a:ln w="34925">
            <a:solidFill>
              <a:srgbClr val="A4C40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fr-FR" sz="1400"/>
          </a:p>
        </p:txBody>
      </p:sp>
      <p:sp>
        <p:nvSpPr>
          <p:cNvPr id="11" name="Rectangle 10">
            <a:extLst>
              <a:ext uri="{FF2B5EF4-FFF2-40B4-BE49-F238E27FC236}">
                <a16:creationId xmlns:a16="http://schemas.microsoft.com/office/drawing/2014/main" id="{0CFD4B9D-75E3-42BC-BEC9-DB484F55500D}"/>
              </a:ext>
            </a:extLst>
          </p:cNvPr>
          <p:cNvSpPr/>
          <p:nvPr/>
        </p:nvSpPr>
        <p:spPr>
          <a:xfrm rot="676231">
            <a:off x="1867031" y="2592805"/>
            <a:ext cx="1252736" cy="1772031"/>
          </a:xfrm>
          <a:prstGeom prst="rect">
            <a:avLst/>
          </a:prstGeom>
          <a:noFill/>
          <a:ln w="28575" cmpd="sng">
            <a:solidFill>
              <a:srgbClr val="A4C40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rgbClr val="D5238F"/>
                </a:solidFill>
              </a:rPr>
              <a:t>1</a:t>
            </a:r>
          </a:p>
          <a:p>
            <a:pPr algn="ctr"/>
            <a:endParaRPr lang="fr-FR" sz="1400" dirty="0">
              <a:solidFill>
                <a:schemeClr val="tx1"/>
              </a:solidFill>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Où j’en suis depuis la chirurgie ? </a:t>
            </a:r>
          </a:p>
        </p:txBody>
      </p:sp>
      <p:sp>
        <p:nvSpPr>
          <p:cNvPr id="13" name="Rectangle 12">
            <a:extLst>
              <a:ext uri="{FF2B5EF4-FFF2-40B4-BE49-F238E27FC236}">
                <a16:creationId xmlns:a16="http://schemas.microsoft.com/office/drawing/2014/main" id="{64F63462-EF9F-4F40-9553-5070AEB33EEB}"/>
              </a:ext>
            </a:extLst>
          </p:cNvPr>
          <p:cNvSpPr/>
          <p:nvPr/>
        </p:nvSpPr>
        <p:spPr>
          <a:xfrm>
            <a:off x="3224083" y="3147954"/>
            <a:ext cx="1344219" cy="1772031"/>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solidFill>
                  <a:schemeClr val="accent6">
                    <a:lumMod val="75000"/>
                  </a:schemeClr>
                </a:solidFill>
                <a:latin typeface="Arial" panose="020B0604020202020204" pitchFamily="34" charset="0"/>
                <a:cs typeface="Arial" panose="020B0604020202020204" pitchFamily="34" charset="0"/>
              </a:rPr>
              <a:t>2</a:t>
            </a:r>
          </a:p>
          <a:p>
            <a:pPr algn="ctr"/>
            <a:endParaRPr lang="fr-FR" sz="1600" dirty="0">
              <a:solidFill>
                <a:schemeClr val="tx1"/>
              </a:solidFill>
              <a:latin typeface="Arial" panose="020B0604020202020204" pitchFamily="34" charset="0"/>
              <a:cs typeface="Arial" panose="020B0604020202020204" pitchFamily="34" charset="0"/>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Emotions et sensations alimentaires</a:t>
            </a:r>
          </a:p>
        </p:txBody>
      </p:sp>
      <p:sp>
        <p:nvSpPr>
          <p:cNvPr id="14" name="Rectangle 13">
            <a:extLst>
              <a:ext uri="{FF2B5EF4-FFF2-40B4-BE49-F238E27FC236}">
                <a16:creationId xmlns:a16="http://schemas.microsoft.com/office/drawing/2014/main" id="{2D19112B-6DB5-4C3E-92DF-07D5A3B11B45}"/>
              </a:ext>
            </a:extLst>
          </p:cNvPr>
          <p:cNvSpPr/>
          <p:nvPr/>
        </p:nvSpPr>
        <p:spPr>
          <a:xfrm rot="591589">
            <a:off x="4734221" y="2842925"/>
            <a:ext cx="1346763" cy="1772031"/>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rgbClr val="0C9AA9"/>
                </a:solidFill>
              </a:rPr>
              <a:t>3</a:t>
            </a:r>
          </a:p>
          <a:p>
            <a:pPr algn="ctr"/>
            <a:endParaRPr lang="fr-FR" sz="1400" dirty="0">
              <a:solidFill>
                <a:schemeClr val="tx1"/>
              </a:solidFill>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Repères diététiques et nutritionnels</a:t>
            </a:r>
          </a:p>
        </p:txBody>
      </p:sp>
      <p:sp>
        <p:nvSpPr>
          <p:cNvPr id="15" name="Rectangle 14">
            <a:extLst>
              <a:ext uri="{FF2B5EF4-FFF2-40B4-BE49-F238E27FC236}">
                <a16:creationId xmlns:a16="http://schemas.microsoft.com/office/drawing/2014/main" id="{DD5CF882-A438-4811-8D4B-8561E777339D}"/>
              </a:ext>
            </a:extLst>
          </p:cNvPr>
          <p:cNvSpPr/>
          <p:nvPr/>
        </p:nvSpPr>
        <p:spPr>
          <a:xfrm rot="21196420">
            <a:off x="6285427" y="3444473"/>
            <a:ext cx="1390403" cy="1764715"/>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rgbClr val="0047AD"/>
                </a:solidFill>
              </a:rPr>
              <a:t>4</a:t>
            </a:r>
          </a:p>
          <a:p>
            <a:pPr algn="ctr"/>
            <a:endParaRPr lang="fr-FR" sz="1400" dirty="0">
              <a:solidFill>
                <a:schemeClr val="tx1"/>
              </a:solidFill>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Mon alimentation au quotidien</a:t>
            </a:r>
          </a:p>
        </p:txBody>
      </p:sp>
      <p:sp>
        <p:nvSpPr>
          <p:cNvPr id="16" name="Rectangle 15">
            <a:extLst>
              <a:ext uri="{FF2B5EF4-FFF2-40B4-BE49-F238E27FC236}">
                <a16:creationId xmlns:a16="http://schemas.microsoft.com/office/drawing/2014/main" id="{F041C3E5-A50F-4757-B057-7287C00CD77F}"/>
              </a:ext>
            </a:extLst>
          </p:cNvPr>
          <p:cNvSpPr/>
          <p:nvPr/>
        </p:nvSpPr>
        <p:spPr>
          <a:xfrm rot="441995">
            <a:off x="7801656" y="2489287"/>
            <a:ext cx="1594877" cy="1772031"/>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rgbClr val="3CAD74"/>
                </a:solidFill>
              </a:rPr>
              <a:t>5</a:t>
            </a:r>
          </a:p>
          <a:p>
            <a:pPr algn="ctr"/>
            <a:endParaRPr lang="fr-FR" sz="1400" dirty="0">
              <a:solidFill>
                <a:schemeClr val="tx1"/>
              </a:solidFill>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Pratiquer une activité physique en toute sécurité</a:t>
            </a:r>
          </a:p>
        </p:txBody>
      </p:sp>
      <p:cxnSp>
        <p:nvCxnSpPr>
          <p:cNvPr id="18" name="Connecteur droit 17">
            <a:extLst>
              <a:ext uri="{FF2B5EF4-FFF2-40B4-BE49-F238E27FC236}">
                <a16:creationId xmlns:a16="http://schemas.microsoft.com/office/drawing/2014/main" id="{F0E5EAFE-46DA-4324-BB4E-E269F5E0F940}"/>
              </a:ext>
            </a:extLst>
          </p:cNvPr>
          <p:cNvCxnSpPr>
            <a:cxnSpLocks/>
            <a:endCxn id="11" idx="0"/>
          </p:cNvCxnSpPr>
          <p:nvPr/>
        </p:nvCxnSpPr>
        <p:spPr>
          <a:xfrm flipH="1">
            <a:off x="2666563" y="2209328"/>
            <a:ext cx="192011" cy="400563"/>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748D396C-B735-4A0D-B9A3-0B07B1E2CD0D}"/>
              </a:ext>
            </a:extLst>
          </p:cNvPr>
          <p:cNvCxnSpPr>
            <a:cxnSpLocks/>
          </p:cNvCxnSpPr>
          <p:nvPr/>
        </p:nvCxnSpPr>
        <p:spPr>
          <a:xfrm>
            <a:off x="3909396" y="2295482"/>
            <a:ext cx="18121" cy="824273"/>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cxnSp>
        <p:nvCxnSpPr>
          <p:cNvPr id="21" name="Connecteur droit 20">
            <a:extLst>
              <a:ext uri="{FF2B5EF4-FFF2-40B4-BE49-F238E27FC236}">
                <a16:creationId xmlns:a16="http://schemas.microsoft.com/office/drawing/2014/main" id="{1EB6136A-E40B-40B0-B81C-02036952A70A}"/>
              </a:ext>
            </a:extLst>
          </p:cNvPr>
          <p:cNvCxnSpPr>
            <a:cxnSpLocks/>
            <a:endCxn id="14" idx="0"/>
          </p:cNvCxnSpPr>
          <p:nvPr/>
        </p:nvCxnSpPr>
        <p:spPr>
          <a:xfrm>
            <a:off x="5297039" y="2164470"/>
            <a:ext cx="262284" cy="691543"/>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cxnSp>
        <p:nvCxnSpPr>
          <p:cNvPr id="23" name="Connecteur droit 22">
            <a:extLst>
              <a:ext uri="{FF2B5EF4-FFF2-40B4-BE49-F238E27FC236}">
                <a16:creationId xmlns:a16="http://schemas.microsoft.com/office/drawing/2014/main" id="{78AAA9A4-C0D8-47E8-8D40-9C3000BFC7E8}"/>
              </a:ext>
            </a:extLst>
          </p:cNvPr>
          <p:cNvCxnSpPr>
            <a:cxnSpLocks/>
            <a:endCxn id="15" idx="0"/>
          </p:cNvCxnSpPr>
          <p:nvPr/>
        </p:nvCxnSpPr>
        <p:spPr>
          <a:xfrm>
            <a:off x="6638925" y="2010435"/>
            <a:ext cx="238355" cy="1440111"/>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cxnSp>
        <p:nvCxnSpPr>
          <p:cNvPr id="26" name="Connecteur droit 25">
            <a:extLst>
              <a:ext uri="{FF2B5EF4-FFF2-40B4-BE49-F238E27FC236}">
                <a16:creationId xmlns:a16="http://schemas.microsoft.com/office/drawing/2014/main" id="{5D5015D8-21D4-4C31-988B-4749FDC204D7}"/>
              </a:ext>
            </a:extLst>
          </p:cNvPr>
          <p:cNvCxnSpPr>
            <a:cxnSpLocks/>
            <a:endCxn id="16" idx="0"/>
          </p:cNvCxnSpPr>
          <p:nvPr/>
        </p:nvCxnSpPr>
        <p:spPr>
          <a:xfrm>
            <a:off x="8047520" y="2158305"/>
            <a:ext cx="665176" cy="338297"/>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sp>
        <p:nvSpPr>
          <p:cNvPr id="28" name="AutoShape 12">
            <a:extLst>
              <a:ext uri="{FF2B5EF4-FFF2-40B4-BE49-F238E27FC236}">
                <a16:creationId xmlns:a16="http://schemas.microsoft.com/office/drawing/2014/main" id="{F9137231-1E0E-43CA-A79C-33CDEBE6276E}"/>
              </a:ext>
            </a:extLst>
          </p:cNvPr>
          <p:cNvSpPr>
            <a:spLocks noChangeArrowheads="1"/>
          </p:cNvSpPr>
          <p:nvPr/>
        </p:nvSpPr>
        <p:spPr bwMode="auto">
          <a:xfrm>
            <a:off x="2782372" y="5485371"/>
            <a:ext cx="1403101" cy="697524"/>
          </a:xfrm>
          <a:prstGeom prst="roundRect">
            <a:avLst>
              <a:gd name="adj" fmla="val 16667"/>
            </a:avLst>
          </a:prstGeom>
          <a:solidFill>
            <a:schemeClr val="accent4">
              <a:lumMod val="50000"/>
            </a:schemeClr>
          </a:solidFill>
          <a:ln>
            <a:noFill/>
            <a:headEnd/>
            <a:tailEnd/>
          </a:ln>
        </p:spPr>
        <p:style>
          <a:lnRef idx="2">
            <a:schemeClr val="accent4">
              <a:shade val="50000"/>
            </a:schemeClr>
          </a:lnRef>
          <a:fillRef idx="1">
            <a:schemeClr val="accent4"/>
          </a:fillRef>
          <a:effectRef idx="0">
            <a:schemeClr val="accent4"/>
          </a:effectRef>
          <a:fontRef idx="minor">
            <a:schemeClr val="lt1"/>
          </a:fontRef>
        </p:style>
        <p:txBody>
          <a:bodyPr lIns="90000" tIns="46800" rIns="90000" bIns="46800" anchor="ctr"/>
          <a:lstStyle/>
          <a:p>
            <a:pPr algn="ctr">
              <a:tabLst>
                <a:tab pos="0" algn="l"/>
                <a:tab pos="457189" algn="l"/>
                <a:tab pos="914377" algn="l"/>
                <a:tab pos="1371566" algn="l"/>
                <a:tab pos="1828754" algn="l"/>
                <a:tab pos="2285943" algn="l"/>
                <a:tab pos="2743131" algn="l"/>
                <a:tab pos="3200320" algn="l"/>
                <a:tab pos="3657509" algn="l"/>
                <a:tab pos="4114697" algn="l"/>
                <a:tab pos="4571886" algn="l"/>
                <a:tab pos="5029074" algn="l"/>
                <a:tab pos="5486263" algn="l"/>
                <a:tab pos="5943451" algn="l"/>
                <a:tab pos="6400640" algn="l"/>
                <a:tab pos="6857829" algn="l"/>
                <a:tab pos="7315017" algn="l"/>
                <a:tab pos="7772206" algn="l"/>
                <a:tab pos="8229394" algn="l"/>
                <a:tab pos="8686583" algn="l"/>
                <a:tab pos="9143771" algn="l"/>
              </a:tabLst>
              <a:defRPr/>
            </a:pPr>
            <a:r>
              <a:rPr lang="fr-FR" sz="1600" dirty="0">
                <a:solidFill>
                  <a:schemeClr val="bg1"/>
                </a:solidFill>
                <a:latin typeface="Arial" panose="020B0604020202020204" pitchFamily="34" charset="0"/>
                <a:cs typeface="Arial" panose="020B0604020202020204" pitchFamily="34" charset="0"/>
              </a:rPr>
              <a:t>10 à 12 patients max.</a:t>
            </a:r>
          </a:p>
        </p:txBody>
      </p:sp>
      <p:sp>
        <p:nvSpPr>
          <p:cNvPr id="29" name="AutoShape 13">
            <a:extLst>
              <a:ext uri="{FF2B5EF4-FFF2-40B4-BE49-F238E27FC236}">
                <a16:creationId xmlns:a16="http://schemas.microsoft.com/office/drawing/2014/main" id="{A8925D8D-9D25-4864-BEE3-DDEA55A26337}"/>
              </a:ext>
            </a:extLst>
          </p:cNvPr>
          <p:cNvSpPr>
            <a:spLocks noChangeArrowheads="1"/>
          </p:cNvSpPr>
          <p:nvPr/>
        </p:nvSpPr>
        <p:spPr bwMode="auto">
          <a:xfrm>
            <a:off x="4625374" y="5489715"/>
            <a:ext cx="1484543" cy="693181"/>
          </a:xfrm>
          <a:prstGeom prst="roundRect">
            <a:avLst>
              <a:gd name="adj" fmla="val 16667"/>
            </a:avLst>
          </a:prstGeom>
          <a:solidFill>
            <a:srgbClr val="F43174"/>
          </a:solidFill>
          <a:ln w="9360">
            <a:noFill/>
            <a:miter lim="800000"/>
            <a:headEnd/>
            <a:tailEnd/>
          </a:ln>
          <a:effectLst>
            <a:outerShdw blurRad="63500" dist="23040" dir="5400000" algn="ctr" rotWithShape="0">
              <a:srgbClr val="000000">
                <a:alpha val="35036"/>
              </a:srgbClr>
            </a:outerShdw>
          </a:effectLst>
        </p:spPr>
        <p:txBody>
          <a:bodyPr lIns="90000" tIns="46800" rIns="90000" bIns="46800" anchor="ctr"/>
          <a:lstStyle/>
          <a:p>
            <a:pPr algn="ctr">
              <a:tabLst>
                <a:tab pos="0" algn="l"/>
                <a:tab pos="457189" algn="l"/>
                <a:tab pos="914377" algn="l"/>
                <a:tab pos="1371566" algn="l"/>
                <a:tab pos="1828754" algn="l"/>
                <a:tab pos="2285943" algn="l"/>
                <a:tab pos="2743131" algn="l"/>
                <a:tab pos="3200320" algn="l"/>
                <a:tab pos="3657509" algn="l"/>
                <a:tab pos="4114697" algn="l"/>
                <a:tab pos="4571886" algn="l"/>
                <a:tab pos="5029074" algn="l"/>
                <a:tab pos="5486263" algn="l"/>
                <a:tab pos="5943451" algn="l"/>
                <a:tab pos="6400640" algn="l"/>
                <a:tab pos="6857829" algn="l"/>
                <a:tab pos="7315017" algn="l"/>
                <a:tab pos="7772206" algn="l"/>
                <a:tab pos="8229394" algn="l"/>
                <a:tab pos="8686583" algn="l"/>
                <a:tab pos="9143771" algn="l"/>
              </a:tabLst>
              <a:defRPr/>
            </a:pPr>
            <a:r>
              <a:rPr lang="fr-FR" sz="1600" dirty="0">
                <a:solidFill>
                  <a:srgbClr val="FFFFFF"/>
                </a:solidFill>
                <a:latin typeface="Arial" panose="020B0604020202020204" pitchFamily="34" charset="0"/>
                <a:cs typeface="Arial" panose="020B0604020202020204" pitchFamily="34" charset="0"/>
              </a:rPr>
              <a:t>6 à 10 animateurs</a:t>
            </a:r>
          </a:p>
        </p:txBody>
      </p:sp>
      <p:sp>
        <p:nvSpPr>
          <p:cNvPr id="30" name="AutoShape 11">
            <a:extLst>
              <a:ext uri="{FF2B5EF4-FFF2-40B4-BE49-F238E27FC236}">
                <a16:creationId xmlns:a16="http://schemas.microsoft.com/office/drawing/2014/main" id="{E0E041F9-0A06-491E-9F14-33DAC59C8463}"/>
              </a:ext>
            </a:extLst>
          </p:cNvPr>
          <p:cNvSpPr>
            <a:spLocks noChangeArrowheads="1"/>
          </p:cNvSpPr>
          <p:nvPr/>
        </p:nvSpPr>
        <p:spPr bwMode="auto">
          <a:xfrm>
            <a:off x="6553644" y="5488847"/>
            <a:ext cx="1385779" cy="678467"/>
          </a:xfrm>
          <a:prstGeom prst="roundRect">
            <a:avLst>
              <a:gd name="adj" fmla="val 16667"/>
            </a:avLst>
          </a:prstGeom>
          <a:solidFill>
            <a:srgbClr val="144F7D"/>
          </a:solidFill>
          <a:ln w="9360">
            <a:solidFill>
              <a:srgbClr val="FFFFFF"/>
            </a:solidFill>
            <a:miter lim="800000"/>
            <a:headEnd/>
            <a:tailEnd/>
          </a:ln>
          <a:effectLst>
            <a:outerShdw blurRad="63500" dist="23040" dir="5400000" algn="ctr" rotWithShape="0">
              <a:srgbClr val="000000">
                <a:alpha val="35036"/>
              </a:srgbClr>
            </a:outerShdw>
          </a:effectLst>
        </p:spPr>
        <p:txBody>
          <a:bodyPr lIns="90000" tIns="46800" rIns="90000" bIns="46800" anchor="ctr"/>
          <a:lstStyle/>
          <a:p>
            <a:pPr algn="ctr">
              <a:tabLst>
                <a:tab pos="0" algn="l"/>
                <a:tab pos="457189" algn="l"/>
                <a:tab pos="914377" algn="l"/>
                <a:tab pos="1371566" algn="l"/>
                <a:tab pos="1828754" algn="l"/>
                <a:tab pos="2285943" algn="l"/>
                <a:tab pos="2743131" algn="l"/>
                <a:tab pos="3200320" algn="l"/>
                <a:tab pos="3657509" algn="l"/>
                <a:tab pos="4114697" algn="l"/>
                <a:tab pos="4571886" algn="l"/>
                <a:tab pos="5029074" algn="l"/>
                <a:tab pos="5486263" algn="l"/>
                <a:tab pos="5943451" algn="l"/>
                <a:tab pos="6400640" algn="l"/>
                <a:tab pos="6857829" algn="l"/>
                <a:tab pos="7315017" algn="l"/>
                <a:tab pos="7772206" algn="l"/>
                <a:tab pos="8229394" algn="l"/>
                <a:tab pos="8686583" algn="l"/>
                <a:tab pos="9143771" algn="l"/>
              </a:tabLst>
              <a:defRPr/>
            </a:pPr>
            <a:r>
              <a:rPr lang="fr-FR" sz="1600" dirty="0">
                <a:solidFill>
                  <a:srgbClr val="FFFFFF"/>
                </a:solidFill>
                <a:latin typeface="Arial" panose="020B0604020202020204" pitchFamily="34" charset="0"/>
                <a:cs typeface="Arial" panose="020B0604020202020204" pitchFamily="34" charset="0"/>
              </a:rPr>
              <a:t>2h / atelier</a:t>
            </a:r>
          </a:p>
        </p:txBody>
      </p:sp>
      <p:sp>
        <p:nvSpPr>
          <p:cNvPr id="31" name="AutoShape 14">
            <a:extLst>
              <a:ext uri="{FF2B5EF4-FFF2-40B4-BE49-F238E27FC236}">
                <a16:creationId xmlns:a16="http://schemas.microsoft.com/office/drawing/2014/main" id="{7BBA9CB5-F525-47C2-BE70-807858B1BE06}"/>
              </a:ext>
            </a:extLst>
          </p:cNvPr>
          <p:cNvSpPr>
            <a:spLocks noChangeArrowheads="1"/>
          </p:cNvSpPr>
          <p:nvPr/>
        </p:nvSpPr>
        <p:spPr bwMode="auto">
          <a:xfrm>
            <a:off x="8383152" y="5514526"/>
            <a:ext cx="1531185" cy="683020"/>
          </a:xfrm>
          <a:prstGeom prst="roundRect">
            <a:avLst>
              <a:gd name="adj" fmla="val 16667"/>
            </a:avLst>
          </a:prstGeom>
          <a:solidFill>
            <a:srgbClr val="6F9B11"/>
          </a:solidFill>
          <a:ln>
            <a:solidFill>
              <a:srgbClr val="FFFFFF"/>
            </a:solidFill>
            <a:headEnd/>
            <a:tailEnd/>
          </a:ln>
        </p:spPr>
        <p:style>
          <a:lnRef idx="2">
            <a:schemeClr val="accent3">
              <a:shade val="50000"/>
            </a:schemeClr>
          </a:lnRef>
          <a:fillRef idx="1">
            <a:schemeClr val="accent3"/>
          </a:fillRef>
          <a:effectRef idx="0">
            <a:schemeClr val="accent3"/>
          </a:effectRef>
          <a:fontRef idx="minor">
            <a:schemeClr val="lt1"/>
          </a:fontRef>
        </p:style>
        <p:txBody>
          <a:bodyPr lIns="90000" tIns="46800" rIns="90000" bIns="46800" anchor="ctr"/>
          <a:lstStyle/>
          <a:p>
            <a:pPr algn="ctr">
              <a:tabLst>
                <a:tab pos="0" algn="l"/>
                <a:tab pos="457189" algn="l"/>
                <a:tab pos="914377" algn="l"/>
                <a:tab pos="1371566" algn="l"/>
                <a:tab pos="1828754" algn="l"/>
                <a:tab pos="2285943" algn="l"/>
                <a:tab pos="2743131" algn="l"/>
                <a:tab pos="3200320" algn="l"/>
                <a:tab pos="3657509" algn="l"/>
                <a:tab pos="4114697" algn="l"/>
                <a:tab pos="4571886" algn="l"/>
                <a:tab pos="5029074" algn="l"/>
                <a:tab pos="5486263" algn="l"/>
                <a:tab pos="5943451" algn="l"/>
                <a:tab pos="6400640" algn="l"/>
                <a:tab pos="6857829" algn="l"/>
                <a:tab pos="7315017" algn="l"/>
                <a:tab pos="7772206" algn="l"/>
                <a:tab pos="8229394" algn="l"/>
                <a:tab pos="8686583" algn="l"/>
                <a:tab pos="9143771" algn="l"/>
              </a:tabLst>
              <a:defRPr/>
            </a:pPr>
            <a:r>
              <a:rPr lang="fr-FR" sz="1600" dirty="0">
                <a:solidFill>
                  <a:srgbClr val="FFFFFF"/>
                </a:solidFill>
                <a:latin typeface="Arial" panose="020B0604020202020204" pitchFamily="34" charset="0"/>
                <a:cs typeface="Arial" panose="020B0604020202020204" pitchFamily="34" charset="0"/>
              </a:rPr>
              <a:t>2 versions pédagogiques</a:t>
            </a:r>
          </a:p>
        </p:txBody>
      </p:sp>
      <p:sp>
        <p:nvSpPr>
          <p:cNvPr id="33" name="Rectangle 32">
            <a:extLst>
              <a:ext uri="{FF2B5EF4-FFF2-40B4-BE49-F238E27FC236}">
                <a16:creationId xmlns:a16="http://schemas.microsoft.com/office/drawing/2014/main" id="{AEF05767-445A-4C40-A075-F334828DA8D4}"/>
              </a:ext>
            </a:extLst>
          </p:cNvPr>
          <p:cNvSpPr/>
          <p:nvPr/>
        </p:nvSpPr>
        <p:spPr>
          <a:xfrm rot="481917">
            <a:off x="9407144" y="3445617"/>
            <a:ext cx="1142661" cy="1772031"/>
          </a:xfrm>
          <a:prstGeom prst="rect">
            <a:avLst/>
          </a:prstGeom>
          <a:noFill/>
          <a:ln w="28575" cmpd="sng">
            <a:solidFill>
              <a:srgbClr val="A4C40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bg2">
                    <a:lumMod val="50000"/>
                  </a:schemeClr>
                </a:solidFill>
              </a:rPr>
              <a:t>6</a:t>
            </a:r>
          </a:p>
          <a:p>
            <a:pPr algn="ctr"/>
            <a:endParaRPr lang="fr-FR" sz="1400" dirty="0">
              <a:solidFill>
                <a:schemeClr val="tx1"/>
              </a:solidFill>
            </a:endParaRPr>
          </a:p>
          <a:p>
            <a:pPr algn="ctr"/>
            <a:r>
              <a:rPr lang="fr-FR" sz="1600" dirty="0">
                <a:solidFill>
                  <a:schemeClr val="tx1">
                    <a:lumMod val="65000"/>
                    <a:lumOff val="35000"/>
                  </a:schemeClr>
                </a:solidFill>
                <a:latin typeface="Arial" panose="020B0604020202020204" pitchFamily="34" charset="0"/>
                <a:cs typeface="Arial" panose="020B0604020202020204" pitchFamily="34" charset="0"/>
              </a:rPr>
              <a:t>Et après ? </a:t>
            </a:r>
            <a:r>
              <a:rPr lang="fr-FR" sz="1067" dirty="0">
                <a:solidFill>
                  <a:schemeClr val="tx1">
                    <a:lumMod val="65000"/>
                    <a:lumOff val="35000"/>
                  </a:schemeClr>
                </a:solidFill>
                <a:latin typeface="Arial" panose="020B0604020202020204" pitchFamily="34" charset="0"/>
                <a:cs typeface="Arial" panose="020B0604020202020204" pitchFamily="34" charset="0"/>
              </a:rPr>
              <a:t>(complications tardives et projets) </a:t>
            </a:r>
            <a:endParaRPr lang="fr-FR" sz="16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37" name="Connecteur droit 36">
            <a:extLst>
              <a:ext uri="{FF2B5EF4-FFF2-40B4-BE49-F238E27FC236}">
                <a16:creationId xmlns:a16="http://schemas.microsoft.com/office/drawing/2014/main" id="{E92C66EF-3893-43DD-9A13-62E1D3F5EC73}"/>
              </a:ext>
            </a:extLst>
          </p:cNvPr>
          <p:cNvCxnSpPr>
            <a:cxnSpLocks/>
            <a:endCxn id="33" idx="0"/>
          </p:cNvCxnSpPr>
          <p:nvPr/>
        </p:nvCxnSpPr>
        <p:spPr>
          <a:xfrm>
            <a:off x="9584263" y="2010437"/>
            <a:ext cx="518011" cy="1443873"/>
          </a:xfrm>
          <a:prstGeom prst="line">
            <a:avLst/>
          </a:prstGeom>
          <a:ln>
            <a:solidFill>
              <a:srgbClr val="A4C40F"/>
            </a:solidFill>
          </a:ln>
        </p:spPr>
        <p:style>
          <a:lnRef idx="2">
            <a:schemeClr val="accent1"/>
          </a:lnRef>
          <a:fillRef idx="0">
            <a:schemeClr val="accent1"/>
          </a:fillRef>
          <a:effectRef idx="1">
            <a:schemeClr val="accent1"/>
          </a:effectRef>
          <a:fontRef idx="minor">
            <a:schemeClr val="tx1"/>
          </a:fontRef>
        </p:style>
      </p:cxnSp>
      <p:sp>
        <p:nvSpPr>
          <p:cNvPr id="27" name="ZoneTexte 26">
            <a:extLst>
              <a:ext uri="{FF2B5EF4-FFF2-40B4-BE49-F238E27FC236}">
                <a16:creationId xmlns:a16="http://schemas.microsoft.com/office/drawing/2014/main" id="{3E2C9495-1783-483A-A89E-448743C9CF01}"/>
              </a:ext>
            </a:extLst>
          </p:cNvPr>
          <p:cNvSpPr txBox="1"/>
          <p:nvPr/>
        </p:nvSpPr>
        <p:spPr>
          <a:xfrm>
            <a:off x="2090408" y="718744"/>
            <a:ext cx="7437120" cy="1015663"/>
          </a:xfrm>
          <a:prstGeom prst="rect">
            <a:avLst/>
          </a:prstGeom>
          <a:noFill/>
        </p:spPr>
        <p:txBody>
          <a:bodyPr wrap="square" rtlCol="0">
            <a:spAutoFit/>
          </a:bodyPr>
          <a:lstStyle/>
          <a:p>
            <a:pPr marL="457189" indent="-457189">
              <a:buBlip>
                <a:blip r:embed="rId2"/>
              </a:buBlip>
            </a:pPr>
            <a:r>
              <a:rPr lang="fr-FR" sz="3000" b="1" dirty="0">
                <a:solidFill>
                  <a:srgbClr val="2794B1"/>
                </a:solidFill>
              </a:rPr>
              <a:t>PROGRAMME POST CHIRURGIE BARIATRIQUE</a:t>
            </a:r>
            <a:endParaRPr lang="fr-FR" sz="3000" dirty="0">
              <a:solidFill>
                <a:srgbClr val="2794B1"/>
              </a:solidFill>
            </a:endParaRPr>
          </a:p>
        </p:txBody>
      </p:sp>
      <p:sp>
        <p:nvSpPr>
          <p:cNvPr id="32" name="Rectangle 31">
            <a:extLst>
              <a:ext uri="{FF2B5EF4-FFF2-40B4-BE49-F238E27FC236}">
                <a16:creationId xmlns:a16="http://schemas.microsoft.com/office/drawing/2014/main" id="{C6581896-73A7-459E-80B5-869F89C21E45}"/>
              </a:ext>
            </a:extLst>
          </p:cNvPr>
          <p:cNvSpPr/>
          <p:nvPr/>
        </p:nvSpPr>
        <p:spPr>
          <a:xfrm>
            <a:off x="2511590" y="1624105"/>
            <a:ext cx="184731" cy="307777"/>
          </a:xfrm>
          <a:prstGeom prst="rect">
            <a:avLst/>
          </a:prstGeom>
        </p:spPr>
        <p:txBody>
          <a:bodyPr wrap="none">
            <a:spAutoFit/>
          </a:bodyPr>
          <a:lstStyle/>
          <a:p>
            <a:endParaRPr lang="fr-FR" sz="1400" dirty="0">
              <a:solidFill>
                <a:schemeClr val="bg1">
                  <a:lumMod val="50000"/>
                </a:schemeClr>
              </a:solidFill>
            </a:endParaRPr>
          </a:p>
        </p:txBody>
      </p:sp>
      <p:pic>
        <p:nvPicPr>
          <p:cNvPr id="35" name="Image 34">
            <a:extLst>
              <a:ext uri="{FF2B5EF4-FFF2-40B4-BE49-F238E27FC236}">
                <a16:creationId xmlns:a16="http://schemas.microsoft.com/office/drawing/2014/main" id="{3A7E3922-7B0F-4478-B78D-A6CDAF73083C}"/>
              </a:ext>
            </a:extLst>
          </p:cNvPr>
          <p:cNvPicPr>
            <a:picLocks noChangeAspect="1"/>
          </p:cNvPicPr>
          <p:nvPr/>
        </p:nvPicPr>
        <p:blipFill>
          <a:blip r:embed="rId3"/>
          <a:stretch>
            <a:fillRect/>
          </a:stretch>
        </p:blipFill>
        <p:spPr>
          <a:xfrm rot="804058">
            <a:off x="5644470" y="3088416"/>
            <a:ext cx="377428" cy="385736"/>
          </a:xfrm>
          <a:prstGeom prst="rect">
            <a:avLst/>
          </a:prstGeom>
        </p:spPr>
      </p:pic>
      <p:pic>
        <p:nvPicPr>
          <p:cNvPr id="36" name="Image 35">
            <a:extLst>
              <a:ext uri="{FF2B5EF4-FFF2-40B4-BE49-F238E27FC236}">
                <a16:creationId xmlns:a16="http://schemas.microsoft.com/office/drawing/2014/main" id="{97953431-A26C-49B6-8071-A2F894976D22}"/>
              </a:ext>
            </a:extLst>
          </p:cNvPr>
          <p:cNvPicPr>
            <a:picLocks noChangeAspect="1"/>
          </p:cNvPicPr>
          <p:nvPr/>
        </p:nvPicPr>
        <p:blipFill>
          <a:blip r:embed="rId4"/>
          <a:stretch>
            <a:fillRect/>
          </a:stretch>
        </p:blipFill>
        <p:spPr>
          <a:xfrm>
            <a:off x="8860818" y="2686349"/>
            <a:ext cx="209740" cy="340360"/>
          </a:xfrm>
          <a:prstGeom prst="rect">
            <a:avLst/>
          </a:prstGeom>
        </p:spPr>
      </p:pic>
      <p:sp>
        <p:nvSpPr>
          <p:cNvPr id="38" name="ZoneTexte 37">
            <a:extLst>
              <a:ext uri="{FF2B5EF4-FFF2-40B4-BE49-F238E27FC236}">
                <a16:creationId xmlns:a16="http://schemas.microsoft.com/office/drawing/2014/main" id="{8E128009-EC4E-4013-8521-5EDB3864DC15}"/>
              </a:ext>
            </a:extLst>
          </p:cNvPr>
          <p:cNvSpPr txBox="1"/>
          <p:nvPr/>
        </p:nvSpPr>
        <p:spPr>
          <a:xfrm>
            <a:off x="8972201" y="1025161"/>
            <a:ext cx="1814000" cy="430887"/>
          </a:xfrm>
          <a:prstGeom prst="rect">
            <a:avLst/>
          </a:prstGeom>
          <a:solidFill>
            <a:schemeClr val="bg1">
              <a:lumMod val="95000"/>
            </a:schemeClr>
          </a:solidFill>
        </p:spPr>
        <p:txBody>
          <a:bodyPr wrap="square" rtlCol="0">
            <a:spAutoFit/>
          </a:bodyPr>
          <a:lstStyle/>
          <a:p>
            <a:pPr marL="171446" indent="-171446">
              <a:buFont typeface="Arial" panose="020B0604020202020204" pitchFamily="34" charset="0"/>
              <a:buChar char="•"/>
            </a:pPr>
            <a:r>
              <a:rPr lang="fr-FR" sz="1100" dirty="0">
                <a:solidFill>
                  <a:schemeClr val="tx1">
                    <a:lumMod val="50000"/>
                    <a:lumOff val="50000"/>
                  </a:schemeClr>
                </a:solidFill>
                <a:latin typeface="Arial" panose="020B0604020202020204" pitchFamily="34" charset="0"/>
                <a:cs typeface="Arial" panose="020B0604020202020204" pitchFamily="34" charset="0"/>
              </a:rPr>
              <a:t>18 à 24 mois en post-</a:t>
            </a:r>
            <a:r>
              <a:rPr lang="fr-FR" sz="1100" dirty="0" err="1">
                <a:solidFill>
                  <a:schemeClr val="tx1">
                    <a:lumMod val="50000"/>
                    <a:lumOff val="50000"/>
                  </a:schemeClr>
                </a:solidFill>
                <a:latin typeface="Arial" panose="020B0604020202020204" pitchFamily="34" charset="0"/>
                <a:cs typeface="Arial" panose="020B0604020202020204" pitchFamily="34" charset="0"/>
              </a:rPr>
              <a:t>chirugie</a:t>
            </a:r>
            <a:r>
              <a:rPr lang="fr-FR" sz="1100" dirty="0">
                <a:solidFill>
                  <a:schemeClr val="tx1">
                    <a:lumMod val="50000"/>
                    <a:lumOff val="50000"/>
                  </a:schemeClr>
                </a:solidFill>
                <a:latin typeface="Arial" panose="020B0604020202020204" pitchFamily="34" charset="0"/>
                <a:cs typeface="Arial" panose="020B0604020202020204" pitchFamily="34" charset="0"/>
              </a:rPr>
              <a:t> bariatrique </a:t>
            </a:r>
          </a:p>
        </p:txBody>
      </p:sp>
      <p:pic>
        <p:nvPicPr>
          <p:cNvPr id="39" name="Image 38">
            <a:extLst>
              <a:ext uri="{FF2B5EF4-FFF2-40B4-BE49-F238E27FC236}">
                <a16:creationId xmlns:a16="http://schemas.microsoft.com/office/drawing/2014/main" id="{02987C94-F5D6-4576-9A91-131D3BE4688E}"/>
              </a:ext>
            </a:extLst>
          </p:cNvPr>
          <p:cNvPicPr>
            <a:picLocks noChangeAspect="1"/>
          </p:cNvPicPr>
          <p:nvPr/>
        </p:nvPicPr>
        <p:blipFill rotWithShape="1">
          <a:blip r:embed="rId5"/>
          <a:srcRect l="49548"/>
          <a:stretch/>
        </p:blipFill>
        <p:spPr>
          <a:xfrm>
            <a:off x="1148031" y="482597"/>
            <a:ext cx="882299" cy="1229288"/>
          </a:xfrm>
          <a:prstGeom prst="rect">
            <a:avLst/>
          </a:prstGeom>
        </p:spPr>
      </p:pic>
    </p:spTree>
    <p:extLst>
      <p:ext uri="{BB962C8B-B14F-4D97-AF65-F5344CB8AC3E}">
        <p14:creationId xmlns:p14="http://schemas.microsoft.com/office/powerpoint/2010/main" val="2019128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2" name="Rectangle 1">
            <a:extLst>
              <a:ext uri="{FF2B5EF4-FFF2-40B4-BE49-F238E27FC236}">
                <a16:creationId xmlns:a16="http://schemas.microsoft.com/office/drawing/2014/main" id="{64E0AC3A-ED37-E6E8-8E2E-BFDBE6111B6A}"/>
              </a:ext>
            </a:extLst>
          </p:cNvPr>
          <p:cNvSpPr/>
          <p:nvPr/>
        </p:nvSpPr>
        <p:spPr bwMode="auto">
          <a:xfrm>
            <a:off x="0" y="1"/>
            <a:ext cx="12192000" cy="6858000"/>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315" name="Google Shape;315;p37"/>
          <p:cNvSpPr/>
          <p:nvPr/>
        </p:nvSpPr>
        <p:spPr>
          <a:xfrm>
            <a:off x="0" y="2743008"/>
            <a:ext cx="12192000" cy="4114896"/>
          </a:xfrm>
          <a:prstGeom prst="rect">
            <a:avLst/>
          </a:prstGeom>
          <a:solidFill>
            <a:srgbClr val="FFFFFF"/>
          </a:solidFill>
          <a:ln>
            <a:noFill/>
          </a:ln>
        </p:spPr>
        <p:txBody>
          <a:bodyPr spcFirstLastPara="1" wrap="square" lIns="60967" tIns="60967" rIns="60967" bIns="60967" anchor="ctr" anchorCtr="0">
            <a:noAutofit/>
          </a:bodyPr>
          <a:lstStyle/>
          <a:p>
            <a:pPr rtl="0"/>
            <a:endParaRPr sz="2400"/>
          </a:p>
        </p:txBody>
      </p:sp>
      <p:pic>
        <p:nvPicPr>
          <p:cNvPr id="316" name="Google Shape;316;p37"/>
          <p:cNvPicPr preferRelativeResize="0"/>
          <p:nvPr/>
        </p:nvPicPr>
        <p:blipFill rotWithShape="1">
          <a:blip r:embed="rId3">
            <a:alphaModFix amt="50000"/>
          </a:blip>
          <a:srcRect t="27369" b="27369"/>
          <a:stretch/>
        </p:blipFill>
        <p:spPr>
          <a:xfrm>
            <a:off x="0" y="0"/>
            <a:ext cx="12192000" cy="2743008"/>
          </a:xfrm>
          <a:prstGeom prst="rect">
            <a:avLst/>
          </a:prstGeom>
          <a:noFill/>
          <a:ln>
            <a:noFill/>
          </a:ln>
        </p:spPr>
      </p:pic>
      <p:grpSp>
        <p:nvGrpSpPr>
          <p:cNvPr id="317" name="Google Shape;317;p37"/>
          <p:cNvGrpSpPr/>
          <p:nvPr/>
        </p:nvGrpSpPr>
        <p:grpSpPr>
          <a:xfrm>
            <a:off x="744500" y="3991261"/>
            <a:ext cx="3651000" cy="1083182"/>
            <a:chOff x="-501396" y="19050"/>
            <a:chExt cx="7302000" cy="2166364"/>
          </a:xfrm>
        </p:grpSpPr>
        <p:sp>
          <p:nvSpPr>
            <p:cNvPr id="318" name="Google Shape;318;p37"/>
            <p:cNvSpPr txBox="1"/>
            <p:nvPr/>
          </p:nvSpPr>
          <p:spPr>
            <a:xfrm>
              <a:off x="-501396" y="1112594"/>
              <a:ext cx="7302000" cy="632098"/>
            </a:xfrm>
            <a:prstGeom prst="rect">
              <a:avLst/>
            </a:prstGeom>
            <a:noFill/>
            <a:ln>
              <a:noFill/>
            </a:ln>
          </p:spPr>
          <p:txBody>
            <a:bodyPr spcFirstLastPara="1" wrap="square" lIns="0" tIns="0" rIns="0" bIns="0" anchor="t" anchorCtr="0">
              <a:spAutoFit/>
            </a:bodyPr>
            <a:lstStyle/>
            <a:p>
              <a:pPr algn="ctr" rtl="0">
                <a:lnSpc>
                  <a:spcPct val="140018"/>
                </a:lnSpc>
              </a:pPr>
              <a:endParaRPr sz="1467" dirty="0">
                <a:latin typeface="Montserrat"/>
                <a:ea typeface="Montserrat"/>
                <a:cs typeface="Montserrat"/>
                <a:sym typeface="Montserrat"/>
              </a:endParaRPr>
            </a:p>
          </p:txBody>
        </p:sp>
        <p:sp>
          <p:nvSpPr>
            <p:cNvPr id="319" name="Google Shape;319;p37"/>
            <p:cNvSpPr txBox="1"/>
            <p:nvPr/>
          </p:nvSpPr>
          <p:spPr>
            <a:xfrm>
              <a:off x="2" y="19050"/>
              <a:ext cx="6132000" cy="2166364"/>
            </a:xfrm>
            <a:prstGeom prst="rect">
              <a:avLst/>
            </a:prstGeom>
            <a:noFill/>
            <a:ln>
              <a:noFill/>
            </a:ln>
          </p:spPr>
          <p:txBody>
            <a:bodyPr spcFirstLastPara="1" wrap="square" lIns="0" tIns="0" rIns="0" bIns="0" anchor="t" anchorCtr="0">
              <a:spAutoFit/>
            </a:bodyPr>
            <a:lstStyle/>
            <a:p>
              <a:pPr algn="ctr" rtl="0">
                <a:lnSpc>
                  <a:spcPct val="109984"/>
                </a:lnSpc>
              </a:pPr>
              <a:r>
                <a:rPr lang="fr" sz="2133" dirty="0">
                  <a:solidFill>
                    <a:srgbClr val="3A3C3D"/>
                  </a:solidFill>
                  <a:latin typeface="Montserrat SemiBold"/>
                  <a:ea typeface="Montserrat SemiBold"/>
                  <a:cs typeface="Montserrat SemiBold"/>
                  <a:sym typeface="Montserrat SemiBold"/>
                </a:rPr>
                <a:t>Comment sont financées les programmes ETP</a:t>
              </a:r>
              <a:endParaRPr sz="933" dirty="0">
                <a:latin typeface="Montserrat SemiBold"/>
                <a:ea typeface="Montserrat SemiBold"/>
                <a:cs typeface="Montserrat SemiBold"/>
                <a:sym typeface="Montserrat SemiBold"/>
              </a:endParaRPr>
            </a:p>
          </p:txBody>
        </p:sp>
      </p:grpSp>
      <p:sp>
        <p:nvSpPr>
          <p:cNvPr id="322" name="Google Shape;322;p37"/>
          <p:cNvSpPr txBox="1"/>
          <p:nvPr/>
        </p:nvSpPr>
        <p:spPr>
          <a:xfrm>
            <a:off x="4563021" y="3996024"/>
            <a:ext cx="3066000" cy="338554"/>
          </a:xfrm>
          <a:prstGeom prst="rect">
            <a:avLst/>
          </a:prstGeom>
          <a:noFill/>
          <a:ln>
            <a:noFill/>
          </a:ln>
        </p:spPr>
        <p:txBody>
          <a:bodyPr spcFirstLastPara="1" wrap="square" lIns="0" tIns="0" rIns="0" bIns="0" anchor="t" anchorCtr="0">
            <a:spAutoFit/>
          </a:bodyPr>
          <a:lstStyle/>
          <a:p>
            <a:pPr algn="ctr" rtl="0">
              <a:lnSpc>
                <a:spcPct val="110000"/>
              </a:lnSpc>
            </a:pPr>
            <a:r>
              <a:rPr lang="fr" sz="2000" dirty="0">
                <a:solidFill>
                  <a:srgbClr val="3A3C3D"/>
                </a:solidFill>
                <a:latin typeface="Montserrat SemiBold"/>
                <a:ea typeface="Montserrat SemiBold"/>
                <a:cs typeface="Montserrat SemiBold"/>
                <a:sym typeface="Montserrat SemiBold"/>
              </a:rPr>
              <a:t>Par qui?</a:t>
            </a:r>
            <a:endParaRPr sz="933" dirty="0">
              <a:latin typeface="Montserrat SemiBold"/>
              <a:ea typeface="Montserrat SemiBold"/>
              <a:cs typeface="Montserrat SemiBold"/>
              <a:sym typeface="Montserrat SemiBold"/>
            </a:endParaRPr>
          </a:p>
        </p:txBody>
      </p:sp>
      <p:sp>
        <p:nvSpPr>
          <p:cNvPr id="325" name="Google Shape;325;p37"/>
          <p:cNvSpPr txBox="1"/>
          <p:nvPr/>
        </p:nvSpPr>
        <p:spPr>
          <a:xfrm>
            <a:off x="8130843" y="3996024"/>
            <a:ext cx="3066000" cy="338554"/>
          </a:xfrm>
          <a:prstGeom prst="rect">
            <a:avLst/>
          </a:prstGeom>
          <a:noFill/>
          <a:ln>
            <a:noFill/>
          </a:ln>
        </p:spPr>
        <p:txBody>
          <a:bodyPr spcFirstLastPara="1" wrap="square" lIns="0" tIns="0" rIns="0" bIns="0" anchor="t" anchorCtr="0">
            <a:spAutoFit/>
          </a:bodyPr>
          <a:lstStyle/>
          <a:p>
            <a:pPr algn="ctr" rtl="0">
              <a:lnSpc>
                <a:spcPct val="110000"/>
              </a:lnSpc>
            </a:pPr>
            <a:r>
              <a:rPr lang="fr" sz="2000" dirty="0">
                <a:solidFill>
                  <a:srgbClr val="3A3C3D"/>
                </a:solidFill>
                <a:latin typeface="Montserrat SemiBold"/>
                <a:ea typeface="Montserrat SemiBold"/>
                <a:cs typeface="Montserrat SemiBold"/>
                <a:sym typeface="Montserrat SemiBold"/>
              </a:rPr>
              <a:t>Pourquoi?</a:t>
            </a:r>
            <a:endParaRPr sz="933" dirty="0">
              <a:latin typeface="Montserrat SemiBold"/>
              <a:ea typeface="Montserrat SemiBold"/>
              <a:cs typeface="Montserrat SemiBold"/>
              <a:sym typeface="Montserrat SemiBold"/>
            </a:endParaRPr>
          </a:p>
        </p:txBody>
      </p:sp>
      <p:grpSp>
        <p:nvGrpSpPr>
          <p:cNvPr id="326" name="Google Shape;326;p37"/>
          <p:cNvGrpSpPr/>
          <p:nvPr/>
        </p:nvGrpSpPr>
        <p:grpSpPr>
          <a:xfrm>
            <a:off x="8910160" y="1985968"/>
            <a:ext cx="1507325" cy="1514081"/>
            <a:chOff x="6756" y="0"/>
            <a:chExt cx="3014651" cy="3028163"/>
          </a:xfrm>
        </p:grpSpPr>
        <p:sp>
          <p:nvSpPr>
            <p:cNvPr id="327" name="Google Shape;327;p37"/>
            <p:cNvSpPr/>
            <p:nvPr/>
          </p:nvSpPr>
          <p:spPr>
            <a:xfrm>
              <a:off x="6756" y="0"/>
              <a:ext cx="3014651" cy="3028163"/>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38832"/>
            </a:solidFill>
            <a:ln>
              <a:noFill/>
            </a:ln>
          </p:spPr>
          <p:txBody>
            <a:bodyPr spcFirstLastPara="1" wrap="square" lIns="60967" tIns="60967" rIns="60967" bIns="60967" anchor="ctr" anchorCtr="0">
              <a:noAutofit/>
            </a:bodyPr>
            <a:lstStyle/>
            <a:p>
              <a:pPr rtl="0"/>
              <a:endParaRPr sz="2400"/>
            </a:p>
          </p:txBody>
        </p:sp>
        <p:pic>
          <p:nvPicPr>
            <p:cNvPr id="328" name="Google Shape;328;p37"/>
            <p:cNvPicPr preferRelativeResize="0"/>
            <p:nvPr/>
          </p:nvPicPr>
          <p:blipFill rotWithShape="1">
            <a:blip r:embed="rId4">
              <a:alphaModFix/>
            </a:blip>
            <a:srcRect/>
            <a:stretch/>
          </p:blipFill>
          <p:spPr>
            <a:xfrm>
              <a:off x="980387" y="975491"/>
              <a:ext cx="1067388" cy="1077181"/>
            </a:xfrm>
            <a:prstGeom prst="rect">
              <a:avLst/>
            </a:prstGeom>
            <a:noFill/>
            <a:ln>
              <a:noFill/>
            </a:ln>
          </p:spPr>
        </p:pic>
      </p:grpSp>
      <p:grpSp>
        <p:nvGrpSpPr>
          <p:cNvPr id="329" name="Google Shape;329;p37"/>
          <p:cNvGrpSpPr/>
          <p:nvPr/>
        </p:nvGrpSpPr>
        <p:grpSpPr>
          <a:xfrm>
            <a:off x="1774515" y="1985968"/>
            <a:ext cx="1507325" cy="1514081"/>
            <a:chOff x="6756" y="0"/>
            <a:chExt cx="3014651" cy="3028163"/>
          </a:xfrm>
        </p:grpSpPr>
        <p:sp>
          <p:nvSpPr>
            <p:cNvPr id="330" name="Google Shape;330;p37"/>
            <p:cNvSpPr/>
            <p:nvPr/>
          </p:nvSpPr>
          <p:spPr>
            <a:xfrm>
              <a:off x="6756" y="0"/>
              <a:ext cx="3014651" cy="3028163"/>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51E34"/>
            </a:solidFill>
            <a:ln>
              <a:noFill/>
            </a:ln>
          </p:spPr>
          <p:txBody>
            <a:bodyPr spcFirstLastPara="1" wrap="square" lIns="60967" tIns="60967" rIns="60967" bIns="60967" anchor="ctr" anchorCtr="0">
              <a:noAutofit/>
            </a:bodyPr>
            <a:lstStyle/>
            <a:p>
              <a:pPr rtl="0"/>
              <a:endParaRPr sz="2400"/>
            </a:p>
          </p:txBody>
        </p:sp>
        <p:pic>
          <p:nvPicPr>
            <p:cNvPr id="331" name="Google Shape;331;p37"/>
            <p:cNvPicPr preferRelativeResize="0"/>
            <p:nvPr/>
          </p:nvPicPr>
          <p:blipFill rotWithShape="1">
            <a:blip r:embed="rId5">
              <a:alphaModFix/>
            </a:blip>
            <a:srcRect/>
            <a:stretch/>
          </p:blipFill>
          <p:spPr>
            <a:xfrm>
              <a:off x="975491" y="975491"/>
              <a:ext cx="1077181" cy="1077181"/>
            </a:xfrm>
            <a:prstGeom prst="rect">
              <a:avLst/>
            </a:prstGeom>
            <a:noFill/>
            <a:ln>
              <a:noFill/>
            </a:ln>
          </p:spPr>
        </p:pic>
      </p:grpSp>
      <p:grpSp>
        <p:nvGrpSpPr>
          <p:cNvPr id="332" name="Google Shape;332;p37"/>
          <p:cNvGrpSpPr/>
          <p:nvPr/>
        </p:nvGrpSpPr>
        <p:grpSpPr>
          <a:xfrm>
            <a:off x="5342338" y="1985968"/>
            <a:ext cx="1507325" cy="1514081"/>
            <a:chOff x="6756" y="0"/>
            <a:chExt cx="3014651" cy="3028163"/>
          </a:xfrm>
        </p:grpSpPr>
        <p:sp>
          <p:nvSpPr>
            <p:cNvPr id="333" name="Google Shape;333;p37"/>
            <p:cNvSpPr/>
            <p:nvPr/>
          </p:nvSpPr>
          <p:spPr>
            <a:xfrm>
              <a:off x="6756" y="0"/>
              <a:ext cx="3014651" cy="3028163"/>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1C648"/>
            </a:solidFill>
            <a:ln>
              <a:noFill/>
            </a:ln>
          </p:spPr>
          <p:txBody>
            <a:bodyPr spcFirstLastPara="1" wrap="square" lIns="60967" tIns="60967" rIns="60967" bIns="60967" anchor="ctr" anchorCtr="0">
              <a:noAutofit/>
            </a:bodyPr>
            <a:lstStyle/>
            <a:p>
              <a:pPr rtl="0"/>
              <a:endParaRPr sz="2400"/>
            </a:p>
          </p:txBody>
        </p:sp>
        <p:pic>
          <p:nvPicPr>
            <p:cNvPr id="334" name="Google Shape;334;p37"/>
            <p:cNvPicPr preferRelativeResize="0"/>
            <p:nvPr/>
          </p:nvPicPr>
          <p:blipFill rotWithShape="1">
            <a:blip r:embed="rId6">
              <a:alphaModFix/>
            </a:blip>
            <a:srcRect/>
            <a:stretch/>
          </p:blipFill>
          <p:spPr>
            <a:xfrm>
              <a:off x="999972" y="975491"/>
              <a:ext cx="1028218" cy="1077181"/>
            </a:xfrm>
            <a:prstGeom prst="rect">
              <a:avLst/>
            </a:prstGeom>
            <a:noFill/>
            <a:ln>
              <a:noFill/>
            </a:ln>
          </p:spPr>
        </p:pic>
      </p:grpSp>
      <p:sp>
        <p:nvSpPr>
          <p:cNvPr id="335" name="Google Shape;335;p37"/>
          <p:cNvSpPr txBox="1"/>
          <p:nvPr/>
        </p:nvSpPr>
        <p:spPr>
          <a:xfrm>
            <a:off x="2797473" y="470282"/>
            <a:ext cx="6654000" cy="1313308"/>
          </a:xfrm>
          <a:prstGeom prst="rect">
            <a:avLst/>
          </a:prstGeom>
          <a:noFill/>
          <a:ln>
            <a:noFill/>
          </a:ln>
        </p:spPr>
        <p:txBody>
          <a:bodyPr spcFirstLastPara="1" wrap="square" lIns="0" tIns="0" rIns="0" bIns="0" anchor="t" anchorCtr="0">
            <a:spAutoFit/>
          </a:bodyPr>
          <a:lstStyle/>
          <a:p>
            <a:pPr algn="ctr" rtl="0"/>
            <a:r>
              <a:rPr lang="fr" sz="4267" dirty="0">
                <a:solidFill>
                  <a:srgbClr val="0070C0"/>
                </a:solidFill>
                <a:latin typeface="Montserrat SemiBold"/>
                <a:ea typeface="Montserrat SemiBold"/>
                <a:cs typeface="Montserrat SemiBold"/>
                <a:sym typeface="Montserrat SemiBold"/>
              </a:rPr>
              <a:t>Schéma GÉNÉRAL de financement </a:t>
            </a:r>
            <a:endParaRPr sz="933" dirty="0">
              <a:solidFill>
                <a:srgbClr val="0070C0"/>
              </a:solidFill>
              <a:latin typeface="Montserrat SemiBold"/>
              <a:ea typeface="Montserrat SemiBold"/>
              <a:cs typeface="Montserrat SemiBold"/>
              <a:sym typeface="Montserrat Semi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7C9977-41DD-4CB4-C769-817BF4FE72BF}"/>
              </a:ext>
            </a:extLst>
          </p:cNvPr>
          <p:cNvSpPr/>
          <p:nvPr/>
        </p:nvSpPr>
        <p:spPr bwMode="auto">
          <a:xfrm>
            <a:off x="0" y="1"/>
            <a:ext cx="12192000" cy="6858000"/>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8" name="Espace réservé du numéro de diapositive 7"/>
          <p:cNvSpPr>
            <a:spLocks noGrp="1"/>
          </p:cNvSpPr>
          <p:nvPr>
            <p:ph type="sldNum" sz="quarter" idx="12"/>
          </p:nvPr>
        </p:nvSpPr>
        <p:spPr/>
        <p:txBody>
          <a:bodyPr/>
          <a:lstStyle/>
          <a:p>
            <a:fld id="{F5715ED8-6BCA-6E4C-A145-F6796D2E9CBA}" type="slidenum">
              <a:rPr lang="fr-FR" smtClean="0">
                <a:solidFill>
                  <a:schemeClr val="bg1"/>
                </a:solidFill>
              </a:rPr>
              <a:t>25</a:t>
            </a:fld>
            <a:endParaRPr lang="fr-FR" dirty="0">
              <a:solidFill>
                <a:schemeClr val="bg1"/>
              </a:solidFill>
            </a:endParaRPr>
          </a:p>
        </p:txBody>
      </p:sp>
      <p:sp>
        <p:nvSpPr>
          <p:cNvPr id="21" name="ZoneTexte 20">
            <a:extLst>
              <a:ext uri="{FF2B5EF4-FFF2-40B4-BE49-F238E27FC236}">
                <a16:creationId xmlns:a16="http://schemas.microsoft.com/office/drawing/2014/main" id="{A0D60396-9F4E-40D6-BA1D-4D83D17C2119}"/>
              </a:ext>
            </a:extLst>
          </p:cNvPr>
          <p:cNvSpPr txBox="1"/>
          <p:nvPr/>
        </p:nvSpPr>
        <p:spPr>
          <a:xfrm>
            <a:off x="668396" y="821770"/>
            <a:ext cx="7946185" cy="553998"/>
          </a:xfrm>
          <a:prstGeom prst="rect">
            <a:avLst/>
          </a:prstGeom>
          <a:noFill/>
        </p:spPr>
        <p:txBody>
          <a:bodyPr wrap="square" rtlCol="0">
            <a:spAutoFit/>
          </a:bodyPr>
          <a:lstStyle/>
          <a:p>
            <a:pPr marL="457189" indent="-457189">
              <a:buBlip>
                <a:blip r:embed="rId2"/>
              </a:buBlip>
            </a:pPr>
            <a:r>
              <a:rPr lang="fr-FR" sz="3000" b="1" dirty="0">
                <a:solidFill>
                  <a:srgbClr val="2794B1"/>
                </a:solidFill>
              </a:rPr>
              <a:t>SCHEMA GENERAL </a:t>
            </a:r>
            <a:r>
              <a:rPr lang="fr-FR" sz="3000" dirty="0">
                <a:solidFill>
                  <a:schemeClr val="bg1">
                    <a:lumMod val="50000"/>
                  </a:schemeClr>
                </a:solidFill>
              </a:rPr>
              <a:t>de financement</a:t>
            </a:r>
            <a:endParaRPr lang="fr-FR" sz="2800" dirty="0">
              <a:solidFill>
                <a:schemeClr val="bg1">
                  <a:lumMod val="50000"/>
                </a:schemeClr>
              </a:solidFill>
            </a:endParaRPr>
          </a:p>
        </p:txBody>
      </p:sp>
      <p:pic>
        <p:nvPicPr>
          <p:cNvPr id="20" name="Graphique 19" descr="Maison">
            <a:extLst>
              <a:ext uri="{FF2B5EF4-FFF2-40B4-BE49-F238E27FC236}">
                <a16:creationId xmlns:a16="http://schemas.microsoft.com/office/drawing/2014/main" id="{51445FB5-B7C3-432D-A523-E6B9CC5E00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84727" y="2858955"/>
            <a:ext cx="685800" cy="685800"/>
          </a:xfrm>
          <a:prstGeom prst="rect">
            <a:avLst/>
          </a:prstGeom>
        </p:spPr>
      </p:pic>
      <p:pic>
        <p:nvPicPr>
          <p:cNvPr id="22" name="Graphique 21" descr="Maison">
            <a:extLst>
              <a:ext uri="{FF2B5EF4-FFF2-40B4-BE49-F238E27FC236}">
                <a16:creationId xmlns:a16="http://schemas.microsoft.com/office/drawing/2014/main" id="{7DE3BC00-3591-4316-8143-5AC1E35395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11791" y="4468649"/>
            <a:ext cx="685800" cy="685800"/>
          </a:xfrm>
          <a:prstGeom prst="rect">
            <a:avLst/>
          </a:prstGeom>
        </p:spPr>
      </p:pic>
      <p:pic>
        <p:nvPicPr>
          <p:cNvPr id="23" name="Graphique 22" descr="Groupe d’hommes">
            <a:extLst>
              <a:ext uri="{FF2B5EF4-FFF2-40B4-BE49-F238E27FC236}">
                <a16:creationId xmlns:a16="http://schemas.microsoft.com/office/drawing/2014/main" id="{B3C0903A-A471-47AF-9DE4-23AD2B4990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28835" y="2830512"/>
            <a:ext cx="685800" cy="685800"/>
          </a:xfrm>
          <a:prstGeom prst="rect">
            <a:avLst/>
          </a:prstGeom>
        </p:spPr>
      </p:pic>
      <p:pic>
        <p:nvPicPr>
          <p:cNvPr id="24" name="Graphique 23" descr="Groupe d’hommes">
            <a:extLst>
              <a:ext uri="{FF2B5EF4-FFF2-40B4-BE49-F238E27FC236}">
                <a16:creationId xmlns:a16="http://schemas.microsoft.com/office/drawing/2014/main" id="{E5488BA9-8D0E-42DF-822B-07E94CA5AF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9227" y="4440735"/>
            <a:ext cx="685800" cy="685800"/>
          </a:xfrm>
          <a:prstGeom prst="rect">
            <a:avLst/>
          </a:prstGeom>
        </p:spPr>
      </p:pic>
      <p:pic>
        <p:nvPicPr>
          <p:cNvPr id="25" name="Graphique 24" descr="Groupe d’hommes">
            <a:extLst>
              <a:ext uri="{FF2B5EF4-FFF2-40B4-BE49-F238E27FC236}">
                <a16:creationId xmlns:a16="http://schemas.microsoft.com/office/drawing/2014/main" id="{5E80E8F2-6D70-4C89-BDD5-7EB04F4216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8953" y="3239843"/>
            <a:ext cx="685800" cy="685800"/>
          </a:xfrm>
          <a:prstGeom prst="rect">
            <a:avLst/>
          </a:prstGeom>
        </p:spPr>
      </p:pic>
      <p:pic>
        <p:nvPicPr>
          <p:cNvPr id="26" name="Graphique 25" descr="Banque">
            <a:extLst>
              <a:ext uri="{FF2B5EF4-FFF2-40B4-BE49-F238E27FC236}">
                <a16:creationId xmlns:a16="http://schemas.microsoft.com/office/drawing/2014/main" id="{A838E2C1-FAF4-40B8-BF53-42CE105BC6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78066" y="2066278"/>
            <a:ext cx="1173567" cy="1173567"/>
          </a:xfrm>
          <a:prstGeom prst="rect">
            <a:avLst/>
          </a:prstGeom>
        </p:spPr>
      </p:pic>
      <p:pic>
        <p:nvPicPr>
          <p:cNvPr id="27" name="Graphique 26" descr="Tribunal">
            <a:extLst>
              <a:ext uri="{FF2B5EF4-FFF2-40B4-BE49-F238E27FC236}">
                <a16:creationId xmlns:a16="http://schemas.microsoft.com/office/drawing/2014/main" id="{9BDB011F-5474-4677-8F3B-5241B2DE3A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56454" y="4137662"/>
            <a:ext cx="1016788" cy="1016788"/>
          </a:xfrm>
          <a:prstGeom prst="rect">
            <a:avLst/>
          </a:prstGeom>
        </p:spPr>
      </p:pic>
      <p:sp>
        <p:nvSpPr>
          <p:cNvPr id="28" name="Ellipse 27">
            <a:extLst>
              <a:ext uri="{FF2B5EF4-FFF2-40B4-BE49-F238E27FC236}">
                <a16:creationId xmlns:a16="http://schemas.microsoft.com/office/drawing/2014/main" id="{12936CC5-B265-4F50-A998-CF8E202C6AE0}"/>
              </a:ext>
            </a:extLst>
          </p:cNvPr>
          <p:cNvSpPr/>
          <p:nvPr/>
        </p:nvSpPr>
        <p:spPr>
          <a:xfrm>
            <a:off x="2015318" y="2361319"/>
            <a:ext cx="4021111" cy="3365588"/>
          </a:xfrm>
          <a:prstGeom prst="ellipse">
            <a:avLst/>
          </a:prstGeom>
          <a:noFill/>
          <a:ln w="28575">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a:solidFill>
                <a:schemeClr val="accent1"/>
              </a:solidFill>
            </a:endParaRPr>
          </a:p>
        </p:txBody>
      </p:sp>
      <p:cxnSp>
        <p:nvCxnSpPr>
          <p:cNvPr id="29" name="Connecteur droit 28">
            <a:extLst>
              <a:ext uri="{FF2B5EF4-FFF2-40B4-BE49-F238E27FC236}">
                <a16:creationId xmlns:a16="http://schemas.microsoft.com/office/drawing/2014/main" id="{DBA9FD74-6A09-4CC4-931A-D8F3B81898BC}"/>
              </a:ext>
            </a:extLst>
          </p:cNvPr>
          <p:cNvCxnSpPr>
            <a:cxnSpLocks/>
          </p:cNvCxnSpPr>
          <p:nvPr/>
        </p:nvCxnSpPr>
        <p:spPr>
          <a:xfrm flipH="1" flipV="1">
            <a:off x="2271739" y="2527213"/>
            <a:ext cx="326591" cy="349297"/>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64E2FFA2-0139-4BA3-8F57-21A627E769D7}"/>
              </a:ext>
            </a:extLst>
          </p:cNvPr>
          <p:cNvSpPr txBox="1"/>
          <p:nvPr/>
        </p:nvSpPr>
        <p:spPr>
          <a:xfrm>
            <a:off x="1751715" y="2505823"/>
            <a:ext cx="685800" cy="292388"/>
          </a:xfrm>
          <a:prstGeom prst="rect">
            <a:avLst/>
          </a:prstGeom>
          <a:noFill/>
        </p:spPr>
        <p:txBody>
          <a:bodyPr wrap="square" rtlCol="0">
            <a:spAutoFit/>
          </a:bodyPr>
          <a:lstStyle/>
          <a:p>
            <a:r>
              <a:rPr lang="fr-FR" sz="1300" dirty="0">
                <a:solidFill>
                  <a:schemeClr val="bg2">
                    <a:lumMod val="50000"/>
                  </a:schemeClr>
                </a:solidFill>
                <a:latin typeface="Arial" panose="020B0604020202020204" pitchFamily="34" charset="0"/>
                <a:cs typeface="Arial" panose="020B0604020202020204" pitchFamily="34" charset="0"/>
              </a:rPr>
              <a:t>CPTS</a:t>
            </a:r>
          </a:p>
        </p:txBody>
      </p:sp>
      <p:sp>
        <p:nvSpPr>
          <p:cNvPr id="31" name="ZoneTexte 30">
            <a:extLst>
              <a:ext uri="{FF2B5EF4-FFF2-40B4-BE49-F238E27FC236}">
                <a16:creationId xmlns:a16="http://schemas.microsoft.com/office/drawing/2014/main" id="{A2666D7D-DE8C-487C-B72B-6B683AE131AC}"/>
              </a:ext>
            </a:extLst>
          </p:cNvPr>
          <p:cNvSpPr txBox="1"/>
          <p:nvPr/>
        </p:nvSpPr>
        <p:spPr>
          <a:xfrm>
            <a:off x="3821198" y="3516313"/>
            <a:ext cx="2061341" cy="292388"/>
          </a:xfrm>
          <a:prstGeom prst="rect">
            <a:avLst/>
          </a:prstGeom>
          <a:noFill/>
        </p:spPr>
        <p:txBody>
          <a:bodyPr wrap="square" rtlCol="0">
            <a:spAutoFit/>
          </a:bodyPr>
          <a:lstStyle/>
          <a:p>
            <a:r>
              <a:rPr lang="fr-FR" sz="1300" dirty="0">
                <a:solidFill>
                  <a:schemeClr val="bg2">
                    <a:lumMod val="50000"/>
                  </a:schemeClr>
                </a:solidFill>
                <a:latin typeface="Arial" panose="020B0604020202020204" pitchFamily="34" charset="0"/>
                <a:cs typeface="Arial" panose="020B0604020202020204" pitchFamily="34" charset="0"/>
              </a:rPr>
              <a:t>MSP structurée en SISA</a:t>
            </a:r>
          </a:p>
        </p:txBody>
      </p:sp>
      <p:sp>
        <p:nvSpPr>
          <p:cNvPr id="32" name="ZoneTexte 31">
            <a:extLst>
              <a:ext uri="{FF2B5EF4-FFF2-40B4-BE49-F238E27FC236}">
                <a16:creationId xmlns:a16="http://schemas.microsoft.com/office/drawing/2014/main" id="{FB066462-3812-465F-84B0-103612F72252}"/>
              </a:ext>
            </a:extLst>
          </p:cNvPr>
          <p:cNvSpPr txBox="1"/>
          <p:nvPr/>
        </p:nvSpPr>
        <p:spPr>
          <a:xfrm>
            <a:off x="3819226" y="4148347"/>
            <a:ext cx="2258351" cy="292388"/>
          </a:xfrm>
          <a:prstGeom prst="rect">
            <a:avLst/>
          </a:prstGeom>
          <a:noFill/>
        </p:spPr>
        <p:txBody>
          <a:bodyPr wrap="square" rtlCol="0">
            <a:spAutoFit/>
          </a:bodyPr>
          <a:lstStyle/>
          <a:p>
            <a:r>
              <a:rPr lang="fr-FR" sz="1300" dirty="0">
                <a:solidFill>
                  <a:schemeClr val="bg2">
                    <a:lumMod val="50000"/>
                  </a:schemeClr>
                </a:solidFill>
                <a:latin typeface="Arial" panose="020B0604020202020204" pitchFamily="34" charset="0"/>
                <a:cs typeface="Arial" panose="020B0604020202020204" pitchFamily="34" charset="0"/>
              </a:rPr>
              <a:t>MSP hors SISA ou en projet </a:t>
            </a:r>
          </a:p>
        </p:txBody>
      </p:sp>
      <p:sp>
        <p:nvSpPr>
          <p:cNvPr id="33" name="ZoneTexte 32">
            <a:extLst>
              <a:ext uri="{FF2B5EF4-FFF2-40B4-BE49-F238E27FC236}">
                <a16:creationId xmlns:a16="http://schemas.microsoft.com/office/drawing/2014/main" id="{BAEC7414-7DAB-4A13-B552-84CC72D14B39}"/>
              </a:ext>
            </a:extLst>
          </p:cNvPr>
          <p:cNvSpPr txBox="1"/>
          <p:nvPr/>
        </p:nvSpPr>
        <p:spPr>
          <a:xfrm>
            <a:off x="2116974" y="3841878"/>
            <a:ext cx="1520701" cy="892552"/>
          </a:xfrm>
          <a:prstGeom prst="rect">
            <a:avLst/>
          </a:prstGeom>
          <a:noFill/>
        </p:spPr>
        <p:txBody>
          <a:bodyPr wrap="square" rtlCol="0">
            <a:spAutoFit/>
          </a:bodyPr>
          <a:lstStyle/>
          <a:p>
            <a:r>
              <a:rPr lang="fr-FR" sz="1300" dirty="0">
                <a:solidFill>
                  <a:schemeClr val="bg2">
                    <a:lumMod val="50000"/>
                  </a:schemeClr>
                </a:solidFill>
                <a:latin typeface="Arial" panose="020B0604020202020204" pitchFamily="34" charset="0"/>
                <a:cs typeface="Arial" panose="020B0604020202020204" pitchFamily="34" charset="0"/>
              </a:rPr>
              <a:t>PS adhérant la CPTS mais n’appartenant pas à une MSP</a:t>
            </a:r>
          </a:p>
        </p:txBody>
      </p:sp>
      <p:sp>
        <p:nvSpPr>
          <p:cNvPr id="34" name="ZoneTexte 33">
            <a:extLst>
              <a:ext uri="{FF2B5EF4-FFF2-40B4-BE49-F238E27FC236}">
                <a16:creationId xmlns:a16="http://schemas.microsoft.com/office/drawing/2014/main" id="{079132E3-BF3E-4BB9-8983-EE34CB3DAB97}"/>
              </a:ext>
            </a:extLst>
          </p:cNvPr>
          <p:cNvSpPr txBox="1"/>
          <p:nvPr/>
        </p:nvSpPr>
        <p:spPr>
          <a:xfrm>
            <a:off x="8077201" y="1979003"/>
            <a:ext cx="2180379" cy="3647152"/>
          </a:xfrm>
          <a:prstGeom prst="rect">
            <a:avLst/>
          </a:prstGeom>
          <a:noFill/>
        </p:spPr>
        <p:txBody>
          <a:bodyPr wrap="square" rtlCol="0">
            <a:spAutoFit/>
          </a:bodyPr>
          <a:lstStyle/>
          <a:p>
            <a:r>
              <a:rPr lang="fr-FR" sz="1100" u="sng" dirty="0">
                <a:solidFill>
                  <a:srgbClr val="7C7878"/>
                </a:solidFill>
                <a:latin typeface="Arial" panose="020B0604020202020204" pitchFamily="34" charset="0"/>
                <a:cs typeface="Arial" panose="020B0604020202020204" pitchFamily="34" charset="0"/>
              </a:rPr>
              <a:t>CPTS</a:t>
            </a:r>
            <a:r>
              <a:rPr lang="fr-FR" sz="1100" dirty="0">
                <a:solidFill>
                  <a:srgbClr val="7C7878"/>
                </a:solidFill>
                <a:latin typeface="Arial" panose="020B0604020202020204" pitchFamily="34" charset="0"/>
                <a:cs typeface="Arial" panose="020B0604020202020204" pitchFamily="34" charset="0"/>
              </a:rPr>
              <a:t> : Communauté Professionnelles Territoriales de Santé</a:t>
            </a:r>
          </a:p>
          <a:p>
            <a:endParaRPr lang="fr-FR" sz="1100" dirty="0">
              <a:solidFill>
                <a:srgbClr val="7C7878"/>
              </a:solidFill>
              <a:latin typeface="Arial" panose="020B0604020202020204" pitchFamily="34" charset="0"/>
              <a:cs typeface="Arial" panose="020B0604020202020204" pitchFamily="34" charset="0"/>
            </a:endParaRPr>
          </a:p>
          <a:p>
            <a:r>
              <a:rPr lang="fr-FR" sz="1100" u="sng" dirty="0">
                <a:solidFill>
                  <a:srgbClr val="7C7878"/>
                </a:solidFill>
                <a:latin typeface="Arial" panose="020B0604020202020204" pitchFamily="34" charset="0"/>
                <a:cs typeface="Arial" panose="020B0604020202020204" pitchFamily="34" charset="0"/>
              </a:rPr>
              <a:t>MSP</a:t>
            </a:r>
            <a:r>
              <a:rPr lang="fr-FR" sz="1100" dirty="0">
                <a:solidFill>
                  <a:srgbClr val="7C7878"/>
                </a:solidFill>
                <a:latin typeface="Arial" panose="020B0604020202020204" pitchFamily="34" charset="0"/>
                <a:cs typeface="Arial" panose="020B0604020202020204" pitchFamily="34" charset="0"/>
              </a:rPr>
              <a:t> : Maisons de santé pluriprofessionnelle </a:t>
            </a:r>
          </a:p>
          <a:p>
            <a:endParaRPr lang="fr-FR" sz="1100" dirty="0">
              <a:solidFill>
                <a:srgbClr val="7C7878"/>
              </a:solidFill>
              <a:latin typeface="Arial" panose="020B0604020202020204" pitchFamily="34" charset="0"/>
              <a:cs typeface="Arial" panose="020B0604020202020204" pitchFamily="34" charset="0"/>
            </a:endParaRPr>
          </a:p>
          <a:p>
            <a:r>
              <a:rPr lang="fr-FR" sz="1100" u="sng" dirty="0">
                <a:solidFill>
                  <a:srgbClr val="7C7878"/>
                </a:solidFill>
                <a:latin typeface="Arial" panose="020B0604020202020204" pitchFamily="34" charset="0"/>
                <a:cs typeface="Arial" panose="020B0604020202020204" pitchFamily="34" charset="0"/>
              </a:rPr>
              <a:t>ARS</a:t>
            </a:r>
            <a:r>
              <a:rPr lang="fr-FR" sz="1100" dirty="0">
                <a:solidFill>
                  <a:srgbClr val="7C7878"/>
                </a:solidFill>
                <a:latin typeface="Arial" panose="020B0604020202020204" pitchFamily="34" charset="0"/>
                <a:cs typeface="Arial" panose="020B0604020202020204" pitchFamily="34" charset="0"/>
              </a:rPr>
              <a:t> : Agence Régionale de Santé</a:t>
            </a:r>
          </a:p>
          <a:p>
            <a:endParaRPr lang="fr-FR" sz="1100" dirty="0">
              <a:solidFill>
                <a:srgbClr val="7C7878"/>
              </a:solidFill>
              <a:latin typeface="Arial" panose="020B0604020202020204" pitchFamily="34" charset="0"/>
              <a:cs typeface="Arial" panose="020B0604020202020204" pitchFamily="34" charset="0"/>
            </a:endParaRPr>
          </a:p>
          <a:p>
            <a:r>
              <a:rPr lang="fr-FR" sz="1100" u="sng" dirty="0">
                <a:solidFill>
                  <a:srgbClr val="7C7878"/>
                </a:solidFill>
                <a:latin typeface="Arial" panose="020B0604020202020204" pitchFamily="34" charset="0"/>
                <a:cs typeface="Arial" panose="020B0604020202020204" pitchFamily="34" charset="0"/>
              </a:rPr>
              <a:t>URPS</a:t>
            </a:r>
            <a:r>
              <a:rPr lang="fr-FR" sz="1100" dirty="0">
                <a:solidFill>
                  <a:srgbClr val="7C7878"/>
                </a:solidFill>
                <a:latin typeface="Arial" panose="020B0604020202020204" pitchFamily="34" charset="0"/>
                <a:cs typeface="Arial" panose="020B0604020202020204" pitchFamily="34" charset="0"/>
              </a:rPr>
              <a:t> : Union Régionale des Professionnels de Santé</a:t>
            </a:r>
          </a:p>
          <a:p>
            <a:endParaRPr lang="fr-FR" sz="1100" dirty="0">
              <a:solidFill>
                <a:srgbClr val="7C7878"/>
              </a:solidFill>
              <a:latin typeface="Arial" panose="020B0604020202020204" pitchFamily="34" charset="0"/>
              <a:cs typeface="Arial" panose="020B0604020202020204" pitchFamily="34" charset="0"/>
            </a:endParaRPr>
          </a:p>
          <a:p>
            <a:r>
              <a:rPr lang="fr-FR" sz="1100" u="sng" dirty="0">
                <a:solidFill>
                  <a:srgbClr val="7C7878"/>
                </a:solidFill>
                <a:latin typeface="Arial" panose="020B0604020202020204" pitchFamily="34" charset="0"/>
                <a:cs typeface="Arial" panose="020B0604020202020204" pitchFamily="34" charset="0"/>
              </a:rPr>
              <a:t>SISA</a:t>
            </a:r>
            <a:r>
              <a:rPr lang="fr-FR" sz="1100" dirty="0">
                <a:solidFill>
                  <a:srgbClr val="7C7878"/>
                </a:solidFill>
                <a:latin typeface="Arial" panose="020B0604020202020204" pitchFamily="34" charset="0"/>
                <a:cs typeface="Arial" panose="020B0604020202020204" pitchFamily="34" charset="0"/>
              </a:rPr>
              <a:t> : Société Interprofessionnelle de Soins Ambulatoires</a:t>
            </a:r>
          </a:p>
          <a:p>
            <a:endParaRPr lang="fr-FR" sz="1100" dirty="0">
              <a:solidFill>
                <a:srgbClr val="7C7878"/>
              </a:solidFill>
              <a:latin typeface="Arial" panose="020B0604020202020204" pitchFamily="34" charset="0"/>
              <a:cs typeface="Arial" panose="020B0604020202020204" pitchFamily="34" charset="0"/>
            </a:endParaRPr>
          </a:p>
          <a:p>
            <a:r>
              <a:rPr lang="fr-FR" sz="1100" u="sng" dirty="0">
                <a:solidFill>
                  <a:srgbClr val="7C7878"/>
                </a:solidFill>
                <a:latin typeface="Arial" panose="020B0604020202020204" pitchFamily="34" charset="0"/>
                <a:cs typeface="Arial" panose="020B0604020202020204" pitchFamily="34" charset="0"/>
              </a:rPr>
              <a:t>FIR</a:t>
            </a:r>
            <a:r>
              <a:rPr lang="fr-FR" sz="1100" dirty="0">
                <a:solidFill>
                  <a:srgbClr val="7C7878"/>
                </a:solidFill>
                <a:latin typeface="Arial" panose="020B0604020202020204" pitchFamily="34" charset="0"/>
                <a:cs typeface="Arial" panose="020B0604020202020204" pitchFamily="34" charset="0"/>
              </a:rPr>
              <a:t> : Fond d’Intervention Régionale</a:t>
            </a:r>
          </a:p>
          <a:p>
            <a:endParaRPr lang="fr-FR" sz="1100" dirty="0">
              <a:solidFill>
                <a:srgbClr val="7C7878"/>
              </a:solidFill>
              <a:latin typeface="Arial" panose="020B0604020202020204" pitchFamily="34" charset="0"/>
              <a:cs typeface="Arial" panose="020B0604020202020204" pitchFamily="34" charset="0"/>
            </a:endParaRPr>
          </a:p>
          <a:p>
            <a:r>
              <a:rPr lang="fr-FR" sz="1100" u="sng" dirty="0">
                <a:solidFill>
                  <a:srgbClr val="7C7878"/>
                </a:solidFill>
                <a:latin typeface="Arial" panose="020B0604020202020204" pitchFamily="34" charset="0"/>
                <a:cs typeface="Arial" panose="020B0604020202020204" pitchFamily="34" charset="0"/>
              </a:rPr>
              <a:t>PS</a:t>
            </a:r>
            <a:r>
              <a:rPr lang="fr-FR" sz="1100" dirty="0">
                <a:solidFill>
                  <a:srgbClr val="7C7878"/>
                </a:solidFill>
                <a:latin typeface="Arial" panose="020B0604020202020204" pitchFamily="34" charset="0"/>
                <a:cs typeface="Arial" panose="020B0604020202020204" pitchFamily="34" charset="0"/>
              </a:rPr>
              <a:t> : Professionnels de Santé</a:t>
            </a:r>
          </a:p>
        </p:txBody>
      </p:sp>
      <p:sp>
        <p:nvSpPr>
          <p:cNvPr id="35" name="ZoneTexte 34">
            <a:extLst>
              <a:ext uri="{FF2B5EF4-FFF2-40B4-BE49-F238E27FC236}">
                <a16:creationId xmlns:a16="http://schemas.microsoft.com/office/drawing/2014/main" id="{3AF96E83-133C-413A-98E5-57BF7A5B7B17}"/>
              </a:ext>
            </a:extLst>
          </p:cNvPr>
          <p:cNvSpPr txBox="1"/>
          <p:nvPr/>
        </p:nvSpPr>
        <p:spPr>
          <a:xfrm>
            <a:off x="6600697" y="5126535"/>
            <a:ext cx="928300" cy="292388"/>
          </a:xfrm>
          <a:prstGeom prst="rect">
            <a:avLst/>
          </a:prstGeom>
          <a:noFill/>
        </p:spPr>
        <p:txBody>
          <a:bodyPr wrap="square" rtlCol="0">
            <a:spAutoFit/>
          </a:bodyPr>
          <a:lstStyle/>
          <a:p>
            <a:pPr algn="ctr"/>
            <a:r>
              <a:rPr lang="fr-FR" sz="1300" dirty="0">
                <a:solidFill>
                  <a:schemeClr val="bg2">
                    <a:lumMod val="50000"/>
                  </a:schemeClr>
                </a:solidFill>
                <a:latin typeface="Arial" panose="020B0604020202020204" pitchFamily="34" charset="0"/>
                <a:cs typeface="Arial" panose="020B0604020202020204" pitchFamily="34" charset="0"/>
              </a:rPr>
              <a:t>URPS</a:t>
            </a:r>
          </a:p>
        </p:txBody>
      </p:sp>
      <p:sp>
        <p:nvSpPr>
          <p:cNvPr id="36" name="ZoneTexte 35">
            <a:extLst>
              <a:ext uri="{FF2B5EF4-FFF2-40B4-BE49-F238E27FC236}">
                <a16:creationId xmlns:a16="http://schemas.microsoft.com/office/drawing/2014/main" id="{492BEB69-B266-4B8E-869E-7AA09628A55B}"/>
              </a:ext>
            </a:extLst>
          </p:cNvPr>
          <p:cNvSpPr txBox="1"/>
          <p:nvPr/>
        </p:nvSpPr>
        <p:spPr>
          <a:xfrm>
            <a:off x="6600697" y="3101344"/>
            <a:ext cx="928299" cy="292388"/>
          </a:xfrm>
          <a:prstGeom prst="rect">
            <a:avLst/>
          </a:prstGeom>
          <a:noFill/>
        </p:spPr>
        <p:txBody>
          <a:bodyPr wrap="square" rtlCol="0">
            <a:spAutoFit/>
          </a:bodyPr>
          <a:lstStyle/>
          <a:p>
            <a:pPr algn="ctr"/>
            <a:r>
              <a:rPr lang="fr-FR" sz="1300" dirty="0">
                <a:solidFill>
                  <a:schemeClr val="bg2">
                    <a:lumMod val="50000"/>
                  </a:schemeClr>
                </a:solidFill>
                <a:latin typeface="Arial" panose="020B0604020202020204" pitchFamily="34" charset="0"/>
                <a:cs typeface="Arial" panose="020B0604020202020204" pitchFamily="34" charset="0"/>
              </a:rPr>
              <a:t>ARS</a:t>
            </a:r>
          </a:p>
        </p:txBody>
      </p:sp>
    </p:spTree>
    <p:extLst>
      <p:ext uri="{BB962C8B-B14F-4D97-AF65-F5344CB8AC3E}">
        <p14:creationId xmlns:p14="http://schemas.microsoft.com/office/powerpoint/2010/main" val="1435191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D37C3-CCA2-6D5F-A8B2-B60AD5127F9E}"/>
              </a:ext>
            </a:extLst>
          </p:cNvPr>
          <p:cNvSpPr/>
          <p:nvPr/>
        </p:nvSpPr>
        <p:spPr bwMode="auto">
          <a:xfrm>
            <a:off x="0" y="1"/>
            <a:ext cx="12192000" cy="6858000"/>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8" name="Espace réservé du numéro de diapositive 7"/>
          <p:cNvSpPr>
            <a:spLocks noGrp="1"/>
          </p:cNvSpPr>
          <p:nvPr>
            <p:ph type="sldNum" sz="quarter" idx="12"/>
          </p:nvPr>
        </p:nvSpPr>
        <p:spPr/>
        <p:txBody>
          <a:bodyPr/>
          <a:lstStyle/>
          <a:p>
            <a:fld id="{F5715ED8-6BCA-6E4C-A145-F6796D2E9CBA}" type="slidenum">
              <a:rPr lang="fr-FR" smtClean="0">
                <a:solidFill>
                  <a:schemeClr val="bg1"/>
                </a:solidFill>
              </a:rPr>
              <a:t>26</a:t>
            </a:fld>
            <a:endParaRPr lang="fr-FR" dirty="0">
              <a:solidFill>
                <a:schemeClr val="bg1"/>
              </a:solidFill>
            </a:endParaRPr>
          </a:p>
        </p:txBody>
      </p:sp>
      <p:sp>
        <p:nvSpPr>
          <p:cNvPr id="21" name="ZoneTexte 20">
            <a:extLst>
              <a:ext uri="{FF2B5EF4-FFF2-40B4-BE49-F238E27FC236}">
                <a16:creationId xmlns:a16="http://schemas.microsoft.com/office/drawing/2014/main" id="{A0D60396-9F4E-40D6-BA1D-4D83D17C2119}"/>
              </a:ext>
            </a:extLst>
          </p:cNvPr>
          <p:cNvSpPr txBox="1"/>
          <p:nvPr/>
        </p:nvSpPr>
        <p:spPr>
          <a:xfrm>
            <a:off x="318074" y="337500"/>
            <a:ext cx="7946185" cy="553998"/>
          </a:xfrm>
          <a:prstGeom prst="rect">
            <a:avLst/>
          </a:prstGeom>
          <a:noFill/>
        </p:spPr>
        <p:txBody>
          <a:bodyPr wrap="square" rtlCol="0">
            <a:spAutoFit/>
          </a:bodyPr>
          <a:lstStyle/>
          <a:p>
            <a:pPr marL="457189" indent="-457189">
              <a:buBlip>
                <a:blip r:embed="rId3"/>
              </a:buBlip>
            </a:pPr>
            <a:r>
              <a:rPr lang="fr-FR" sz="3000" b="1" dirty="0">
                <a:solidFill>
                  <a:srgbClr val="2794B1"/>
                </a:solidFill>
              </a:rPr>
              <a:t>FINANCEMENT </a:t>
            </a:r>
            <a:r>
              <a:rPr lang="fr-FR" sz="3000" dirty="0">
                <a:solidFill>
                  <a:schemeClr val="bg1">
                    <a:lumMod val="50000"/>
                  </a:schemeClr>
                </a:solidFill>
              </a:rPr>
              <a:t>pour les équipes éducatives</a:t>
            </a:r>
            <a:endParaRPr lang="fr-FR" sz="2800" dirty="0">
              <a:solidFill>
                <a:schemeClr val="bg1">
                  <a:lumMod val="50000"/>
                </a:schemeClr>
              </a:solidFill>
            </a:endParaRPr>
          </a:p>
        </p:txBody>
      </p:sp>
      <p:pic>
        <p:nvPicPr>
          <p:cNvPr id="37" name="Graphique 36" descr="Maison">
            <a:extLst>
              <a:ext uri="{FF2B5EF4-FFF2-40B4-BE49-F238E27FC236}">
                <a16:creationId xmlns:a16="http://schemas.microsoft.com/office/drawing/2014/main" id="{C40257A0-2804-4A7F-801F-8F26BCFF3C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84727" y="2858955"/>
            <a:ext cx="685800" cy="685800"/>
          </a:xfrm>
          <a:prstGeom prst="rect">
            <a:avLst/>
          </a:prstGeom>
        </p:spPr>
      </p:pic>
      <p:pic>
        <p:nvPicPr>
          <p:cNvPr id="38" name="Graphique 37" descr="Maison">
            <a:extLst>
              <a:ext uri="{FF2B5EF4-FFF2-40B4-BE49-F238E27FC236}">
                <a16:creationId xmlns:a16="http://schemas.microsoft.com/office/drawing/2014/main" id="{346FB75A-E26F-49C1-B201-E630712E90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11791" y="4468649"/>
            <a:ext cx="685800" cy="685800"/>
          </a:xfrm>
          <a:prstGeom prst="rect">
            <a:avLst/>
          </a:prstGeom>
        </p:spPr>
      </p:pic>
      <p:pic>
        <p:nvPicPr>
          <p:cNvPr id="39" name="Graphique 38" descr="Groupe d’hommes">
            <a:extLst>
              <a:ext uri="{FF2B5EF4-FFF2-40B4-BE49-F238E27FC236}">
                <a16:creationId xmlns:a16="http://schemas.microsoft.com/office/drawing/2014/main" id="{04208F14-3129-463C-A518-B6CC6CF9C0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28835" y="2830512"/>
            <a:ext cx="685800" cy="685800"/>
          </a:xfrm>
          <a:prstGeom prst="rect">
            <a:avLst/>
          </a:prstGeom>
        </p:spPr>
      </p:pic>
      <p:pic>
        <p:nvPicPr>
          <p:cNvPr id="40" name="Graphique 39" descr="Groupe d’hommes">
            <a:extLst>
              <a:ext uri="{FF2B5EF4-FFF2-40B4-BE49-F238E27FC236}">
                <a16:creationId xmlns:a16="http://schemas.microsoft.com/office/drawing/2014/main" id="{FE3FAC9C-0D18-4748-AD36-6351471F0E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19227" y="4440735"/>
            <a:ext cx="685800" cy="685800"/>
          </a:xfrm>
          <a:prstGeom prst="rect">
            <a:avLst/>
          </a:prstGeom>
        </p:spPr>
      </p:pic>
      <p:pic>
        <p:nvPicPr>
          <p:cNvPr id="41" name="Graphique 40" descr="Groupe d’hommes">
            <a:extLst>
              <a:ext uri="{FF2B5EF4-FFF2-40B4-BE49-F238E27FC236}">
                <a16:creationId xmlns:a16="http://schemas.microsoft.com/office/drawing/2014/main" id="{CB17FA3E-95B5-4FE5-AAE4-A88757055F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58953" y="3239843"/>
            <a:ext cx="685800" cy="685800"/>
          </a:xfrm>
          <a:prstGeom prst="rect">
            <a:avLst/>
          </a:prstGeom>
        </p:spPr>
      </p:pic>
      <p:pic>
        <p:nvPicPr>
          <p:cNvPr id="42" name="Graphique 41" descr="Connexions">
            <a:extLst>
              <a:ext uri="{FF2B5EF4-FFF2-40B4-BE49-F238E27FC236}">
                <a16:creationId xmlns:a16="http://schemas.microsoft.com/office/drawing/2014/main" id="{F4151A6E-EF61-411C-A9D0-D45D4C51D0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87453" y="1934420"/>
            <a:ext cx="685800" cy="685800"/>
          </a:xfrm>
          <a:prstGeom prst="rect">
            <a:avLst/>
          </a:prstGeom>
        </p:spPr>
      </p:pic>
      <p:pic>
        <p:nvPicPr>
          <p:cNvPr id="43" name="Graphique 42" descr="Euro">
            <a:extLst>
              <a:ext uri="{FF2B5EF4-FFF2-40B4-BE49-F238E27FC236}">
                <a16:creationId xmlns:a16="http://schemas.microsoft.com/office/drawing/2014/main" id="{BCCCF739-E2EA-425A-9990-777AC6F5E60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55573" y="4473882"/>
            <a:ext cx="288519" cy="288519"/>
          </a:xfrm>
          <a:prstGeom prst="rect">
            <a:avLst/>
          </a:prstGeom>
        </p:spPr>
      </p:pic>
      <p:pic>
        <p:nvPicPr>
          <p:cNvPr id="44" name="Graphique 43" descr="Banque">
            <a:extLst>
              <a:ext uri="{FF2B5EF4-FFF2-40B4-BE49-F238E27FC236}">
                <a16:creationId xmlns:a16="http://schemas.microsoft.com/office/drawing/2014/main" id="{BEAFAB11-B421-466D-84D7-B0539EBB1B6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36442" y="1979002"/>
            <a:ext cx="1173567" cy="1173567"/>
          </a:xfrm>
          <a:prstGeom prst="rect">
            <a:avLst/>
          </a:prstGeom>
        </p:spPr>
      </p:pic>
      <p:pic>
        <p:nvPicPr>
          <p:cNvPr id="45" name="Graphique 44" descr="Tribunal">
            <a:extLst>
              <a:ext uri="{FF2B5EF4-FFF2-40B4-BE49-F238E27FC236}">
                <a16:creationId xmlns:a16="http://schemas.microsoft.com/office/drawing/2014/main" id="{9D0F8791-7752-477A-BEB8-E17E8478E78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414831" y="4109747"/>
            <a:ext cx="1016788" cy="1016788"/>
          </a:xfrm>
          <a:prstGeom prst="rect">
            <a:avLst/>
          </a:prstGeom>
        </p:spPr>
      </p:pic>
      <p:sp>
        <p:nvSpPr>
          <p:cNvPr id="46" name="Ellipse 45">
            <a:extLst>
              <a:ext uri="{FF2B5EF4-FFF2-40B4-BE49-F238E27FC236}">
                <a16:creationId xmlns:a16="http://schemas.microsoft.com/office/drawing/2014/main" id="{951C3786-B0E4-4CF2-99E4-AEDFD24E60AE}"/>
              </a:ext>
            </a:extLst>
          </p:cNvPr>
          <p:cNvSpPr/>
          <p:nvPr/>
        </p:nvSpPr>
        <p:spPr>
          <a:xfrm>
            <a:off x="2015318" y="2361319"/>
            <a:ext cx="4021111" cy="3365588"/>
          </a:xfrm>
          <a:prstGeom prst="ellipse">
            <a:avLst/>
          </a:prstGeom>
          <a:noFill/>
          <a:ln w="28575">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1">
              <a:solidFill>
                <a:schemeClr val="accent1"/>
              </a:solidFill>
            </a:endParaRPr>
          </a:p>
        </p:txBody>
      </p:sp>
      <p:cxnSp>
        <p:nvCxnSpPr>
          <p:cNvPr id="47" name="Connecteur droit 46">
            <a:extLst>
              <a:ext uri="{FF2B5EF4-FFF2-40B4-BE49-F238E27FC236}">
                <a16:creationId xmlns:a16="http://schemas.microsoft.com/office/drawing/2014/main" id="{3B1C0948-AB54-40DC-B544-80C6C4100B1E}"/>
              </a:ext>
            </a:extLst>
          </p:cNvPr>
          <p:cNvCxnSpPr>
            <a:cxnSpLocks/>
          </p:cNvCxnSpPr>
          <p:nvPr/>
        </p:nvCxnSpPr>
        <p:spPr>
          <a:xfrm flipH="1" flipV="1">
            <a:off x="2271739" y="2527213"/>
            <a:ext cx="326591" cy="349297"/>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EF853B95-FE53-43D6-90E4-38E45BD825A7}"/>
              </a:ext>
            </a:extLst>
          </p:cNvPr>
          <p:cNvSpPr txBox="1"/>
          <p:nvPr/>
        </p:nvSpPr>
        <p:spPr>
          <a:xfrm>
            <a:off x="1723313" y="2562365"/>
            <a:ext cx="666729" cy="292388"/>
          </a:xfrm>
          <a:prstGeom prst="rect">
            <a:avLst/>
          </a:prstGeom>
          <a:noFill/>
        </p:spPr>
        <p:txBody>
          <a:bodyPr wrap="square" rtlCol="0">
            <a:spAutoFit/>
          </a:bodyPr>
          <a:lstStyle/>
          <a:p>
            <a:r>
              <a:rPr lang="fr-FR" sz="1300" dirty="0">
                <a:solidFill>
                  <a:schemeClr val="bg2">
                    <a:lumMod val="50000"/>
                  </a:schemeClr>
                </a:solidFill>
                <a:latin typeface="Arial" panose="020B0604020202020204" pitchFamily="34" charset="0"/>
                <a:cs typeface="Arial" panose="020B0604020202020204" pitchFamily="34" charset="0"/>
              </a:rPr>
              <a:t>CPTS</a:t>
            </a:r>
          </a:p>
        </p:txBody>
      </p:sp>
      <p:sp>
        <p:nvSpPr>
          <p:cNvPr id="49" name="ZoneTexte 48">
            <a:extLst>
              <a:ext uri="{FF2B5EF4-FFF2-40B4-BE49-F238E27FC236}">
                <a16:creationId xmlns:a16="http://schemas.microsoft.com/office/drawing/2014/main" id="{769D5F6D-D0F8-4ABA-89F4-3C155BFA8A59}"/>
              </a:ext>
            </a:extLst>
          </p:cNvPr>
          <p:cNvSpPr txBox="1"/>
          <p:nvPr/>
        </p:nvSpPr>
        <p:spPr>
          <a:xfrm>
            <a:off x="3683631" y="3510722"/>
            <a:ext cx="2077611" cy="292388"/>
          </a:xfrm>
          <a:prstGeom prst="rect">
            <a:avLst/>
          </a:prstGeom>
          <a:noFill/>
        </p:spPr>
        <p:txBody>
          <a:bodyPr wrap="square" rtlCol="0">
            <a:spAutoFit/>
          </a:bodyPr>
          <a:lstStyle/>
          <a:p>
            <a:r>
              <a:rPr lang="fr-FR" sz="1300" b="1" dirty="0">
                <a:solidFill>
                  <a:schemeClr val="accent1"/>
                </a:solidFill>
                <a:latin typeface="Arial" panose="020B0604020202020204" pitchFamily="34" charset="0"/>
                <a:cs typeface="Arial" panose="020B0604020202020204" pitchFamily="34" charset="0"/>
              </a:rPr>
              <a:t>MSP structurée en SISA</a:t>
            </a:r>
          </a:p>
        </p:txBody>
      </p:sp>
      <p:sp>
        <p:nvSpPr>
          <p:cNvPr id="50" name="ZoneTexte 49">
            <a:extLst>
              <a:ext uri="{FF2B5EF4-FFF2-40B4-BE49-F238E27FC236}">
                <a16:creationId xmlns:a16="http://schemas.microsoft.com/office/drawing/2014/main" id="{D51B4CA6-DE22-49F0-8227-9D8C67D9342D}"/>
              </a:ext>
            </a:extLst>
          </p:cNvPr>
          <p:cNvSpPr txBox="1"/>
          <p:nvPr/>
        </p:nvSpPr>
        <p:spPr>
          <a:xfrm>
            <a:off x="3679949" y="4182381"/>
            <a:ext cx="2473479" cy="292388"/>
          </a:xfrm>
          <a:prstGeom prst="rect">
            <a:avLst/>
          </a:prstGeom>
          <a:noFill/>
        </p:spPr>
        <p:txBody>
          <a:bodyPr wrap="square" rtlCol="0">
            <a:spAutoFit/>
          </a:bodyPr>
          <a:lstStyle/>
          <a:p>
            <a:r>
              <a:rPr lang="fr-FR" sz="1300" b="1" dirty="0">
                <a:solidFill>
                  <a:schemeClr val="accent1"/>
                </a:solidFill>
                <a:latin typeface="Arial" panose="020B0604020202020204" pitchFamily="34" charset="0"/>
                <a:cs typeface="Arial" panose="020B0604020202020204" pitchFamily="34" charset="0"/>
              </a:rPr>
              <a:t>MSP hors SISA ou en projet </a:t>
            </a:r>
          </a:p>
        </p:txBody>
      </p:sp>
      <p:sp>
        <p:nvSpPr>
          <p:cNvPr id="51" name="ZoneTexte 50">
            <a:extLst>
              <a:ext uri="{FF2B5EF4-FFF2-40B4-BE49-F238E27FC236}">
                <a16:creationId xmlns:a16="http://schemas.microsoft.com/office/drawing/2014/main" id="{B791F56B-C79F-464D-B8EC-254BF0CA5232}"/>
              </a:ext>
            </a:extLst>
          </p:cNvPr>
          <p:cNvSpPr txBox="1"/>
          <p:nvPr/>
        </p:nvSpPr>
        <p:spPr>
          <a:xfrm>
            <a:off x="2116974" y="3841878"/>
            <a:ext cx="1520701" cy="892552"/>
          </a:xfrm>
          <a:prstGeom prst="rect">
            <a:avLst/>
          </a:prstGeom>
          <a:noFill/>
        </p:spPr>
        <p:txBody>
          <a:bodyPr wrap="square" rtlCol="0">
            <a:spAutoFit/>
          </a:bodyPr>
          <a:lstStyle/>
          <a:p>
            <a:r>
              <a:rPr lang="fr-FR" sz="1300" dirty="0">
                <a:solidFill>
                  <a:schemeClr val="bg2">
                    <a:lumMod val="50000"/>
                  </a:schemeClr>
                </a:solidFill>
                <a:latin typeface="Arial" panose="020B0604020202020204" pitchFamily="34" charset="0"/>
                <a:cs typeface="Arial" panose="020B0604020202020204" pitchFamily="34" charset="0"/>
              </a:rPr>
              <a:t>PS adhérant la CPTS mais n’appartenant pas à une MSP</a:t>
            </a:r>
          </a:p>
        </p:txBody>
      </p:sp>
      <p:sp>
        <p:nvSpPr>
          <p:cNvPr id="52" name="ZoneTexte 51">
            <a:extLst>
              <a:ext uri="{FF2B5EF4-FFF2-40B4-BE49-F238E27FC236}">
                <a16:creationId xmlns:a16="http://schemas.microsoft.com/office/drawing/2014/main" id="{6E5B2197-3727-4493-AD72-64B8DCF4693F}"/>
              </a:ext>
            </a:extLst>
          </p:cNvPr>
          <p:cNvSpPr txBox="1"/>
          <p:nvPr/>
        </p:nvSpPr>
        <p:spPr>
          <a:xfrm>
            <a:off x="7561702" y="5015950"/>
            <a:ext cx="702557" cy="292388"/>
          </a:xfrm>
          <a:prstGeom prst="rect">
            <a:avLst/>
          </a:prstGeom>
          <a:noFill/>
        </p:spPr>
        <p:txBody>
          <a:bodyPr wrap="square" rtlCol="0">
            <a:spAutoFit/>
          </a:bodyPr>
          <a:lstStyle/>
          <a:p>
            <a:pPr algn="ctr"/>
            <a:r>
              <a:rPr lang="fr-FR" sz="1300" dirty="0">
                <a:solidFill>
                  <a:schemeClr val="bg2">
                    <a:lumMod val="50000"/>
                  </a:schemeClr>
                </a:solidFill>
                <a:latin typeface="Arial" panose="020B0604020202020204" pitchFamily="34" charset="0"/>
                <a:cs typeface="Arial" panose="020B0604020202020204" pitchFamily="34" charset="0"/>
              </a:rPr>
              <a:t>URPS</a:t>
            </a:r>
          </a:p>
        </p:txBody>
      </p:sp>
      <p:sp>
        <p:nvSpPr>
          <p:cNvPr id="53" name="ZoneTexte 52">
            <a:extLst>
              <a:ext uri="{FF2B5EF4-FFF2-40B4-BE49-F238E27FC236}">
                <a16:creationId xmlns:a16="http://schemas.microsoft.com/office/drawing/2014/main" id="{14165F2F-1605-4BC3-81A3-051B9D881129}"/>
              </a:ext>
            </a:extLst>
          </p:cNvPr>
          <p:cNvSpPr txBox="1"/>
          <p:nvPr/>
        </p:nvSpPr>
        <p:spPr>
          <a:xfrm>
            <a:off x="7464944" y="3006605"/>
            <a:ext cx="898405" cy="292388"/>
          </a:xfrm>
          <a:prstGeom prst="rect">
            <a:avLst/>
          </a:prstGeom>
          <a:noFill/>
        </p:spPr>
        <p:txBody>
          <a:bodyPr wrap="square" rtlCol="0">
            <a:spAutoFit/>
          </a:bodyPr>
          <a:lstStyle/>
          <a:p>
            <a:pPr algn="ctr"/>
            <a:r>
              <a:rPr lang="fr-FR" sz="1300" dirty="0">
                <a:solidFill>
                  <a:schemeClr val="bg2">
                    <a:lumMod val="50000"/>
                  </a:schemeClr>
                </a:solidFill>
                <a:latin typeface="Arial" panose="020B0604020202020204" pitchFamily="34" charset="0"/>
                <a:cs typeface="Arial" panose="020B0604020202020204" pitchFamily="34" charset="0"/>
              </a:rPr>
              <a:t>ARS</a:t>
            </a:r>
          </a:p>
        </p:txBody>
      </p:sp>
      <p:cxnSp>
        <p:nvCxnSpPr>
          <p:cNvPr id="54" name="Connecteur droit avec flèche 53">
            <a:extLst>
              <a:ext uri="{FF2B5EF4-FFF2-40B4-BE49-F238E27FC236}">
                <a16:creationId xmlns:a16="http://schemas.microsoft.com/office/drawing/2014/main" id="{7029D113-C329-4DED-8D18-F816CC1329F3}"/>
              </a:ext>
            </a:extLst>
          </p:cNvPr>
          <p:cNvCxnSpPr/>
          <p:nvPr/>
        </p:nvCxnSpPr>
        <p:spPr>
          <a:xfrm flipH="1">
            <a:off x="5548049" y="3158835"/>
            <a:ext cx="1795168"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5" name="Graphique 54" descr="Euro">
            <a:extLst>
              <a:ext uri="{FF2B5EF4-FFF2-40B4-BE49-F238E27FC236}">
                <a16:creationId xmlns:a16="http://schemas.microsoft.com/office/drawing/2014/main" id="{65647E71-694C-4D9D-8EE2-437B69E9E6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51954" y="2807389"/>
            <a:ext cx="288519" cy="288519"/>
          </a:xfrm>
          <a:prstGeom prst="rect">
            <a:avLst/>
          </a:prstGeom>
        </p:spPr>
      </p:pic>
      <p:cxnSp>
        <p:nvCxnSpPr>
          <p:cNvPr id="56" name="Connecteur droit avec flèche 55">
            <a:extLst>
              <a:ext uri="{FF2B5EF4-FFF2-40B4-BE49-F238E27FC236}">
                <a16:creationId xmlns:a16="http://schemas.microsoft.com/office/drawing/2014/main" id="{34AAA11E-522F-4CAA-A226-366011A93131}"/>
              </a:ext>
            </a:extLst>
          </p:cNvPr>
          <p:cNvCxnSpPr/>
          <p:nvPr/>
        </p:nvCxnSpPr>
        <p:spPr>
          <a:xfrm flipH="1">
            <a:off x="5541275" y="4825329"/>
            <a:ext cx="1795168"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7" name="Graphique 56" descr="Euro">
            <a:extLst>
              <a:ext uri="{FF2B5EF4-FFF2-40B4-BE49-F238E27FC236}">
                <a16:creationId xmlns:a16="http://schemas.microsoft.com/office/drawing/2014/main" id="{6295F11B-0D05-4733-8DDD-1E6A684B01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64943" y="3623695"/>
            <a:ext cx="288519" cy="288519"/>
          </a:xfrm>
          <a:prstGeom prst="rect">
            <a:avLst/>
          </a:prstGeom>
        </p:spPr>
      </p:pic>
      <p:sp>
        <p:nvSpPr>
          <p:cNvPr id="58" name="ZoneTexte 57">
            <a:extLst>
              <a:ext uri="{FF2B5EF4-FFF2-40B4-BE49-F238E27FC236}">
                <a16:creationId xmlns:a16="http://schemas.microsoft.com/office/drawing/2014/main" id="{71E907AD-587F-4E1D-AB5D-A79A53046E75}"/>
              </a:ext>
            </a:extLst>
          </p:cNvPr>
          <p:cNvSpPr txBox="1"/>
          <p:nvPr/>
        </p:nvSpPr>
        <p:spPr>
          <a:xfrm>
            <a:off x="6444092" y="2885465"/>
            <a:ext cx="687509" cy="292388"/>
          </a:xfrm>
          <a:prstGeom prst="rect">
            <a:avLst/>
          </a:prstGeom>
          <a:noFill/>
        </p:spPr>
        <p:txBody>
          <a:bodyPr wrap="square" rtlCol="0">
            <a:spAutoFit/>
          </a:bodyPr>
          <a:lstStyle/>
          <a:p>
            <a:r>
              <a:rPr lang="fr-FR" sz="1300" dirty="0">
                <a:solidFill>
                  <a:srgbClr val="368690"/>
                </a:solidFill>
                <a:latin typeface="Arial" panose="020B0604020202020204" pitchFamily="34" charset="0"/>
                <a:cs typeface="Arial" panose="020B0604020202020204" pitchFamily="34" charset="0"/>
              </a:rPr>
              <a:t>FIR</a:t>
            </a:r>
          </a:p>
        </p:txBody>
      </p:sp>
      <p:sp>
        <p:nvSpPr>
          <p:cNvPr id="59" name="ZoneTexte 58">
            <a:extLst>
              <a:ext uri="{FF2B5EF4-FFF2-40B4-BE49-F238E27FC236}">
                <a16:creationId xmlns:a16="http://schemas.microsoft.com/office/drawing/2014/main" id="{2CC7D77D-A6E3-4F16-A846-CBF77DC58440}"/>
              </a:ext>
            </a:extLst>
          </p:cNvPr>
          <p:cNvSpPr txBox="1"/>
          <p:nvPr/>
        </p:nvSpPr>
        <p:spPr>
          <a:xfrm>
            <a:off x="6445633" y="4532336"/>
            <a:ext cx="870319" cy="292388"/>
          </a:xfrm>
          <a:prstGeom prst="rect">
            <a:avLst/>
          </a:prstGeom>
          <a:noFill/>
        </p:spPr>
        <p:txBody>
          <a:bodyPr wrap="square" rtlCol="0">
            <a:spAutoFit/>
          </a:bodyPr>
          <a:lstStyle/>
          <a:p>
            <a:r>
              <a:rPr lang="fr-FR" sz="1300" dirty="0">
                <a:solidFill>
                  <a:srgbClr val="368690"/>
                </a:solidFill>
                <a:latin typeface="Arial" panose="020B0604020202020204" pitchFamily="34" charset="0"/>
                <a:cs typeface="Arial" panose="020B0604020202020204" pitchFamily="34" charset="0"/>
              </a:rPr>
              <a:t>FIR</a:t>
            </a:r>
          </a:p>
        </p:txBody>
      </p:sp>
      <p:cxnSp>
        <p:nvCxnSpPr>
          <p:cNvPr id="60" name="Connecteur droit avec flèche 59">
            <a:extLst>
              <a:ext uri="{FF2B5EF4-FFF2-40B4-BE49-F238E27FC236}">
                <a16:creationId xmlns:a16="http://schemas.microsoft.com/office/drawing/2014/main" id="{2A961D34-F567-4C65-A571-0B5EF2E90FEB}"/>
              </a:ext>
            </a:extLst>
          </p:cNvPr>
          <p:cNvCxnSpPr>
            <a:cxnSpLocks/>
          </p:cNvCxnSpPr>
          <p:nvPr/>
        </p:nvCxnSpPr>
        <p:spPr>
          <a:xfrm>
            <a:off x="7849952" y="3383939"/>
            <a:ext cx="0" cy="768032"/>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a:extLst>
              <a:ext uri="{FF2B5EF4-FFF2-40B4-BE49-F238E27FC236}">
                <a16:creationId xmlns:a16="http://schemas.microsoft.com/office/drawing/2014/main" id="{584199A1-4F51-4444-A34B-067305D08407}"/>
              </a:ext>
            </a:extLst>
          </p:cNvPr>
          <p:cNvCxnSpPr>
            <a:cxnSpLocks/>
          </p:cNvCxnSpPr>
          <p:nvPr/>
        </p:nvCxnSpPr>
        <p:spPr>
          <a:xfrm flipH="1">
            <a:off x="4514635" y="3158835"/>
            <a:ext cx="250151" cy="3631"/>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F31947DD-31F6-4926-936B-497E00780F55}"/>
              </a:ext>
            </a:extLst>
          </p:cNvPr>
          <p:cNvCxnSpPr>
            <a:cxnSpLocks/>
          </p:cNvCxnSpPr>
          <p:nvPr/>
        </p:nvCxnSpPr>
        <p:spPr>
          <a:xfrm flipH="1">
            <a:off x="4511392" y="4823514"/>
            <a:ext cx="275165" cy="3631"/>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ZoneTexte 62">
            <a:extLst>
              <a:ext uri="{FF2B5EF4-FFF2-40B4-BE49-F238E27FC236}">
                <a16:creationId xmlns:a16="http://schemas.microsoft.com/office/drawing/2014/main" id="{BDDD7C43-0083-4698-AF9B-F34E8A596DC2}"/>
              </a:ext>
            </a:extLst>
          </p:cNvPr>
          <p:cNvSpPr txBox="1"/>
          <p:nvPr/>
        </p:nvSpPr>
        <p:spPr>
          <a:xfrm>
            <a:off x="8510008" y="2120383"/>
            <a:ext cx="2075091" cy="3172150"/>
          </a:xfrm>
          <a:prstGeom prst="rect">
            <a:avLst/>
          </a:prstGeom>
          <a:noFill/>
        </p:spPr>
        <p:txBody>
          <a:bodyPr wrap="square" rtlCol="0">
            <a:spAutoFit/>
          </a:bodyPr>
          <a:lstStyle/>
          <a:p>
            <a:pPr algn="just"/>
            <a:r>
              <a:rPr lang="fr-FR" sz="1251" dirty="0">
                <a:latin typeface="Arial" panose="020B0604020202020204" pitchFamily="34" charset="0"/>
                <a:cs typeface="Arial" panose="020B0604020202020204" pitchFamily="34" charset="0"/>
              </a:rPr>
              <a:t>Si les équipes éducatives sont structurées en SISA, le fond FIR peut leur être directement adressé par l’ARS. </a:t>
            </a:r>
          </a:p>
          <a:p>
            <a:pPr marL="214308" indent="-214308" algn="just">
              <a:buFont typeface="Arial" panose="020B0604020202020204" pitchFamily="34" charset="0"/>
              <a:buChar char="•"/>
            </a:pPr>
            <a:endParaRPr lang="fr-FR" sz="1251" dirty="0">
              <a:latin typeface="Arial" panose="020B0604020202020204" pitchFamily="34" charset="0"/>
              <a:cs typeface="Arial" panose="020B0604020202020204" pitchFamily="34" charset="0"/>
            </a:endParaRPr>
          </a:p>
          <a:p>
            <a:pPr marL="214308" indent="-214308" algn="just">
              <a:buFont typeface="Arial" panose="020B0604020202020204" pitchFamily="34" charset="0"/>
              <a:buChar char="•"/>
            </a:pPr>
            <a:endParaRPr lang="fr-FR" sz="1251" dirty="0">
              <a:latin typeface="Arial" panose="020B0604020202020204" pitchFamily="34" charset="0"/>
              <a:cs typeface="Arial" panose="020B0604020202020204" pitchFamily="34" charset="0"/>
            </a:endParaRPr>
          </a:p>
          <a:p>
            <a:pPr algn="just"/>
            <a:r>
              <a:rPr lang="fr-FR" sz="1251" dirty="0">
                <a:latin typeface="Arial" panose="020B0604020202020204" pitchFamily="34" charset="0"/>
                <a:cs typeface="Arial" panose="020B0604020202020204" pitchFamily="34" charset="0"/>
              </a:rPr>
              <a:t>Si les équipes éducatives ne sont pas structurées en SISA, le financement sur le fond FIR est réalisé aux professionnels de santé libéraux par le biais d’une rétrocession des financements ARS par l’URPS.</a:t>
            </a:r>
          </a:p>
        </p:txBody>
      </p:sp>
      <p:sp>
        <p:nvSpPr>
          <p:cNvPr id="64" name="ZoneTexte 63">
            <a:extLst>
              <a:ext uri="{FF2B5EF4-FFF2-40B4-BE49-F238E27FC236}">
                <a16:creationId xmlns:a16="http://schemas.microsoft.com/office/drawing/2014/main" id="{29F5DB21-F0E3-4C8D-A9D2-AC22ACF9E49D}"/>
              </a:ext>
            </a:extLst>
          </p:cNvPr>
          <p:cNvSpPr txBox="1"/>
          <p:nvPr/>
        </p:nvSpPr>
        <p:spPr>
          <a:xfrm>
            <a:off x="7898903" y="3641749"/>
            <a:ext cx="464447" cy="292388"/>
          </a:xfrm>
          <a:prstGeom prst="rect">
            <a:avLst/>
          </a:prstGeom>
          <a:noFill/>
        </p:spPr>
        <p:txBody>
          <a:bodyPr wrap="square" rtlCol="0">
            <a:spAutoFit/>
          </a:bodyPr>
          <a:lstStyle/>
          <a:p>
            <a:r>
              <a:rPr lang="fr-FR" sz="1300" dirty="0">
                <a:solidFill>
                  <a:srgbClr val="368690"/>
                </a:solidFill>
                <a:latin typeface="Arial" panose="020B0604020202020204" pitchFamily="34" charset="0"/>
                <a:cs typeface="Arial" panose="020B0604020202020204" pitchFamily="34" charset="0"/>
              </a:rPr>
              <a:t>FIR</a:t>
            </a:r>
          </a:p>
        </p:txBody>
      </p:sp>
      <p:pic>
        <p:nvPicPr>
          <p:cNvPr id="65" name="Graphique 64" descr="Euro">
            <a:extLst>
              <a:ext uri="{FF2B5EF4-FFF2-40B4-BE49-F238E27FC236}">
                <a16:creationId xmlns:a16="http://schemas.microsoft.com/office/drawing/2014/main" id="{2E9E42A4-6092-4772-93E1-2D5391D03D1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81383" y="2913999"/>
            <a:ext cx="160732" cy="160732"/>
          </a:xfrm>
          <a:prstGeom prst="rect">
            <a:avLst/>
          </a:prstGeom>
        </p:spPr>
      </p:pic>
      <p:pic>
        <p:nvPicPr>
          <p:cNvPr id="66" name="Graphique 65" descr="Euro">
            <a:extLst>
              <a:ext uri="{FF2B5EF4-FFF2-40B4-BE49-F238E27FC236}">
                <a16:creationId xmlns:a16="http://schemas.microsoft.com/office/drawing/2014/main" id="{9CC2B7EF-E834-4F94-8BB1-D5496114E7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81382" y="4585705"/>
            <a:ext cx="160732" cy="160732"/>
          </a:xfrm>
          <a:prstGeom prst="rect">
            <a:avLst/>
          </a:prstGeom>
        </p:spPr>
      </p:pic>
    </p:spTree>
    <p:extLst>
      <p:ext uri="{BB962C8B-B14F-4D97-AF65-F5344CB8AC3E}">
        <p14:creationId xmlns:p14="http://schemas.microsoft.com/office/powerpoint/2010/main" val="2033816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p:txBody>
          <a:bodyPr/>
          <a:lstStyle/>
          <a:p>
            <a:fld id="{F5715ED8-6BCA-6E4C-A145-F6796D2E9CBA}" type="slidenum">
              <a:rPr lang="fr-FR" smtClean="0">
                <a:solidFill>
                  <a:schemeClr val="bg1"/>
                </a:solidFill>
              </a:rPr>
              <a:t>27</a:t>
            </a:fld>
            <a:endParaRPr lang="fr-FR" dirty="0">
              <a:solidFill>
                <a:schemeClr val="bg1"/>
              </a:solidFill>
            </a:endParaRPr>
          </a:p>
        </p:txBody>
      </p:sp>
      <p:sp>
        <p:nvSpPr>
          <p:cNvPr id="21" name="ZoneTexte 20">
            <a:extLst>
              <a:ext uri="{FF2B5EF4-FFF2-40B4-BE49-F238E27FC236}">
                <a16:creationId xmlns:a16="http://schemas.microsoft.com/office/drawing/2014/main" id="{A0D60396-9F4E-40D6-BA1D-4D83D17C2119}"/>
              </a:ext>
            </a:extLst>
          </p:cNvPr>
          <p:cNvSpPr txBox="1"/>
          <p:nvPr/>
        </p:nvSpPr>
        <p:spPr>
          <a:xfrm>
            <a:off x="395708" y="386914"/>
            <a:ext cx="7946185" cy="553998"/>
          </a:xfrm>
          <a:prstGeom prst="rect">
            <a:avLst/>
          </a:prstGeom>
          <a:noFill/>
        </p:spPr>
        <p:txBody>
          <a:bodyPr wrap="square" rtlCol="0">
            <a:spAutoFit/>
          </a:bodyPr>
          <a:lstStyle/>
          <a:p>
            <a:pPr marL="457189" indent="-457189">
              <a:buBlip>
                <a:blip r:embed="rId3"/>
              </a:buBlip>
            </a:pPr>
            <a:r>
              <a:rPr lang="fr-FR" sz="3000" b="1" dirty="0">
                <a:solidFill>
                  <a:srgbClr val="2794B1"/>
                </a:solidFill>
              </a:rPr>
              <a:t>FINANCEMENT </a:t>
            </a:r>
            <a:r>
              <a:rPr lang="fr-FR" sz="3000" dirty="0">
                <a:solidFill>
                  <a:schemeClr val="bg1">
                    <a:lumMod val="50000"/>
                  </a:schemeClr>
                </a:solidFill>
              </a:rPr>
              <a:t>pour les équipes éducatives</a:t>
            </a:r>
            <a:endParaRPr lang="fr-FR" sz="2800" dirty="0">
              <a:solidFill>
                <a:schemeClr val="bg1">
                  <a:lumMod val="50000"/>
                </a:schemeClr>
              </a:solidFill>
            </a:endParaRPr>
          </a:p>
        </p:txBody>
      </p:sp>
      <p:sp>
        <p:nvSpPr>
          <p:cNvPr id="63" name="ZoneTexte 62">
            <a:extLst>
              <a:ext uri="{FF2B5EF4-FFF2-40B4-BE49-F238E27FC236}">
                <a16:creationId xmlns:a16="http://schemas.microsoft.com/office/drawing/2014/main" id="{BDDD7C43-0083-4698-AF9B-F34E8A596DC2}"/>
              </a:ext>
            </a:extLst>
          </p:cNvPr>
          <p:cNvSpPr txBox="1"/>
          <p:nvPr/>
        </p:nvSpPr>
        <p:spPr>
          <a:xfrm>
            <a:off x="1711035" y="940912"/>
            <a:ext cx="9642765" cy="6206764"/>
          </a:xfrm>
          <a:prstGeom prst="rect">
            <a:avLst/>
          </a:prstGeom>
          <a:noFill/>
        </p:spPr>
        <p:txBody>
          <a:bodyPr wrap="square" rtlCol="0">
            <a:spAutoFit/>
          </a:bodyPr>
          <a:lstStyle/>
          <a:p>
            <a:pPr marL="457189" indent="-457189">
              <a:buFont typeface="+mj-lt"/>
              <a:buAutoNum type="arabicPeriod"/>
            </a:pPr>
            <a:r>
              <a:rPr lang="fr-FR" sz="2400" b="1" dirty="0">
                <a:solidFill>
                  <a:schemeClr val="accent3"/>
                </a:solidFill>
              </a:rPr>
              <a:t>Planification du cycle d’ateliers : </a:t>
            </a:r>
            <a:r>
              <a:rPr lang="fr-FR" sz="2400" dirty="0">
                <a:solidFill>
                  <a:srgbClr val="7C7878"/>
                </a:solidFill>
              </a:rPr>
              <a:t>dates, binômes ou trinômes (initiales)  dans l’outil de calcul créer par l’URPS</a:t>
            </a:r>
          </a:p>
          <a:p>
            <a:pPr marL="457189" indent="-457189">
              <a:buFont typeface="+mj-lt"/>
              <a:buAutoNum type="arabicPeriod"/>
            </a:pPr>
            <a:endParaRPr lang="fr-FR" sz="2400" dirty="0">
              <a:solidFill>
                <a:srgbClr val="7C7878"/>
              </a:solidFill>
            </a:endParaRPr>
          </a:p>
          <a:p>
            <a:pPr marL="457189" indent="-457189">
              <a:buFont typeface="+mj-lt"/>
              <a:buAutoNum type="arabicPeriod"/>
            </a:pPr>
            <a:r>
              <a:rPr lang="fr-FR" sz="2400" b="1" dirty="0">
                <a:solidFill>
                  <a:srgbClr val="7C7878"/>
                </a:solidFill>
              </a:rPr>
              <a:t>Nombre de patients par atelier et calcul automatique du </a:t>
            </a:r>
            <a:r>
              <a:rPr lang="fr-FR" sz="2400" b="1" dirty="0">
                <a:solidFill>
                  <a:schemeClr val="accent3"/>
                </a:solidFill>
              </a:rPr>
              <a:t>forfait patient</a:t>
            </a:r>
            <a:r>
              <a:rPr lang="fr-FR" sz="2400" b="1" dirty="0"/>
              <a:t> </a:t>
            </a:r>
            <a:r>
              <a:rPr lang="fr-FR" sz="2400" b="1" dirty="0">
                <a:solidFill>
                  <a:srgbClr val="7C7878"/>
                </a:solidFill>
              </a:rPr>
              <a:t>en conséquence. </a:t>
            </a:r>
            <a:br>
              <a:rPr lang="fr-FR" sz="2400" b="1" dirty="0">
                <a:solidFill>
                  <a:srgbClr val="7C7878"/>
                </a:solidFill>
              </a:rPr>
            </a:br>
            <a:r>
              <a:rPr lang="fr-FR" sz="2400" u="sng" dirty="0">
                <a:solidFill>
                  <a:srgbClr val="7C7878"/>
                </a:solidFill>
              </a:rPr>
              <a:t>Rappel des forfaits patients</a:t>
            </a:r>
            <a:r>
              <a:rPr lang="fr-FR" sz="2400" dirty="0">
                <a:solidFill>
                  <a:srgbClr val="7C7878"/>
                </a:solidFill>
              </a:rPr>
              <a:t> : 325€ pour 5/6 ateliers; 270€ pour 3/4 ateliers, 105€ pour 1/2 ateliers.</a:t>
            </a:r>
          </a:p>
          <a:p>
            <a:pPr marL="457189" indent="-457189">
              <a:buFont typeface="+mj-lt"/>
              <a:buAutoNum type="arabicPeriod"/>
            </a:pPr>
            <a:endParaRPr lang="fr-FR" sz="2400" dirty="0">
              <a:solidFill>
                <a:srgbClr val="7C7878"/>
              </a:solidFill>
            </a:endParaRPr>
          </a:p>
          <a:p>
            <a:pPr marL="457189" indent="-457189">
              <a:buFont typeface="+mj-lt"/>
              <a:buAutoNum type="arabicPeriod"/>
            </a:pPr>
            <a:r>
              <a:rPr lang="fr-FR" sz="2400" b="1" dirty="0">
                <a:solidFill>
                  <a:schemeClr val="accent3"/>
                </a:solidFill>
              </a:rPr>
              <a:t>Calcul du forfait animateur </a:t>
            </a:r>
            <a:r>
              <a:rPr lang="fr-FR" sz="2400" dirty="0">
                <a:solidFill>
                  <a:srgbClr val="7C7878"/>
                </a:solidFill>
              </a:rPr>
              <a:t>en fonction des montant alloués par l’équipe pour :</a:t>
            </a:r>
            <a:br>
              <a:rPr lang="fr-FR" sz="2400" dirty="0">
                <a:solidFill>
                  <a:srgbClr val="7C7878"/>
                </a:solidFill>
              </a:rPr>
            </a:br>
            <a:r>
              <a:rPr lang="fr-FR" sz="2400" dirty="0">
                <a:solidFill>
                  <a:srgbClr val="7C7878"/>
                </a:solidFill>
              </a:rPr>
              <a:t>- la </a:t>
            </a:r>
            <a:r>
              <a:rPr lang="fr-FR" sz="2400" b="1" dirty="0">
                <a:solidFill>
                  <a:srgbClr val="7C7878"/>
                </a:solidFill>
              </a:rPr>
              <a:t>coordination</a:t>
            </a:r>
            <a:r>
              <a:rPr lang="fr-FR" sz="2400" dirty="0">
                <a:solidFill>
                  <a:srgbClr val="7C7878"/>
                </a:solidFill>
              </a:rPr>
              <a:t> (en moyenne 8% de l’enveloppe budgétaire)</a:t>
            </a:r>
          </a:p>
          <a:p>
            <a:pPr marL="601118" indent="-120648"/>
            <a:r>
              <a:rPr lang="fr-FR" sz="2400" dirty="0">
                <a:solidFill>
                  <a:srgbClr val="7C7878"/>
                </a:solidFill>
              </a:rPr>
              <a:t>- les </a:t>
            </a:r>
            <a:r>
              <a:rPr lang="fr-FR" sz="2400" b="1" dirty="0">
                <a:solidFill>
                  <a:srgbClr val="7C7878"/>
                </a:solidFill>
              </a:rPr>
              <a:t>bilans éducatifs et les évaluations partagées </a:t>
            </a:r>
            <a:r>
              <a:rPr lang="fr-FR" sz="2400" dirty="0">
                <a:solidFill>
                  <a:srgbClr val="7C7878"/>
                </a:solidFill>
              </a:rPr>
              <a:t>(en moyenne 50€ pour la réalisation d’un BEP + EP) </a:t>
            </a:r>
          </a:p>
          <a:p>
            <a:pPr marL="457189" indent="-457189">
              <a:buFont typeface="+mj-lt"/>
              <a:buAutoNum type="arabicPeriod"/>
            </a:pPr>
            <a:endParaRPr lang="fr-FR" sz="2400" dirty="0">
              <a:solidFill>
                <a:srgbClr val="7C7878"/>
              </a:solidFill>
            </a:endParaRPr>
          </a:p>
          <a:p>
            <a:pPr marL="457189" indent="-457189">
              <a:buFont typeface="+mj-lt"/>
              <a:buAutoNum type="arabicPeriod" startAt="4"/>
            </a:pPr>
            <a:r>
              <a:rPr lang="fr-FR" sz="2400" b="1" dirty="0">
                <a:solidFill>
                  <a:schemeClr val="accent3"/>
                </a:solidFill>
              </a:rPr>
              <a:t>Calcul de la répartition par animateur </a:t>
            </a:r>
            <a:r>
              <a:rPr lang="fr-FR" sz="2400" dirty="0">
                <a:solidFill>
                  <a:srgbClr val="7C7878"/>
                </a:solidFill>
              </a:rPr>
              <a:t>en fonction de la participation aux BEP + EP ainsi qu’aux ateliers. </a:t>
            </a:r>
          </a:p>
          <a:p>
            <a:endParaRPr lang="fr-FR" sz="1333" dirty="0"/>
          </a:p>
        </p:txBody>
      </p:sp>
    </p:spTree>
    <p:extLst>
      <p:ext uri="{BB962C8B-B14F-4D97-AF65-F5344CB8AC3E}">
        <p14:creationId xmlns:p14="http://schemas.microsoft.com/office/powerpoint/2010/main" val="2932991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D37C3-CCA2-6D5F-A8B2-B60AD5127F9E}"/>
              </a:ext>
            </a:extLst>
          </p:cNvPr>
          <p:cNvSpPr/>
          <p:nvPr/>
        </p:nvSpPr>
        <p:spPr bwMode="auto">
          <a:xfrm>
            <a:off x="0" y="0"/>
            <a:ext cx="12192000" cy="6858000"/>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3" name="Titre 2">
            <a:extLst>
              <a:ext uri="{FF2B5EF4-FFF2-40B4-BE49-F238E27FC236}">
                <a16:creationId xmlns:a16="http://schemas.microsoft.com/office/drawing/2014/main" id="{D3D064A6-C791-3773-3508-46746115D183}"/>
              </a:ext>
            </a:extLst>
          </p:cNvPr>
          <p:cNvSpPr>
            <a:spLocks noGrp="1"/>
          </p:cNvSpPr>
          <p:nvPr>
            <p:ph type="title"/>
          </p:nvPr>
        </p:nvSpPr>
        <p:spPr>
          <a:xfrm>
            <a:off x="407368" y="1852612"/>
            <a:ext cx="10515600" cy="1325563"/>
          </a:xfrm>
        </p:spPr>
        <p:txBody>
          <a:bodyPr>
            <a:normAutofit/>
          </a:bodyPr>
          <a:lstStyle/>
          <a:p>
            <a:r>
              <a:rPr lang="fr-FR" sz="2800" dirty="0"/>
              <a:t>- 11 BEP et 9 patients qui réalisent tous les 5 ateliers.</a:t>
            </a:r>
            <a:br>
              <a:rPr lang="fr-FR" sz="2800" dirty="0"/>
            </a:br>
            <a:r>
              <a:rPr lang="fr-FR" sz="2800" dirty="0"/>
              <a:t>- 2 PS par ateliers sauf 1 où nous étions 3.</a:t>
            </a:r>
          </a:p>
        </p:txBody>
      </p:sp>
      <p:sp>
        <p:nvSpPr>
          <p:cNvPr id="8" name="Espace réservé du numéro de diapositive 7"/>
          <p:cNvSpPr>
            <a:spLocks noGrp="1"/>
          </p:cNvSpPr>
          <p:nvPr>
            <p:ph type="sldNum" sz="quarter" idx="12"/>
          </p:nvPr>
        </p:nvSpPr>
        <p:spPr/>
        <p:txBody>
          <a:bodyPr/>
          <a:lstStyle/>
          <a:p>
            <a:fld id="{F5715ED8-6BCA-6E4C-A145-F6796D2E9CBA}" type="slidenum">
              <a:rPr lang="fr-FR" smtClean="0">
                <a:solidFill>
                  <a:schemeClr val="bg1"/>
                </a:solidFill>
              </a:rPr>
              <a:t>28</a:t>
            </a:fld>
            <a:endParaRPr lang="fr-FR" dirty="0">
              <a:solidFill>
                <a:schemeClr val="bg1"/>
              </a:solidFill>
            </a:endParaRPr>
          </a:p>
        </p:txBody>
      </p:sp>
      <p:sp>
        <p:nvSpPr>
          <p:cNvPr id="21" name="ZoneTexte 20">
            <a:extLst>
              <a:ext uri="{FF2B5EF4-FFF2-40B4-BE49-F238E27FC236}">
                <a16:creationId xmlns:a16="http://schemas.microsoft.com/office/drawing/2014/main" id="{A0D60396-9F4E-40D6-BA1D-4D83D17C2119}"/>
              </a:ext>
            </a:extLst>
          </p:cNvPr>
          <p:cNvSpPr txBox="1"/>
          <p:nvPr/>
        </p:nvSpPr>
        <p:spPr>
          <a:xfrm>
            <a:off x="318074" y="337500"/>
            <a:ext cx="7946185" cy="1015663"/>
          </a:xfrm>
          <a:prstGeom prst="rect">
            <a:avLst/>
          </a:prstGeom>
          <a:noFill/>
        </p:spPr>
        <p:txBody>
          <a:bodyPr wrap="square" rtlCol="0">
            <a:spAutoFit/>
          </a:bodyPr>
          <a:lstStyle/>
          <a:p>
            <a:pPr marL="457189" indent="-457189">
              <a:buBlip>
                <a:blip r:embed="rId3"/>
              </a:buBlip>
            </a:pPr>
            <a:r>
              <a:rPr lang="fr-FR" sz="3000" b="1" dirty="0">
                <a:solidFill>
                  <a:srgbClr val="2794B1"/>
                </a:solidFill>
              </a:rPr>
              <a:t>FINANCEMENT </a:t>
            </a:r>
            <a:r>
              <a:rPr lang="fr-FR" sz="3000" dirty="0">
                <a:solidFill>
                  <a:schemeClr val="bg1">
                    <a:lumMod val="50000"/>
                  </a:schemeClr>
                </a:solidFill>
              </a:rPr>
              <a:t>1</a:t>
            </a:r>
            <a:r>
              <a:rPr lang="fr-FR" sz="3000" baseline="30000" dirty="0">
                <a:solidFill>
                  <a:schemeClr val="bg1">
                    <a:lumMod val="50000"/>
                  </a:schemeClr>
                </a:solidFill>
              </a:rPr>
              <a:t>er</a:t>
            </a:r>
            <a:r>
              <a:rPr lang="fr-FR" sz="3000" dirty="0">
                <a:solidFill>
                  <a:schemeClr val="bg1">
                    <a:lumMod val="50000"/>
                  </a:schemeClr>
                </a:solidFill>
              </a:rPr>
              <a:t> exemple cycle 1 MSP de l’Avre</a:t>
            </a:r>
            <a:endParaRPr lang="fr-FR" sz="2800" dirty="0">
              <a:solidFill>
                <a:schemeClr val="bg1">
                  <a:lumMod val="50000"/>
                </a:schemeClr>
              </a:solidFill>
            </a:endParaRPr>
          </a:p>
        </p:txBody>
      </p:sp>
    </p:spTree>
    <p:extLst>
      <p:ext uri="{BB962C8B-B14F-4D97-AF65-F5344CB8AC3E}">
        <p14:creationId xmlns:p14="http://schemas.microsoft.com/office/powerpoint/2010/main" val="90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p:txBody>
          <a:bodyPr/>
          <a:lstStyle/>
          <a:p>
            <a:fld id="{F5715ED8-6BCA-6E4C-A145-F6796D2E9CBA}" type="slidenum">
              <a:rPr lang="fr-FR" smtClean="0">
                <a:solidFill>
                  <a:schemeClr val="bg1"/>
                </a:solidFill>
              </a:rPr>
              <a:t>29</a:t>
            </a:fld>
            <a:endParaRPr lang="fr-FR" dirty="0">
              <a:solidFill>
                <a:schemeClr val="bg1"/>
              </a:solidFill>
            </a:endParaRPr>
          </a:p>
        </p:txBody>
      </p:sp>
      <p:pic>
        <p:nvPicPr>
          <p:cNvPr id="4" name="Espace réservé du contenu 5" descr="Une image contenant texte, capture d’écran, affichage, Parallèle&#10;&#10;Description générée automatiquement">
            <a:extLst>
              <a:ext uri="{FF2B5EF4-FFF2-40B4-BE49-F238E27FC236}">
                <a16:creationId xmlns:a16="http://schemas.microsoft.com/office/drawing/2014/main" id="{94BCBA33-6436-A236-7C30-3EF1A07F6DF7}"/>
              </a:ext>
            </a:extLst>
          </p:cNvPr>
          <p:cNvPicPr>
            <a:picLocks noChangeAspect="1"/>
          </p:cNvPicPr>
          <p:nvPr/>
        </p:nvPicPr>
        <p:blipFill>
          <a:blip r:embed="rId3"/>
          <a:stretch>
            <a:fillRect/>
          </a:stretch>
        </p:blipFill>
        <p:spPr>
          <a:xfrm>
            <a:off x="0" y="-7092"/>
            <a:ext cx="12192000" cy="6865091"/>
          </a:xfrm>
          <a:prstGeom prst="rect">
            <a:avLst/>
          </a:prstGeom>
        </p:spPr>
      </p:pic>
    </p:spTree>
    <p:extLst>
      <p:ext uri="{BB962C8B-B14F-4D97-AF65-F5344CB8AC3E}">
        <p14:creationId xmlns:p14="http://schemas.microsoft.com/office/powerpoint/2010/main" val="1019005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3"/>
          <p:cNvSpPr/>
          <p:nvPr/>
        </p:nvSpPr>
        <p:spPr bwMode="auto">
          <a:xfrm>
            <a:off x="0" y="0"/>
            <a:ext cx="12192000" cy="6858001"/>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5" name="Google Shape;192;p29">
            <a:extLst>
              <a:ext uri="{FF2B5EF4-FFF2-40B4-BE49-F238E27FC236}">
                <a16:creationId xmlns:a16="http://schemas.microsoft.com/office/drawing/2014/main" id="{64FBD655-CEF6-E168-218D-DCD2896278CB}"/>
              </a:ext>
            </a:extLst>
          </p:cNvPr>
          <p:cNvSpPr txBox="1"/>
          <p:nvPr/>
        </p:nvSpPr>
        <p:spPr>
          <a:xfrm>
            <a:off x="496748" y="546046"/>
            <a:ext cx="5417669" cy="1354217"/>
          </a:xfrm>
          <a:prstGeom prst="rect">
            <a:avLst/>
          </a:prstGeom>
          <a:noFill/>
          <a:ln>
            <a:noFill/>
          </a:ln>
        </p:spPr>
        <p:txBody>
          <a:bodyPr spcFirstLastPara="1" wrap="square" lIns="0" tIns="0" rIns="0" bIns="0" anchor="t" anchorCtr="0">
            <a:spAutoFit/>
          </a:bodyPr>
          <a:lstStyle/>
          <a:p>
            <a:pPr rtl="0"/>
            <a:r>
              <a:rPr lang="fr" sz="4400" b="1" dirty="0">
                <a:solidFill>
                  <a:srgbClr val="004199"/>
                </a:solidFill>
                <a:latin typeface="Proxima Nova"/>
                <a:ea typeface="+mj-ea"/>
                <a:cs typeface="+mj-cs"/>
                <a:sym typeface="Montserrat SemiBold"/>
              </a:rPr>
              <a:t>BRAINSTORMING WOOCLAP</a:t>
            </a:r>
            <a:endParaRPr sz="4400" b="1" dirty="0">
              <a:solidFill>
                <a:srgbClr val="004199"/>
              </a:solidFill>
              <a:latin typeface="Proxima Nova"/>
              <a:ea typeface="+mj-ea"/>
              <a:cs typeface="+mj-cs"/>
              <a:sym typeface="Montserrat SemiBold"/>
            </a:endParaRPr>
          </a:p>
        </p:txBody>
      </p:sp>
      <p:pic>
        <p:nvPicPr>
          <p:cNvPr id="6" name="Google Shape;194;p29">
            <a:extLst>
              <a:ext uri="{FF2B5EF4-FFF2-40B4-BE49-F238E27FC236}">
                <a16:creationId xmlns:a16="http://schemas.microsoft.com/office/drawing/2014/main" id="{AB802478-C872-CB79-B756-19B37846D137}"/>
              </a:ext>
            </a:extLst>
          </p:cNvPr>
          <p:cNvPicPr preferRelativeResize="0"/>
          <p:nvPr/>
        </p:nvPicPr>
        <p:blipFill rotWithShape="1">
          <a:blip r:embed="rId2">
            <a:alphaModFix/>
          </a:blip>
          <a:srcRect/>
          <a:stretch/>
        </p:blipFill>
        <p:spPr>
          <a:xfrm>
            <a:off x="715739" y="1926540"/>
            <a:ext cx="2075936" cy="1502459"/>
          </a:xfrm>
          <a:prstGeom prst="rect">
            <a:avLst/>
          </a:prstGeom>
          <a:noFill/>
          <a:ln>
            <a:noFill/>
          </a:ln>
        </p:spPr>
      </p:pic>
      <p:grpSp>
        <p:nvGrpSpPr>
          <p:cNvPr id="7" name="Google Shape;196;p29">
            <a:extLst>
              <a:ext uri="{FF2B5EF4-FFF2-40B4-BE49-F238E27FC236}">
                <a16:creationId xmlns:a16="http://schemas.microsoft.com/office/drawing/2014/main" id="{956738B0-225F-E4A8-BC49-D6F3CFF7B02E}"/>
              </a:ext>
            </a:extLst>
          </p:cNvPr>
          <p:cNvGrpSpPr/>
          <p:nvPr/>
        </p:nvGrpSpPr>
        <p:grpSpPr>
          <a:xfrm>
            <a:off x="8308599" y="546045"/>
            <a:ext cx="3167663" cy="5252496"/>
            <a:chOff x="0" y="0"/>
            <a:chExt cx="5000993" cy="10163632"/>
          </a:xfrm>
        </p:grpSpPr>
        <p:sp>
          <p:nvSpPr>
            <p:cNvPr id="8" name="Google Shape;197;p29">
              <a:extLst>
                <a:ext uri="{FF2B5EF4-FFF2-40B4-BE49-F238E27FC236}">
                  <a16:creationId xmlns:a16="http://schemas.microsoft.com/office/drawing/2014/main" id="{2C47E349-1257-A815-1972-8330DDBB193C}"/>
                </a:ext>
              </a:extLst>
            </p:cNvPr>
            <p:cNvSpPr/>
            <p:nvPr/>
          </p:nvSpPr>
          <p:spPr>
            <a:xfrm>
              <a:off x="0" y="0"/>
              <a:ext cx="5000993" cy="10163632"/>
            </a:xfrm>
            <a:custGeom>
              <a:avLst/>
              <a:gdLst/>
              <a:ahLst/>
              <a:cxnLst/>
              <a:rect l="l" t="t" r="r" b="b"/>
              <a:pathLst>
                <a:path w="5000993" h="10163632" extrusionOk="0">
                  <a:moveTo>
                    <a:pt x="0" y="0"/>
                  </a:moveTo>
                  <a:lnTo>
                    <a:pt x="5000993" y="0"/>
                  </a:lnTo>
                  <a:lnTo>
                    <a:pt x="5000993" y="10163632"/>
                  </a:lnTo>
                  <a:lnTo>
                    <a:pt x="0" y="10163632"/>
                  </a:lnTo>
                  <a:close/>
                </a:path>
              </a:pathLst>
            </a:custGeom>
            <a:blipFill rotWithShape="1">
              <a:blip r:embed="rId3">
                <a:alphaModFix/>
              </a:blip>
              <a:stretch>
                <a:fillRect l="-43" r="-44"/>
              </a:stretch>
            </a:blipFill>
            <a:ln>
              <a:noFill/>
            </a:ln>
          </p:spPr>
          <p:txBody>
            <a:bodyPr/>
            <a:lstStyle/>
            <a:p>
              <a:endParaRPr lang="fr-FR"/>
            </a:p>
          </p:txBody>
        </p:sp>
        <p:sp>
          <p:nvSpPr>
            <p:cNvPr id="9" name="Google Shape;198;p29">
              <a:extLst>
                <a:ext uri="{FF2B5EF4-FFF2-40B4-BE49-F238E27FC236}">
                  <a16:creationId xmlns:a16="http://schemas.microsoft.com/office/drawing/2014/main" id="{07C0EF05-4C8C-6CB9-ABAC-28CD1DB6D83A}"/>
                </a:ext>
              </a:extLst>
            </p:cNvPr>
            <p:cNvSpPr/>
            <p:nvPr/>
          </p:nvSpPr>
          <p:spPr>
            <a:xfrm>
              <a:off x="338760" y="288798"/>
              <a:ext cx="4330776" cy="9398000"/>
            </a:xfrm>
            <a:custGeom>
              <a:avLst/>
              <a:gdLst/>
              <a:ahLst/>
              <a:cxnLst/>
              <a:rect l="l" t="t" r="r" b="b"/>
              <a:pathLst>
                <a:path w="4330776" h="9398000" extrusionOk="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rotWithShape="1">
              <a:blip r:embed="rId4">
                <a:alphaModFix/>
              </a:blip>
              <a:stretch>
                <a:fillRect l="-160513" r="-65177"/>
              </a:stretch>
            </a:blipFill>
            <a:ln>
              <a:noFill/>
            </a:ln>
          </p:spPr>
          <p:txBody>
            <a:bodyPr spcFirstLastPara="1" wrap="square" lIns="60967" tIns="60967" rIns="60967" bIns="60967" anchor="ctr" anchorCtr="0">
              <a:noAutofit/>
            </a:bodyPr>
            <a:lstStyle/>
            <a:p>
              <a:pPr rtl="0"/>
              <a:endParaRPr sz="2400"/>
            </a:p>
          </p:txBody>
        </p:sp>
      </p:grpSp>
      <p:pic>
        <p:nvPicPr>
          <p:cNvPr id="10" name="Image 9">
            <a:extLst>
              <a:ext uri="{FF2B5EF4-FFF2-40B4-BE49-F238E27FC236}">
                <a16:creationId xmlns:a16="http://schemas.microsoft.com/office/drawing/2014/main" id="{33A0DB09-B42C-2B4B-5E85-CA6BC02AC14B}"/>
              </a:ext>
            </a:extLst>
          </p:cNvPr>
          <p:cNvPicPr>
            <a:picLocks noChangeAspect="1"/>
          </p:cNvPicPr>
          <p:nvPr/>
        </p:nvPicPr>
        <p:blipFill>
          <a:blip r:embed="rId5"/>
          <a:srcRect/>
          <a:stretch/>
        </p:blipFill>
        <p:spPr>
          <a:xfrm>
            <a:off x="2787496" y="2998595"/>
            <a:ext cx="7059505" cy="333496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D37C3-CCA2-6D5F-A8B2-B60AD5127F9E}"/>
              </a:ext>
            </a:extLst>
          </p:cNvPr>
          <p:cNvSpPr/>
          <p:nvPr/>
        </p:nvSpPr>
        <p:spPr bwMode="auto">
          <a:xfrm>
            <a:off x="0" y="0"/>
            <a:ext cx="12192000" cy="6858000"/>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3" name="Titre 2">
            <a:extLst>
              <a:ext uri="{FF2B5EF4-FFF2-40B4-BE49-F238E27FC236}">
                <a16:creationId xmlns:a16="http://schemas.microsoft.com/office/drawing/2014/main" id="{D3D064A6-C791-3773-3508-46746115D183}"/>
              </a:ext>
            </a:extLst>
          </p:cNvPr>
          <p:cNvSpPr>
            <a:spLocks noGrp="1"/>
          </p:cNvSpPr>
          <p:nvPr>
            <p:ph type="title"/>
          </p:nvPr>
        </p:nvSpPr>
        <p:spPr>
          <a:xfrm>
            <a:off x="407368" y="1852612"/>
            <a:ext cx="10515600" cy="1325563"/>
          </a:xfrm>
        </p:spPr>
        <p:txBody>
          <a:bodyPr>
            <a:normAutofit/>
          </a:bodyPr>
          <a:lstStyle/>
          <a:p>
            <a:r>
              <a:rPr lang="fr-FR" sz="2800" dirty="0"/>
              <a:t>- 8 BEP et 8 patients qui ne réalisent pas tous les 5 ateliers.</a:t>
            </a:r>
            <a:br>
              <a:rPr lang="fr-FR" sz="2800" dirty="0"/>
            </a:br>
            <a:r>
              <a:rPr lang="fr-FR" sz="2800" dirty="0"/>
              <a:t>- 3 PS par ateliers sauf 1 où nous étions 2.</a:t>
            </a:r>
          </a:p>
        </p:txBody>
      </p:sp>
      <p:sp>
        <p:nvSpPr>
          <p:cNvPr id="8" name="Espace réservé du numéro de diapositive 7"/>
          <p:cNvSpPr>
            <a:spLocks noGrp="1"/>
          </p:cNvSpPr>
          <p:nvPr>
            <p:ph type="sldNum" sz="quarter" idx="12"/>
          </p:nvPr>
        </p:nvSpPr>
        <p:spPr/>
        <p:txBody>
          <a:bodyPr/>
          <a:lstStyle/>
          <a:p>
            <a:fld id="{F5715ED8-6BCA-6E4C-A145-F6796D2E9CBA}" type="slidenum">
              <a:rPr lang="fr-FR" smtClean="0">
                <a:solidFill>
                  <a:schemeClr val="bg1"/>
                </a:solidFill>
              </a:rPr>
              <a:t>30</a:t>
            </a:fld>
            <a:endParaRPr lang="fr-FR" dirty="0">
              <a:solidFill>
                <a:schemeClr val="bg1"/>
              </a:solidFill>
            </a:endParaRPr>
          </a:p>
        </p:txBody>
      </p:sp>
      <p:sp>
        <p:nvSpPr>
          <p:cNvPr id="21" name="ZoneTexte 20">
            <a:extLst>
              <a:ext uri="{FF2B5EF4-FFF2-40B4-BE49-F238E27FC236}">
                <a16:creationId xmlns:a16="http://schemas.microsoft.com/office/drawing/2014/main" id="{A0D60396-9F4E-40D6-BA1D-4D83D17C2119}"/>
              </a:ext>
            </a:extLst>
          </p:cNvPr>
          <p:cNvSpPr txBox="1"/>
          <p:nvPr/>
        </p:nvSpPr>
        <p:spPr>
          <a:xfrm>
            <a:off x="318074" y="337500"/>
            <a:ext cx="11106518" cy="553998"/>
          </a:xfrm>
          <a:prstGeom prst="rect">
            <a:avLst/>
          </a:prstGeom>
          <a:noFill/>
        </p:spPr>
        <p:txBody>
          <a:bodyPr wrap="square" rtlCol="0">
            <a:spAutoFit/>
          </a:bodyPr>
          <a:lstStyle/>
          <a:p>
            <a:pPr marL="457189" indent="-457189">
              <a:buBlip>
                <a:blip r:embed="rId3"/>
              </a:buBlip>
            </a:pPr>
            <a:r>
              <a:rPr lang="fr-FR" sz="3000" b="1" dirty="0">
                <a:solidFill>
                  <a:srgbClr val="2794B1"/>
                </a:solidFill>
              </a:rPr>
              <a:t>FINANCEMENT </a:t>
            </a:r>
            <a:r>
              <a:rPr lang="fr-FR" sz="3000" dirty="0">
                <a:solidFill>
                  <a:schemeClr val="bg1">
                    <a:lumMod val="50000"/>
                  </a:schemeClr>
                </a:solidFill>
              </a:rPr>
              <a:t>2</a:t>
            </a:r>
            <a:r>
              <a:rPr lang="fr-FR" sz="3000" baseline="30000" dirty="0">
                <a:solidFill>
                  <a:schemeClr val="bg1">
                    <a:lumMod val="50000"/>
                  </a:schemeClr>
                </a:solidFill>
              </a:rPr>
              <a:t>ème</a:t>
            </a:r>
            <a:r>
              <a:rPr lang="fr-FR" sz="3000" dirty="0">
                <a:solidFill>
                  <a:schemeClr val="bg1">
                    <a:lumMod val="50000"/>
                  </a:schemeClr>
                </a:solidFill>
              </a:rPr>
              <a:t> exemple: cycle 2 MSP de l’Avre</a:t>
            </a:r>
            <a:endParaRPr lang="fr-FR" sz="2800" dirty="0">
              <a:solidFill>
                <a:schemeClr val="bg1">
                  <a:lumMod val="50000"/>
                </a:schemeClr>
              </a:solidFill>
            </a:endParaRPr>
          </a:p>
        </p:txBody>
      </p:sp>
    </p:spTree>
    <p:extLst>
      <p:ext uri="{BB962C8B-B14F-4D97-AF65-F5344CB8AC3E}">
        <p14:creationId xmlns:p14="http://schemas.microsoft.com/office/powerpoint/2010/main" val="2143788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p:txBody>
          <a:bodyPr/>
          <a:lstStyle/>
          <a:p>
            <a:fld id="{F5715ED8-6BCA-6E4C-A145-F6796D2E9CBA}" type="slidenum">
              <a:rPr lang="fr-FR" smtClean="0">
                <a:solidFill>
                  <a:schemeClr val="bg1"/>
                </a:solidFill>
              </a:rPr>
              <a:t>31</a:t>
            </a:fld>
            <a:endParaRPr lang="fr-FR" dirty="0">
              <a:solidFill>
                <a:schemeClr val="bg1"/>
              </a:solidFill>
            </a:endParaRPr>
          </a:p>
        </p:txBody>
      </p:sp>
      <p:pic>
        <p:nvPicPr>
          <p:cNvPr id="4" name="Espace réservé du contenu 5">
            <a:extLst>
              <a:ext uri="{FF2B5EF4-FFF2-40B4-BE49-F238E27FC236}">
                <a16:creationId xmlns:a16="http://schemas.microsoft.com/office/drawing/2014/main" id="{94BCBA33-6436-A236-7C30-3EF1A07F6DF7}"/>
              </a:ext>
            </a:extLst>
          </p:cNvPr>
          <p:cNvPicPr>
            <a:picLocks noChangeAspect="1"/>
          </p:cNvPicPr>
          <p:nvPr/>
        </p:nvPicPr>
        <p:blipFill>
          <a:blip r:embed="rId3"/>
          <a:srcRect/>
          <a:stretch/>
        </p:blipFill>
        <p:spPr>
          <a:xfrm>
            <a:off x="0" y="-7092"/>
            <a:ext cx="12192000" cy="6865091"/>
          </a:xfrm>
          <a:prstGeom prst="rect">
            <a:avLst/>
          </a:prstGeom>
        </p:spPr>
      </p:pic>
    </p:spTree>
    <p:extLst>
      <p:ext uri="{BB962C8B-B14F-4D97-AF65-F5344CB8AC3E}">
        <p14:creationId xmlns:p14="http://schemas.microsoft.com/office/powerpoint/2010/main" val="3658477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5" name="Rectangle 4">
            <a:extLst>
              <a:ext uri="{FF2B5EF4-FFF2-40B4-BE49-F238E27FC236}">
                <a16:creationId xmlns:a16="http://schemas.microsoft.com/office/drawing/2014/main" id="{D683A2E2-B6D6-C5CC-EADA-930550411980}"/>
              </a:ext>
            </a:extLst>
          </p:cNvPr>
          <p:cNvSpPr/>
          <p:nvPr/>
        </p:nvSpPr>
        <p:spPr bwMode="auto">
          <a:xfrm>
            <a:off x="0" y="1"/>
            <a:ext cx="12192000" cy="6858000"/>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340" name="Google Shape;340;p38"/>
          <p:cNvSpPr/>
          <p:nvPr/>
        </p:nvSpPr>
        <p:spPr>
          <a:xfrm>
            <a:off x="5230994" y="-103006"/>
            <a:ext cx="7064015" cy="7064015"/>
          </a:xfrm>
          <a:custGeom>
            <a:avLst/>
            <a:gdLst/>
            <a:ahLst/>
            <a:cxnLst/>
            <a:rect l="l" t="t" r="r" b="b"/>
            <a:pathLst>
              <a:path w="6540754" h="6540754" extrusionOk="0">
                <a:moveTo>
                  <a:pt x="6540754" y="0"/>
                </a:moveTo>
                <a:lnTo>
                  <a:pt x="0" y="6540754"/>
                </a:lnTo>
                <a:lnTo>
                  <a:pt x="6540754" y="6540754"/>
                </a:lnTo>
                <a:close/>
              </a:path>
            </a:pathLst>
          </a:custGeom>
          <a:blipFill rotWithShape="1">
            <a:blip r:embed="rId3">
              <a:alphaModFix/>
            </a:blip>
            <a:stretch>
              <a:fillRect l="-50091"/>
            </a:stretch>
          </a:blipFill>
          <a:ln>
            <a:noFill/>
          </a:ln>
        </p:spPr>
        <p:txBody>
          <a:bodyPr/>
          <a:lstStyle/>
          <a:p>
            <a:endParaRPr lang="fr-FR"/>
          </a:p>
        </p:txBody>
      </p:sp>
      <p:sp>
        <p:nvSpPr>
          <p:cNvPr id="2" name="ZoneTexte 1">
            <a:extLst>
              <a:ext uri="{FF2B5EF4-FFF2-40B4-BE49-F238E27FC236}">
                <a16:creationId xmlns:a16="http://schemas.microsoft.com/office/drawing/2014/main" id="{9CF327D8-F906-8A37-A4A8-88A27226B422}"/>
              </a:ext>
            </a:extLst>
          </p:cNvPr>
          <p:cNvSpPr txBox="1"/>
          <p:nvPr/>
        </p:nvSpPr>
        <p:spPr>
          <a:xfrm>
            <a:off x="317307" y="119172"/>
            <a:ext cx="7437120" cy="553998"/>
          </a:xfrm>
          <a:prstGeom prst="rect">
            <a:avLst/>
          </a:prstGeom>
          <a:noFill/>
        </p:spPr>
        <p:txBody>
          <a:bodyPr wrap="square" rtlCol="0">
            <a:spAutoFit/>
          </a:bodyPr>
          <a:lstStyle/>
          <a:p>
            <a:pPr marL="457189" indent="-457189">
              <a:buBlip>
                <a:blip r:embed="rId4"/>
              </a:buBlip>
            </a:pPr>
            <a:r>
              <a:rPr lang="fr-FR" sz="3000" b="1" dirty="0">
                <a:solidFill>
                  <a:srgbClr val="2794B1"/>
                </a:solidFill>
              </a:rPr>
              <a:t>VERS LA PRATIQUE DE L’ETP</a:t>
            </a:r>
            <a:endParaRPr lang="fr-FR" sz="3000" dirty="0">
              <a:solidFill>
                <a:srgbClr val="2794B1"/>
              </a:solidFill>
            </a:endParaRPr>
          </a:p>
        </p:txBody>
      </p:sp>
      <p:pic>
        <p:nvPicPr>
          <p:cNvPr id="8" name="Image 7">
            <a:extLst>
              <a:ext uri="{FF2B5EF4-FFF2-40B4-BE49-F238E27FC236}">
                <a16:creationId xmlns:a16="http://schemas.microsoft.com/office/drawing/2014/main" id="{D921D2E0-50EA-428C-AC4E-BECA20AFD3DA}"/>
              </a:ext>
            </a:extLst>
          </p:cNvPr>
          <p:cNvPicPr>
            <a:picLocks noChangeAspect="1"/>
          </p:cNvPicPr>
          <p:nvPr/>
        </p:nvPicPr>
        <p:blipFill>
          <a:blip r:embed="rId5"/>
          <a:srcRect/>
          <a:stretch/>
        </p:blipFill>
        <p:spPr>
          <a:xfrm>
            <a:off x="5594428" y="0"/>
            <a:ext cx="4954611" cy="685799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 name="Rectangle 2">
            <a:extLst>
              <a:ext uri="{FF2B5EF4-FFF2-40B4-BE49-F238E27FC236}">
                <a16:creationId xmlns:a16="http://schemas.microsoft.com/office/drawing/2014/main" id="{0ED0784D-3714-2D49-9315-EF91C00F4C14}"/>
              </a:ext>
            </a:extLst>
          </p:cNvPr>
          <p:cNvSpPr/>
          <p:nvPr/>
        </p:nvSpPr>
        <p:spPr bwMode="auto">
          <a:xfrm>
            <a:off x="0" y="1"/>
            <a:ext cx="12192000" cy="6858000"/>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362" name="Google Shape;362;p39"/>
          <p:cNvSpPr txBox="1"/>
          <p:nvPr/>
        </p:nvSpPr>
        <p:spPr>
          <a:xfrm>
            <a:off x="2768983" y="1084525"/>
            <a:ext cx="6654000" cy="656655"/>
          </a:xfrm>
          <a:prstGeom prst="rect">
            <a:avLst/>
          </a:prstGeom>
          <a:noFill/>
          <a:ln>
            <a:noFill/>
          </a:ln>
        </p:spPr>
        <p:txBody>
          <a:bodyPr spcFirstLastPara="1" wrap="square" lIns="0" tIns="0" rIns="0" bIns="0" anchor="t" anchorCtr="0">
            <a:spAutoFit/>
          </a:bodyPr>
          <a:lstStyle/>
          <a:p>
            <a:pPr algn="ctr" rtl="0"/>
            <a:r>
              <a:rPr lang="fr" sz="4267" dirty="0">
                <a:solidFill>
                  <a:srgbClr val="3A3C3D"/>
                </a:solidFill>
                <a:latin typeface="Montserrat SemiBold"/>
                <a:ea typeface="Montserrat SemiBold"/>
                <a:cs typeface="Montserrat SemiBold"/>
                <a:sym typeface="Montserrat SemiBold"/>
              </a:rPr>
              <a:t>Des questions?</a:t>
            </a:r>
            <a:endParaRPr sz="933" dirty="0">
              <a:latin typeface="Montserrat SemiBold"/>
              <a:ea typeface="Montserrat SemiBold"/>
              <a:cs typeface="Montserrat SemiBold"/>
              <a:sym typeface="Montserrat SemiBold"/>
            </a:endParaRPr>
          </a:p>
        </p:txBody>
      </p:sp>
      <p:pic>
        <p:nvPicPr>
          <p:cNvPr id="2" name="Picture 2" descr="Tomatosphere - Tomatosphère | Poser des questions">
            <a:extLst>
              <a:ext uri="{FF2B5EF4-FFF2-40B4-BE49-F238E27FC236}">
                <a16:creationId xmlns:a16="http://schemas.microsoft.com/office/drawing/2014/main" id="{8E3EBC2F-ED5C-56A9-97C2-523FE6BD5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037" y="1967444"/>
            <a:ext cx="6277295" cy="43523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4" name="Rectangle 3">
            <a:extLst>
              <a:ext uri="{FF2B5EF4-FFF2-40B4-BE49-F238E27FC236}">
                <a16:creationId xmlns:a16="http://schemas.microsoft.com/office/drawing/2014/main" id="{8D80F4E6-10B9-E225-A69C-523CAFC6E8E4}"/>
              </a:ext>
            </a:extLst>
          </p:cNvPr>
          <p:cNvSpPr/>
          <p:nvPr/>
        </p:nvSpPr>
        <p:spPr bwMode="auto">
          <a:xfrm>
            <a:off x="0" y="1"/>
            <a:ext cx="12192000" cy="6858000"/>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309" name="Google Shape;309;p36"/>
          <p:cNvSpPr txBox="1"/>
          <p:nvPr/>
        </p:nvSpPr>
        <p:spPr>
          <a:xfrm>
            <a:off x="197674" y="139331"/>
            <a:ext cx="11802982" cy="4431983"/>
          </a:xfrm>
          <a:prstGeom prst="rect">
            <a:avLst/>
          </a:prstGeom>
          <a:noFill/>
          <a:ln>
            <a:noFill/>
          </a:ln>
        </p:spPr>
        <p:txBody>
          <a:bodyPr spcFirstLastPara="1" wrap="square" lIns="0" tIns="0" rIns="0" bIns="0" anchor="t" anchorCtr="0">
            <a:spAutoFit/>
          </a:bodyPr>
          <a:lstStyle/>
          <a:p>
            <a:pPr algn="ctr" rtl="0"/>
            <a:endParaRPr lang="fr-FR" sz="7200" b="1" u="sng" dirty="0">
              <a:solidFill>
                <a:srgbClr val="0070C0"/>
              </a:solidFill>
            </a:endParaRPr>
          </a:p>
          <a:p>
            <a:pPr algn="ctr" rtl="0"/>
            <a:r>
              <a:rPr lang="fr-FR" sz="7200" b="1" u="sng" dirty="0">
                <a:solidFill>
                  <a:srgbClr val="0070C0"/>
                </a:solidFill>
              </a:rPr>
              <a:t>Retour sur la mise en œuvre concrète de l’ETP </a:t>
            </a:r>
          </a:p>
          <a:p>
            <a:pPr algn="ctr" rtl="0"/>
            <a:r>
              <a:rPr lang="fr-FR" sz="7200" b="1" u="sng" dirty="0">
                <a:solidFill>
                  <a:srgbClr val="0070C0"/>
                </a:solidFill>
              </a:rPr>
              <a:t>au sein de MSP / CPTS.</a:t>
            </a:r>
            <a:endParaRPr sz="6667" dirty="0">
              <a:solidFill>
                <a:srgbClr val="0070C0"/>
              </a:solidFill>
              <a:latin typeface="Montserrat ExtraBold"/>
              <a:ea typeface="Montserrat ExtraBold"/>
              <a:cs typeface="Montserrat ExtraBold"/>
              <a:sym typeface="Montserrat ExtraBold"/>
            </a:endParaRPr>
          </a:p>
        </p:txBody>
      </p:sp>
    </p:spTree>
    <p:extLst>
      <p:ext uri="{BB962C8B-B14F-4D97-AF65-F5344CB8AC3E}">
        <p14:creationId xmlns:p14="http://schemas.microsoft.com/office/powerpoint/2010/main" val="1702666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254BD3-6017-87A3-02DC-D0B07BC04622}"/>
              </a:ext>
            </a:extLst>
          </p:cNvPr>
          <p:cNvSpPr/>
          <p:nvPr/>
        </p:nvSpPr>
        <p:spPr bwMode="auto">
          <a:xfrm>
            <a:off x="0" y="1"/>
            <a:ext cx="12192000" cy="6858000"/>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8" name="Espace réservé du numéro de diapositive 7"/>
          <p:cNvSpPr>
            <a:spLocks noGrp="1"/>
          </p:cNvSpPr>
          <p:nvPr>
            <p:ph type="sldNum" sz="quarter" idx="12"/>
          </p:nvPr>
        </p:nvSpPr>
        <p:spPr/>
        <p:txBody>
          <a:bodyPr/>
          <a:lstStyle/>
          <a:p>
            <a:fld id="{F5715ED8-6BCA-6E4C-A145-F6796D2E9CBA}" type="slidenum">
              <a:rPr lang="fr-FR" smtClean="0">
                <a:solidFill>
                  <a:schemeClr val="bg1"/>
                </a:solidFill>
              </a:rPr>
              <a:t>35</a:t>
            </a:fld>
            <a:endParaRPr lang="fr-FR" dirty="0">
              <a:solidFill>
                <a:schemeClr val="bg1"/>
              </a:solidFill>
            </a:endParaRPr>
          </a:p>
        </p:txBody>
      </p:sp>
      <p:sp>
        <p:nvSpPr>
          <p:cNvPr id="21" name="ZoneTexte 20">
            <a:extLst>
              <a:ext uri="{FF2B5EF4-FFF2-40B4-BE49-F238E27FC236}">
                <a16:creationId xmlns:a16="http://schemas.microsoft.com/office/drawing/2014/main" id="{A0D60396-9F4E-40D6-BA1D-4D83D17C2119}"/>
              </a:ext>
            </a:extLst>
          </p:cNvPr>
          <p:cNvSpPr txBox="1"/>
          <p:nvPr/>
        </p:nvSpPr>
        <p:spPr>
          <a:xfrm>
            <a:off x="583185" y="472441"/>
            <a:ext cx="7946185" cy="553998"/>
          </a:xfrm>
          <a:prstGeom prst="rect">
            <a:avLst/>
          </a:prstGeom>
          <a:noFill/>
        </p:spPr>
        <p:txBody>
          <a:bodyPr wrap="square" rtlCol="0">
            <a:spAutoFit/>
          </a:bodyPr>
          <a:lstStyle/>
          <a:p>
            <a:pPr marL="457189" indent="-457189">
              <a:buBlip>
                <a:blip r:embed="rId3"/>
              </a:buBlip>
            </a:pPr>
            <a:r>
              <a:rPr lang="fr-FR" sz="3000" b="1" dirty="0">
                <a:solidFill>
                  <a:srgbClr val="2794B1"/>
                </a:solidFill>
              </a:rPr>
              <a:t>Témoignages</a:t>
            </a:r>
            <a:endParaRPr lang="fr-FR" sz="2800" dirty="0">
              <a:solidFill>
                <a:schemeClr val="bg1">
                  <a:lumMod val="50000"/>
                </a:schemeClr>
              </a:solidFill>
            </a:endParaRPr>
          </a:p>
        </p:txBody>
      </p:sp>
      <p:sp>
        <p:nvSpPr>
          <p:cNvPr id="63" name="ZoneTexte 62">
            <a:extLst>
              <a:ext uri="{FF2B5EF4-FFF2-40B4-BE49-F238E27FC236}">
                <a16:creationId xmlns:a16="http://schemas.microsoft.com/office/drawing/2014/main" id="{BDDD7C43-0083-4698-AF9B-F34E8A596DC2}"/>
              </a:ext>
            </a:extLst>
          </p:cNvPr>
          <p:cNvSpPr txBox="1"/>
          <p:nvPr/>
        </p:nvSpPr>
        <p:spPr>
          <a:xfrm>
            <a:off x="948267" y="2120383"/>
            <a:ext cx="9636832" cy="2965364"/>
          </a:xfrm>
          <a:prstGeom prst="rect">
            <a:avLst/>
          </a:prstGeom>
          <a:noFill/>
        </p:spPr>
        <p:txBody>
          <a:bodyPr wrap="square" rtlCol="0">
            <a:spAutoFit/>
          </a:bodyPr>
          <a:lstStyle/>
          <a:p>
            <a:pPr marL="285744" indent="-285744" algn="just">
              <a:buFont typeface="Arial" panose="020B0604020202020204" pitchFamily="34" charset="0"/>
              <a:buChar char="•"/>
            </a:pPr>
            <a:r>
              <a:rPr lang="fr-FR" sz="2667" dirty="0">
                <a:solidFill>
                  <a:srgbClr val="357D91"/>
                </a:solidFill>
                <a:latin typeface="+mj-lt"/>
                <a:cs typeface="Arial" panose="020B0604020202020204" pitchFamily="34" charset="0"/>
              </a:rPr>
              <a:t>Intérêt de l’ETP?</a:t>
            </a:r>
          </a:p>
          <a:p>
            <a:pPr marL="285744" indent="-285744" algn="just">
              <a:buFont typeface="Arial" panose="020B0604020202020204" pitchFamily="34" charset="0"/>
              <a:buChar char="•"/>
            </a:pPr>
            <a:r>
              <a:rPr lang="fr-FR" sz="2667" dirty="0">
                <a:solidFill>
                  <a:srgbClr val="357D91"/>
                </a:solidFill>
                <a:latin typeface="+mj-lt"/>
                <a:cs typeface="Arial" panose="020B0604020202020204" pitchFamily="34" charset="0"/>
              </a:rPr>
              <a:t>Efficacité?</a:t>
            </a:r>
          </a:p>
          <a:p>
            <a:pPr marL="285744" indent="-285744" algn="just">
              <a:buFont typeface="Arial" panose="020B0604020202020204" pitchFamily="34" charset="0"/>
              <a:buChar char="•"/>
            </a:pPr>
            <a:r>
              <a:rPr lang="fr-FR" sz="2667" dirty="0">
                <a:solidFill>
                  <a:srgbClr val="357D91"/>
                </a:solidFill>
                <a:latin typeface="+mj-lt"/>
                <a:cs typeface="Arial" panose="020B0604020202020204" pitchFamily="34" charset="0"/>
              </a:rPr>
              <a:t>Retour des patients.</a:t>
            </a:r>
          </a:p>
          <a:p>
            <a:pPr marL="285744" indent="-285744" algn="just">
              <a:buFont typeface="Arial" panose="020B0604020202020204" pitchFamily="34" charset="0"/>
              <a:buChar char="•"/>
            </a:pPr>
            <a:r>
              <a:rPr lang="fr-FR" sz="2667" dirty="0">
                <a:solidFill>
                  <a:srgbClr val="357D91"/>
                </a:solidFill>
                <a:latin typeface="+mj-lt"/>
                <a:cs typeface="Arial" panose="020B0604020202020204" pitchFamily="34" charset="0"/>
              </a:rPr>
              <a:t>Difficultés possibles:</a:t>
            </a:r>
          </a:p>
          <a:p>
            <a:pPr marL="457189" lvl="1" algn="just"/>
            <a:r>
              <a:rPr lang="fr-FR" sz="2667" dirty="0">
                <a:solidFill>
                  <a:schemeClr val="tx1">
                    <a:lumMod val="50000"/>
                    <a:lumOff val="50000"/>
                  </a:schemeClr>
                </a:solidFill>
                <a:latin typeface="+mj-lt"/>
                <a:cs typeface="Arial" panose="020B0604020202020204" pitchFamily="34" charset="0"/>
              </a:rPr>
              <a:t>- Recrutement des patients</a:t>
            </a:r>
          </a:p>
          <a:p>
            <a:pPr marL="457189" lvl="1" algn="just"/>
            <a:r>
              <a:rPr lang="fr-FR" sz="2667" dirty="0">
                <a:solidFill>
                  <a:schemeClr val="tx1">
                    <a:lumMod val="50000"/>
                    <a:lumOff val="50000"/>
                  </a:schemeClr>
                </a:solidFill>
                <a:latin typeface="+mj-lt"/>
                <a:cs typeface="Arial" panose="020B0604020202020204" pitchFamily="34" charset="0"/>
              </a:rPr>
              <a:t>- Recrutement des soignants éducateurs</a:t>
            </a:r>
          </a:p>
          <a:p>
            <a:pPr marL="457189" lvl="1" algn="just"/>
            <a:r>
              <a:rPr lang="fr-FR" sz="2667" dirty="0">
                <a:solidFill>
                  <a:schemeClr val="tx1">
                    <a:lumMod val="50000"/>
                    <a:lumOff val="50000"/>
                  </a:schemeClr>
                </a:solidFill>
                <a:latin typeface="+mj-lt"/>
                <a:cs typeface="Arial" panose="020B0604020202020204" pitchFamily="34" charset="0"/>
              </a:rPr>
              <a:t>- Gestion de l’organisation des ateliers</a:t>
            </a:r>
          </a:p>
        </p:txBody>
      </p:sp>
      <p:pic>
        <p:nvPicPr>
          <p:cNvPr id="5" name="Picture 2" descr="586 Micro Interview Imágenes y Fotos - 123RF">
            <a:extLst>
              <a:ext uri="{FF2B5EF4-FFF2-40B4-BE49-F238E27FC236}">
                <a16:creationId xmlns:a16="http://schemas.microsoft.com/office/drawing/2014/main" id="{F8901E5A-0F72-A0AC-F8FC-B53C954F9C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7824" y="849780"/>
            <a:ext cx="5187652" cy="3458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161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40"/>
          <p:cNvPicPr preferRelativeResize="0"/>
          <p:nvPr/>
        </p:nvPicPr>
        <p:blipFill rotWithShape="1">
          <a:blip r:embed="rId3">
            <a:alphaModFix/>
          </a:blip>
          <a:srcRect t="7865" b="7865"/>
          <a:stretch/>
        </p:blipFill>
        <p:spPr>
          <a:xfrm>
            <a:off x="0" y="0"/>
            <a:ext cx="12192000" cy="6858000"/>
          </a:xfrm>
          <a:prstGeom prst="rect">
            <a:avLst/>
          </a:prstGeom>
          <a:noFill/>
          <a:ln>
            <a:noFill/>
          </a:ln>
        </p:spPr>
      </p:pic>
      <p:sp>
        <p:nvSpPr>
          <p:cNvPr id="368" name="Google Shape;368;p40"/>
          <p:cNvSpPr txBox="1"/>
          <p:nvPr/>
        </p:nvSpPr>
        <p:spPr>
          <a:xfrm>
            <a:off x="469012" y="272433"/>
            <a:ext cx="4272800" cy="2462341"/>
          </a:xfrm>
          <a:prstGeom prst="rect">
            <a:avLst/>
          </a:prstGeom>
          <a:noFill/>
          <a:ln>
            <a:noFill/>
          </a:ln>
        </p:spPr>
        <p:txBody>
          <a:bodyPr spcFirstLastPara="1" wrap="square" lIns="0" tIns="0" rIns="0" bIns="0" anchor="t" anchorCtr="0">
            <a:spAutoFit/>
          </a:bodyPr>
          <a:lstStyle/>
          <a:p>
            <a:pPr rtl="0">
              <a:lnSpc>
                <a:spcPct val="120000"/>
              </a:lnSpc>
            </a:pPr>
            <a:r>
              <a:rPr lang="fr" sz="6667" dirty="0">
                <a:solidFill>
                  <a:srgbClr val="FFFFFF"/>
                </a:solidFill>
                <a:latin typeface="Montserrat ExtraBold"/>
                <a:ea typeface="Montserrat ExtraBold"/>
                <a:cs typeface="Montserrat ExtraBold"/>
                <a:sym typeface="Montserrat ExtraBold"/>
              </a:rPr>
              <a:t>Contacts Utiles</a:t>
            </a:r>
            <a:endParaRPr sz="933" dirty="0">
              <a:latin typeface="Montserrat ExtraBold"/>
              <a:ea typeface="Montserrat ExtraBold"/>
              <a:cs typeface="Montserrat ExtraBold"/>
              <a:sym typeface="Montserrat ExtraBold"/>
            </a:endParaRPr>
          </a:p>
        </p:txBody>
      </p:sp>
      <p:pic>
        <p:nvPicPr>
          <p:cNvPr id="2" name="Image 1">
            <a:extLst>
              <a:ext uri="{FF2B5EF4-FFF2-40B4-BE49-F238E27FC236}">
                <a16:creationId xmlns:a16="http://schemas.microsoft.com/office/drawing/2014/main" id="{5EF78566-0100-5BF1-BB2E-8F4AEE08D224}"/>
              </a:ext>
            </a:extLst>
          </p:cNvPr>
          <p:cNvPicPr>
            <a:picLocks noChangeAspect="1"/>
          </p:cNvPicPr>
          <p:nvPr/>
        </p:nvPicPr>
        <p:blipFill>
          <a:blip r:embed="rId4"/>
          <a:stretch>
            <a:fillRect/>
          </a:stretch>
        </p:blipFill>
        <p:spPr>
          <a:xfrm>
            <a:off x="590451" y="2492056"/>
            <a:ext cx="3173353" cy="1873053"/>
          </a:xfrm>
          <a:prstGeom prst="rect">
            <a:avLst/>
          </a:prstGeom>
        </p:spPr>
      </p:pic>
      <p:sp>
        <p:nvSpPr>
          <p:cNvPr id="7" name="Rectangle 6">
            <a:extLst>
              <a:ext uri="{FF2B5EF4-FFF2-40B4-BE49-F238E27FC236}">
                <a16:creationId xmlns:a16="http://schemas.microsoft.com/office/drawing/2014/main" id="{F6D2C819-2E36-F8BC-49E2-3DFBEC8E295C}"/>
              </a:ext>
            </a:extLst>
          </p:cNvPr>
          <p:cNvSpPr/>
          <p:nvPr/>
        </p:nvSpPr>
        <p:spPr bwMode="auto">
          <a:xfrm>
            <a:off x="4354254" y="350100"/>
            <a:ext cx="7523690" cy="5959219"/>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4" name="ZoneTexte 3">
            <a:extLst>
              <a:ext uri="{FF2B5EF4-FFF2-40B4-BE49-F238E27FC236}">
                <a16:creationId xmlns:a16="http://schemas.microsoft.com/office/drawing/2014/main" id="{9538D3B6-A097-B21C-BCC7-3D418D0DD6D3}"/>
              </a:ext>
            </a:extLst>
          </p:cNvPr>
          <p:cNvSpPr txBox="1">
            <a:spLocks noChangeArrowheads="1"/>
          </p:cNvSpPr>
          <p:nvPr/>
        </p:nvSpPr>
        <p:spPr bwMode="auto">
          <a:xfrm>
            <a:off x="4512174" y="548680"/>
            <a:ext cx="7117742" cy="3816429"/>
          </a:xfrm>
          <a:prstGeom prst="rect">
            <a:avLst/>
          </a:prstGeom>
          <a:noFill/>
          <a:ln>
            <a:solidFill>
              <a:srgbClr val="00206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endParaRPr lang="fr-FR" sz="1800" dirty="0">
              <a:solidFill>
                <a:srgbClr val="A4C40F"/>
              </a:solidFill>
              <a:latin typeface="+mj-lt"/>
              <a:cs typeface="Myriad Pro" charset="0"/>
            </a:endParaRPr>
          </a:p>
          <a:p>
            <a:pPr algn="just" eaLnBrk="1" hangingPunct="1"/>
            <a:r>
              <a:rPr lang="fr-FR" sz="1600" b="1" dirty="0">
                <a:solidFill>
                  <a:srgbClr val="0070C0"/>
                </a:solidFill>
                <a:latin typeface="+mj-lt"/>
                <a:cs typeface="Myriad Pro" charset="0"/>
              </a:rPr>
              <a:t>Marine HOULLIER</a:t>
            </a:r>
          </a:p>
          <a:p>
            <a:pPr lvl="1" algn="just" eaLnBrk="1" hangingPunct="1"/>
            <a:r>
              <a:rPr lang="fr-FR" sz="1600" dirty="0">
                <a:solidFill>
                  <a:srgbClr val="0070C0"/>
                </a:solidFill>
                <a:latin typeface="+mj-lt"/>
              </a:rPr>
              <a:t>Responsable en Education Thérapeutique</a:t>
            </a:r>
          </a:p>
          <a:p>
            <a:pPr lvl="1" algn="just" eaLnBrk="1" hangingPunct="1"/>
            <a:r>
              <a:rPr lang="fr-FR" sz="1600" dirty="0">
                <a:solidFill>
                  <a:srgbClr val="0070C0"/>
                </a:solidFill>
                <a:latin typeface="+mj-lt"/>
                <a:hlinkClick r:id="rId5">
                  <a:extLst>
                    <a:ext uri="{A12FA001-AC4F-418D-AE19-62706E023703}">
                      <ahyp:hlinkClr xmlns:ahyp="http://schemas.microsoft.com/office/drawing/2018/hyperlinkcolor" val="tx"/>
                    </a:ext>
                  </a:extLst>
                </a:hlinkClick>
              </a:rPr>
              <a:t>marine.houllier@urpsml-hdf.fr</a:t>
            </a:r>
            <a:r>
              <a:rPr lang="fr-FR" sz="1600" dirty="0">
                <a:solidFill>
                  <a:srgbClr val="0070C0"/>
                </a:solidFill>
                <a:latin typeface="+mj-lt"/>
              </a:rPr>
              <a:t> </a:t>
            </a:r>
          </a:p>
          <a:p>
            <a:pPr lvl="1" algn="just" eaLnBrk="1" hangingPunct="1"/>
            <a:r>
              <a:rPr lang="fr-FR" sz="1600" dirty="0">
                <a:solidFill>
                  <a:srgbClr val="0070C0"/>
                </a:solidFill>
                <a:latin typeface="+mj-lt"/>
              </a:rPr>
              <a:t>Tel : 03.22.33.35.53</a:t>
            </a:r>
          </a:p>
          <a:p>
            <a:pPr lvl="1" algn="just" eaLnBrk="1" hangingPunct="1"/>
            <a:endParaRPr lang="fr-FR" sz="1600" dirty="0">
              <a:solidFill>
                <a:srgbClr val="0070C0"/>
              </a:solidFill>
              <a:latin typeface="+mj-lt"/>
            </a:endParaRPr>
          </a:p>
          <a:p>
            <a:pPr algn="just" eaLnBrk="1" hangingPunct="1"/>
            <a:r>
              <a:rPr lang="fr-FR" sz="1600" b="1" dirty="0">
                <a:solidFill>
                  <a:srgbClr val="0070C0"/>
                </a:solidFill>
                <a:latin typeface="+mj-lt"/>
                <a:cs typeface="Myriad Pro" charset="0"/>
              </a:rPr>
              <a:t>Louise DELELIS</a:t>
            </a:r>
          </a:p>
          <a:p>
            <a:pPr lvl="1" algn="just" eaLnBrk="1" hangingPunct="1"/>
            <a:r>
              <a:rPr lang="fr-FR" sz="1600" dirty="0">
                <a:solidFill>
                  <a:srgbClr val="0070C0"/>
                </a:solidFill>
                <a:latin typeface="+mj-lt"/>
              </a:rPr>
              <a:t>Chargée de mission en Education Thérapeutique</a:t>
            </a:r>
          </a:p>
          <a:p>
            <a:pPr lvl="1" algn="just" eaLnBrk="1" hangingPunct="1"/>
            <a:r>
              <a:rPr lang="fr-FR" sz="1600" dirty="0">
                <a:solidFill>
                  <a:srgbClr val="0070C0"/>
                </a:solidFill>
                <a:hlinkClick r:id="rId6">
                  <a:extLst>
                    <a:ext uri="{A12FA001-AC4F-418D-AE19-62706E023703}">
                      <ahyp:hlinkClr xmlns:ahyp="http://schemas.microsoft.com/office/drawing/2018/hyperlinkcolor" val="tx"/>
                    </a:ext>
                  </a:extLst>
                </a:hlinkClick>
              </a:rPr>
              <a:t>louise.delelis@urpsml-hdf.fr</a:t>
            </a:r>
            <a:r>
              <a:rPr lang="fr-FR" sz="1600" dirty="0">
                <a:solidFill>
                  <a:srgbClr val="0070C0"/>
                </a:solidFill>
              </a:rPr>
              <a:t> </a:t>
            </a:r>
            <a:endParaRPr lang="fr-FR" sz="1600" dirty="0">
              <a:solidFill>
                <a:srgbClr val="0070C0"/>
              </a:solidFill>
              <a:latin typeface="+mj-lt"/>
            </a:endParaRPr>
          </a:p>
          <a:p>
            <a:pPr lvl="1" algn="just" eaLnBrk="1" hangingPunct="1"/>
            <a:r>
              <a:rPr lang="fr-FR" sz="1600" dirty="0">
                <a:solidFill>
                  <a:srgbClr val="0070C0"/>
                </a:solidFill>
                <a:latin typeface="+mj-lt"/>
              </a:rPr>
              <a:t>Tel : 03.59.61.38.74 / 06.49.52.07.79</a:t>
            </a:r>
          </a:p>
          <a:p>
            <a:pPr lvl="1" algn="just" eaLnBrk="1" hangingPunct="1"/>
            <a:endParaRPr lang="fr-FR" sz="1600" dirty="0">
              <a:solidFill>
                <a:srgbClr val="0070C0"/>
              </a:solidFill>
              <a:latin typeface="+mj-lt"/>
            </a:endParaRPr>
          </a:p>
          <a:p>
            <a:pPr algn="just" eaLnBrk="1" hangingPunct="1"/>
            <a:r>
              <a:rPr lang="fr-FR" sz="1600" b="1" dirty="0">
                <a:solidFill>
                  <a:srgbClr val="0070C0"/>
                </a:solidFill>
                <a:latin typeface="+mj-lt"/>
                <a:cs typeface="Myriad Pro" charset="0"/>
              </a:rPr>
              <a:t>Anne HU</a:t>
            </a:r>
          </a:p>
          <a:p>
            <a:pPr lvl="1" algn="just" eaLnBrk="1" hangingPunct="1"/>
            <a:r>
              <a:rPr lang="fr-FR" sz="1600" dirty="0">
                <a:solidFill>
                  <a:srgbClr val="0070C0"/>
                </a:solidFill>
                <a:latin typeface="+mj-lt"/>
              </a:rPr>
              <a:t>Assistante en Prévention - Education Thérapeutique</a:t>
            </a:r>
          </a:p>
          <a:p>
            <a:pPr lvl="1" algn="just" eaLnBrk="1" hangingPunct="1"/>
            <a:r>
              <a:rPr lang="fr-FR" sz="1600" dirty="0">
                <a:solidFill>
                  <a:srgbClr val="0070C0"/>
                </a:solidFill>
                <a:latin typeface="+mj-lt"/>
                <a:hlinkClick r:id="rId7">
                  <a:extLst>
                    <a:ext uri="{A12FA001-AC4F-418D-AE19-62706E023703}">
                      <ahyp:hlinkClr xmlns:ahyp="http://schemas.microsoft.com/office/drawing/2018/hyperlinkcolor" val="tx"/>
                    </a:ext>
                  </a:extLst>
                </a:hlinkClick>
              </a:rPr>
              <a:t>anne.hu@urpsml-hdf.fr</a:t>
            </a:r>
            <a:r>
              <a:rPr lang="fr-FR" sz="1600" dirty="0">
                <a:solidFill>
                  <a:srgbClr val="0070C0"/>
                </a:solidFill>
                <a:latin typeface="+mj-lt"/>
              </a:rPr>
              <a:t> </a:t>
            </a:r>
          </a:p>
          <a:p>
            <a:pPr lvl="1" algn="just" eaLnBrk="1" hangingPunct="1"/>
            <a:r>
              <a:rPr lang="fr-FR" sz="1600" dirty="0">
                <a:solidFill>
                  <a:srgbClr val="0070C0"/>
                </a:solidFill>
                <a:latin typeface="+mj-lt"/>
              </a:rPr>
              <a:t>Tel : </a:t>
            </a:r>
            <a:r>
              <a:rPr lang="fr-FR" sz="1600" dirty="0">
                <a:solidFill>
                  <a:srgbClr val="0070C0"/>
                </a:solidFill>
              </a:rPr>
              <a:t>03.20.14.93.37</a:t>
            </a:r>
            <a:endParaRPr lang="fr-FR" sz="1600" dirty="0">
              <a:solidFill>
                <a:srgbClr val="0070C0"/>
              </a:solidFill>
              <a:latin typeface="+mj-lt"/>
            </a:endParaRPr>
          </a:p>
        </p:txBody>
      </p:sp>
      <p:pic>
        <p:nvPicPr>
          <p:cNvPr id="8" name="Image 7">
            <a:extLst>
              <a:ext uri="{FF2B5EF4-FFF2-40B4-BE49-F238E27FC236}">
                <a16:creationId xmlns:a16="http://schemas.microsoft.com/office/drawing/2014/main" id="{2827156D-9B77-921B-D50B-E3995E2F172D}"/>
              </a:ext>
            </a:extLst>
          </p:cNvPr>
          <p:cNvPicPr>
            <a:picLocks noChangeAspect="1"/>
          </p:cNvPicPr>
          <p:nvPr/>
        </p:nvPicPr>
        <p:blipFill>
          <a:blip r:embed="rId8"/>
          <a:stretch/>
        </p:blipFill>
        <p:spPr bwMode="auto">
          <a:xfrm>
            <a:off x="1315922" y="4818816"/>
            <a:ext cx="2434297" cy="1054862"/>
          </a:xfrm>
          <a:prstGeom prst="rect">
            <a:avLst/>
          </a:prstGeom>
        </p:spPr>
      </p:pic>
      <p:sp>
        <p:nvSpPr>
          <p:cNvPr id="3" name="ZoneTexte 2">
            <a:extLst>
              <a:ext uri="{FF2B5EF4-FFF2-40B4-BE49-F238E27FC236}">
                <a16:creationId xmlns:a16="http://schemas.microsoft.com/office/drawing/2014/main" id="{5825A766-CD96-A0D1-7322-C1B1805F0AE1}"/>
              </a:ext>
            </a:extLst>
          </p:cNvPr>
          <p:cNvSpPr txBox="1">
            <a:spLocks noChangeArrowheads="1"/>
          </p:cNvSpPr>
          <p:nvPr/>
        </p:nvSpPr>
        <p:spPr bwMode="auto">
          <a:xfrm>
            <a:off x="4512174" y="4563689"/>
            <a:ext cx="7117742" cy="1323439"/>
          </a:xfrm>
          <a:prstGeom prst="rect">
            <a:avLst/>
          </a:prstGeom>
          <a:noFill/>
          <a:ln>
            <a:solidFill>
              <a:srgbClr val="00206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lvl="1" algn="just" eaLnBrk="1" hangingPunct="1"/>
            <a:endParaRPr lang="fr-FR" sz="1600" dirty="0">
              <a:solidFill>
                <a:srgbClr val="0070C0"/>
              </a:solidFill>
              <a:latin typeface="+mj-lt"/>
            </a:endParaRPr>
          </a:p>
          <a:p>
            <a:pPr algn="just" eaLnBrk="1" hangingPunct="1"/>
            <a:r>
              <a:rPr lang="fr-FR" sz="1600" b="1" dirty="0">
                <a:solidFill>
                  <a:srgbClr val="0070C0"/>
                </a:solidFill>
                <a:latin typeface="+mj-lt"/>
                <a:cs typeface="Myriad Pro" charset="0"/>
              </a:rPr>
              <a:t>Valentin DEREUDER</a:t>
            </a:r>
          </a:p>
          <a:p>
            <a:pPr lvl="1" algn="just" eaLnBrk="1" hangingPunct="1"/>
            <a:r>
              <a:rPr lang="fr-FR" sz="1400" dirty="0">
                <a:solidFill>
                  <a:srgbClr val="0070C0"/>
                </a:solidFill>
                <a:latin typeface="+mj-lt"/>
              </a:rPr>
              <a:t>Trésorier FEMAS HDF – </a:t>
            </a:r>
            <a:r>
              <a:rPr lang="fr-FR" sz="1400" dirty="0" err="1">
                <a:solidFill>
                  <a:srgbClr val="0070C0"/>
                </a:solidFill>
                <a:latin typeface="+mj-lt"/>
              </a:rPr>
              <a:t>Coordonateur</a:t>
            </a:r>
            <a:r>
              <a:rPr lang="fr-FR" sz="1400" dirty="0">
                <a:solidFill>
                  <a:srgbClr val="0070C0"/>
                </a:solidFill>
                <a:latin typeface="+mj-lt"/>
              </a:rPr>
              <a:t> en Education Thérapeutique MSP </a:t>
            </a:r>
            <a:r>
              <a:rPr lang="fr-FR" sz="1200" dirty="0">
                <a:solidFill>
                  <a:srgbClr val="0070C0"/>
                </a:solidFill>
                <a:latin typeface="+mj-lt"/>
              </a:rPr>
              <a:t>de </a:t>
            </a:r>
            <a:r>
              <a:rPr lang="fr-FR" sz="1400" dirty="0">
                <a:solidFill>
                  <a:srgbClr val="0070C0"/>
                </a:solidFill>
                <a:latin typeface="+mj-lt"/>
              </a:rPr>
              <a:t>l’Avre</a:t>
            </a:r>
            <a:endParaRPr lang="fr-FR" sz="1600" dirty="0">
              <a:solidFill>
                <a:srgbClr val="0070C0"/>
              </a:solidFill>
              <a:latin typeface="+mj-lt"/>
            </a:endParaRPr>
          </a:p>
          <a:p>
            <a:pPr lvl="1" algn="just" eaLnBrk="1" hangingPunct="1"/>
            <a:r>
              <a:rPr lang="fr-FR" sz="1600" dirty="0" err="1">
                <a:solidFill>
                  <a:srgbClr val="0070C0"/>
                </a:solidFill>
                <a:latin typeface="+mj-lt"/>
              </a:rPr>
              <a:t>valentin.dereuder@gmail.com</a:t>
            </a:r>
            <a:endParaRPr lang="fr-FR" sz="1600" dirty="0">
              <a:solidFill>
                <a:srgbClr val="0070C0"/>
              </a:solidFill>
              <a:latin typeface="+mj-lt"/>
            </a:endParaRPr>
          </a:p>
          <a:p>
            <a:pPr lvl="1" algn="just" eaLnBrk="1" hangingPunct="1"/>
            <a:r>
              <a:rPr lang="fr-FR" sz="1600" dirty="0">
                <a:solidFill>
                  <a:srgbClr val="0070C0"/>
                </a:solidFill>
                <a:latin typeface="+mj-lt"/>
              </a:rPr>
              <a:t>Tel : </a:t>
            </a:r>
            <a:r>
              <a:rPr lang="fr-FR" sz="1600" dirty="0">
                <a:solidFill>
                  <a:srgbClr val="0070C0"/>
                </a:solidFill>
              </a:rPr>
              <a:t>06.73.64.44.00</a:t>
            </a:r>
            <a:endParaRPr lang="fr-FR" sz="1600" dirty="0">
              <a:solidFill>
                <a:srgbClr val="0070C0"/>
              </a:solidFill>
              <a:latin typeface="+mj-lt"/>
            </a:endParaRPr>
          </a:p>
        </p:txBody>
      </p:sp>
    </p:spTree>
    <p:extLst>
      <p:ext uri="{BB962C8B-B14F-4D97-AF65-F5344CB8AC3E}">
        <p14:creationId xmlns:p14="http://schemas.microsoft.com/office/powerpoint/2010/main" val="1343135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4" name="Rectangle 3">
            <a:extLst>
              <a:ext uri="{FF2B5EF4-FFF2-40B4-BE49-F238E27FC236}">
                <a16:creationId xmlns:a16="http://schemas.microsoft.com/office/drawing/2014/main" id="{8D80F4E6-10B9-E225-A69C-523CAFC6E8E4}"/>
              </a:ext>
            </a:extLst>
          </p:cNvPr>
          <p:cNvSpPr/>
          <p:nvPr/>
        </p:nvSpPr>
        <p:spPr bwMode="auto">
          <a:xfrm>
            <a:off x="0" y="34318"/>
            <a:ext cx="12192000" cy="6858000"/>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2" name="Picture 2" descr="Tomatosphere - Tomatosphère | Poser des questions">
            <a:extLst>
              <a:ext uri="{FF2B5EF4-FFF2-40B4-BE49-F238E27FC236}">
                <a16:creationId xmlns:a16="http://schemas.microsoft.com/office/drawing/2014/main" id="{5DCA62AE-1F5D-466A-75D4-F1657774D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037" y="1967444"/>
            <a:ext cx="6277295" cy="4352331"/>
          </a:xfrm>
          <a:prstGeom prst="rect">
            <a:avLst/>
          </a:prstGeom>
          <a:noFill/>
          <a:extLst>
            <a:ext uri="{909E8E84-426E-40DD-AFC4-6F175D3DCCD1}">
              <a14:hiddenFill xmlns:a14="http://schemas.microsoft.com/office/drawing/2010/main">
                <a:solidFill>
                  <a:srgbClr val="FFFFFF"/>
                </a:solidFill>
              </a14:hiddenFill>
            </a:ext>
          </a:extLst>
        </p:spPr>
      </p:pic>
      <p:sp>
        <p:nvSpPr>
          <p:cNvPr id="309" name="Google Shape;309;p36"/>
          <p:cNvSpPr txBox="1"/>
          <p:nvPr/>
        </p:nvSpPr>
        <p:spPr>
          <a:xfrm>
            <a:off x="197674" y="139331"/>
            <a:ext cx="11802982" cy="1538883"/>
          </a:xfrm>
          <a:prstGeom prst="rect">
            <a:avLst/>
          </a:prstGeom>
          <a:noFill/>
          <a:ln>
            <a:noFill/>
          </a:ln>
        </p:spPr>
        <p:txBody>
          <a:bodyPr spcFirstLastPara="1" wrap="square" lIns="0" tIns="0" rIns="0" bIns="0" anchor="t" anchorCtr="0">
            <a:spAutoFit/>
          </a:bodyPr>
          <a:lstStyle/>
          <a:p>
            <a:pPr algn="ctr" rtl="0"/>
            <a:r>
              <a:rPr lang="fr-FR" sz="5000" b="1" u="sng" dirty="0">
                <a:solidFill>
                  <a:srgbClr val="0070C0"/>
                </a:solidFill>
                <a:latin typeface="Montserrat ExtraBold"/>
                <a:ea typeface="Montserrat ExtraBold"/>
                <a:cs typeface="Montserrat ExtraBold"/>
                <a:sym typeface="Montserrat ExtraBold"/>
              </a:rPr>
              <a:t>Avez-vous encore </a:t>
            </a:r>
          </a:p>
          <a:p>
            <a:pPr algn="ctr" rtl="0"/>
            <a:r>
              <a:rPr lang="fr-FR" sz="5000" b="1" u="sng" dirty="0">
                <a:solidFill>
                  <a:srgbClr val="0070C0"/>
                </a:solidFill>
                <a:latin typeface="Montserrat ExtraBold"/>
                <a:ea typeface="Montserrat ExtraBold"/>
                <a:cs typeface="Montserrat ExtraBold"/>
                <a:sym typeface="Montserrat ExtraBold"/>
              </a:rPr>
              <a:t>des points à éclaircir?</a:t>
            </a:r>
            <a:endParaRPr sz="5000" dirty="0">
              <a:solidFill>
                <a:srgbClr val="0070C0"/>
              </a:solidFill>
              <a:latin typeface="Montserrat ExtraBold"/>
              <a:ea typeface="Montserrat ExtraBold"/>
              <a:cs typeface="Montserrat ExtraBold"/>
              <a:sym typeface="Montserrat ExtraBold"/>
            </a:endParaRPr>
          </a:p>
        </p:txBody>
      </p:sp>
    </p:spTree>
    <p:extLst>
      <p:ext uri="{BB962C8B-B14F-4D97-AF65-F5344CB8AC3E}">
        <p14:creationId xmlns:p14="http://schemas.microsoft.com/office/powerpoint/2010/main" val="24611837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endParaRPr lang="fr-FR"/>
          </a:p>
        </p:txBody>
      </p:sp>
      <p:sp>
        <p:nvSpPr>
          <p:cNvPr id="3" name="Espace réservé du contenu 2"/>
          <p:cNvSpPr>
            <a:spLocks noGrp="1"/>
          </p:cNvSpPr>
          <p:nvPr>
            <p:ph idx="1"/>
          </p:nvPr>
        </p:nvSpPr>
        <p:spPr bwMode="auto"/>
        <p:txBody>
          <a:bodyPr/>
          <a:lstStyle/>
          <a:p>
            <a:pPr>
              <a:defRPr/>
            </a:pPr>
            <a:endParaRPr lang="fr-FR"/>
          </a:p>
        </p:txBody>
      </p:sp>
      <p:pic>
        <p:nvPicPr>
          <p:cNvPr id="4" name="Image 3"/>
          <p:cNvPicPr>
            <a:picLocks noChangeAspect="1"/>
          </p:cNvPicPr>
          <p:nvPr/>
        </p:nvPicPr>
        <p:blipFill>
          <a:blip r:embed="rId2"/>
          <a:stretch/>
        </p:blipFill>
        <p:spPr bwMode="auto">
          <a:xfrm>
            <a:off x="0" y="0"/>
            <a:ext cx="12192000" cy="6858000"/>
          </a:xfrm>
          <a:prstGeom prst="rect">
            <a:avLst/>
          </a:prstGeom>
        </p:spPr>
      </p:pic>
      <p:sp>
        <p:nvSpPr>
          <p:cNvPr id="6" name="ZoneTexte 5"/>
          <p:cNvSpPr txBox="1"/>
          <p:nvPr/>
        </p:nvSpPr>
        <p:spPr bwMode="auto">
          <a:xfrm>
            <a:off x="548640" y="1825625"/>
            <a:ext cx="11155680" cy="1754326"/>
          </a:xfrm>
          <a:prstGeom prst="rect">
            <a:avLst/>
          </a:prstGeom>
          <a:noFill/>
        </p:spPr>
        <p:txBody>
          <a:bodyPr wrap="square">
            <a:spAutoFit/>
          </a:bodyPr>
          <a:lstStyle/>
          <a:p>
            <a:pPr algn="ctr">
              <a:defRPr/>
            </a:pPr>
            <a:r>
              <a:rPr lang="fr-FR" sz="3600" b="1">
                <a:solidFill>
                  <a:srgbClr val="004199"/>
                </a:solidFill>
                <a:latin typeface="Proxima Nova"/>
              </a:rPr>
              <a:t>Merci pour votre écoute, vos questions et échanges ! </a:t>
            </a:r>
            <a:endParaRPr/>
          </a:p>
          <a:p>
            <a:pPr algn="ctr">
              <a:defRPr/>
            </a:pPr>
            <a:r>
              <a:rPr lang="fr-FR" sz="3600" b="1">
                <a:solidFill>
                  <a:srgbClr val="004199"/>
                </a:solidFill>
                <a:latin typeface="Proxima Nova"/>
              </a:rPr>
              <a:t>Pensez à compléter le questionnaire de satisfaction disponible sur l’application Imagina ! </a:t>
            </a:r>
            <a:r>
              <a:rPr lang="fr-FR" sz="3600" b="1">
                <a:latin typeface="Proxima Nova"/>
              </a:rPr>
              <a:t> </a:t>
            </a:r>
            <a:endParaRPr lang="fr-FR" sz="3600"/>
          </a:p>
        </p:txBody>
      </p:sp>
      <p:pic>
        <p:nvPicPr>
          <p:cNvPr id="7" name="Image 6"/>
          <p:cNvPicPr>
            <a:picLocks noChangeAspect="1"/>
          </p:cNvPicPr>
          <p:nvPr/>
        </p:nvPicPr>
        <p:blipFill>
          <a:blip r:embed="rId3"/>
          <a:stretch/>
        </p:blipFill>
        <p:spPr bwMode="auto">
          <a:xfrm>
            <a:off x="5067300" y="4680072"/>
            <a:ext cx="2057400" cy="2057400"/>
          </a:xfrm>
          <a:prstGeom prst="rect">
            <a:avLst/>
          </a:prstGeom>
        </p:spPr>
      </p:pic>
      <p:pic>
        <p:nvPicPr>
          <p:cNvPr id="8" name="Image 7"/>
          <p:cNvPicPr>
            <a:picLocks noChangeAspect="1"/>
          </p:cNvPicPr>
          <p:nvPr/>
        </p:nvPicPr>
        <p:blipFill>
          <a:blip r:embed="rId4"/>
          <a:stretch/>
        </p:blipFill>
        <p:spPr bwMode="auto">
          <a:xfrm>
            <a:off x="979463" y="5396295"/>
            <a:ext cx="2434297" cy="10548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4099CE-D953-9C01-EEC0-39C82DF17E39}"/>
              </a:ext>
            </a:extLst>
          </p:cNvPr>
          <p:cNvSpPr/>
          <p:nvPr/>
        </p:nvSpPr>
        <p:spPr bwMode="auto">
          <a:xfrm>
            <a:off x="0" y="0"/>
            <a:ext cx="12192000" cy="6858001"/>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6" name="ZoneTexte 15"/>
          <p:cNvSpPr txBox="1"/>
          <p:nvPr/>
        </p:nvSpPr>
        <p:spPr>
          <a:xfrm>
            <a:off x="3833950" y="780851"/>
            <a:ext cx="4917511" cy="553998"/>
          </a:xfrm>
          <a:prstGeom prst="rect">
            <a:avLst/>
          </a:prstGeom>
          <a:noFill/>
        </p:spPr>
        <p:txBody>
          <a:bodyPr wrap="square" rtlCol="0">
            <a:spAutoFit/>
          </a:bodyPr>
          <a:lstStyle/>
          <a:p>
            <a:pPr marL="457189" indent="-457189">
              <a:buBlip>
                <a:blip r:embed="rId3"/>
              </a:buBlip>
            </a:pPr>
            <a:r>
              <a:rPr lang="fr-FR" sz="3000" b="1" dirty="0">
                <a:solidFill>
                  <a:srgbClr val="2794B1"/>
                </a:solidFill>
              </a:rPr>
              <a:t>POUR VOUS : </a:t>
            </a:r>
            <a:endParaRPr lang="fr-FR" sz="3000" dirty="0">
              <a:solidFill>
                <a:srgbClr val="2794B1"/>
              </a:solidFill>
            </a:endParaRPr>
          </a:p>
        </p:txBody>
      </p:sp>
      <p:sp>
        <p:nvSpPr>
          <p:cNvPr id="14" name="ZoneTexte 13"/>
          <p:cNvSpPr txBox="1"/>
          <p:nvPr/>
        </p:nvSpPr>
        <p:spPr>
          <a:xfrm>
            <a:off x="3637474" y="1414152"/>
            <a:ext cx="5969479" cy="1077218"/>
          </a:xfrm>
          <a:prstGeom prst="rect">
            <a:avLst/>
          </a:prstGeom>
          <a:noFill/>
        </p:spPr>
        <p:txBody>
          <a:bodyPr wrap="square" rtlCol="0">
            <a:spAutoFit/>
          </a:bodyPr>
          <a:lstStyle/>
          <a:p>
            <a:pPr algn="ctr"/>
            <a:r>
              <a:rPr lang="fr-FR" sz="3200" dirty="0">
                <a:solidFill>
                  <a:schemeClr val="bg1">
                    <a:lumMod val="50000"/>
                  </a:schemeClr>
                </a:solidFill>
              </a:rPr>
              <a:t>Qu’est-ce que l’</a:t>
            </a:r>
            <a:r>
              <a:rPr lang="fr-FR" sz="3200" b="1" dirty="0">
                <a:solidFill>
                  <a:schemeClr val="bg1">
                    <a:lumMod val="50000"/>
                  </a:schemeClr>
                </a:solidFill>
              </a:rPr>
              <a:t>E</a:t>
            </a:r>
            <a:r>
              <a:rPr lang="fr-FR" sz="3200" dirty="0">
                <a:solidFill>
                  <a:schemeClr val="bg1">
                    <a:lumMod val="50000"/>
                  </a:schemeClr>
                </a:solidFill>
              </a:rPr>
              <a:t>ducation </a:t>
            </a:r>
            <a:r>
              <a:rPr lang="fr-FR" sz="3200" b="1" dirty="0">
                <a:solidFill>
                  <a:schemeClr val="bg1">
                    <a:lumMod val="50000"/>
                  </a:schemeClr>
                </a:solidFill>
              </a:rPr>
              <a:t>T</a:t>
            </a:r>
            <a:r>
              <a:rPr lang="fr-FR" sz="3200" dirty="0">
                <a:solidFill>
                  <a:schemeClr val="bg1">
                    <a:lumMod val="50000"/>
                  </a:schemeClr>
                </a:solidFill>
              </a:rPr>
              <a:t>hérapeutique du </a:t>
            </a:r>
            <a:r>
              <a:rPr lang="fr-FR" sz="3200" b="1" dirty="0">
                <a:solidFill>
                  <a:schemeClr val="bg1">
                    <a:lumMod val="50000"/>
                  </a:schemeClr>
                </a:solidFill>
              </a:rPr>
              <a:t>P</a:t>
            </a:r>
            <a:r>
              <a:rPr lang="fr-FR" sz="3200" dirty="0">
                <a:solidFill>
                  <a:schemeClr val="bg1">
                    <a:lumMod val="50000"/>
                  </a:schemeClr>
                </a:solidFill>
              </a:rPr>
              <a:t>atient ? (ETP) </a:t>
            </a:r>
          </a:p>
        </p:txBody>
      </p:sp>
      <p:sp>
        <p:nvSpPr>
          <p:cNvPr id="4" name="Rectangle 3">
            <a:extLst>
              <a:ext uri="{FF2B5EF4-FFF2-40B4-BE49-F238E27FC236}">
                <a16:creationId xmlns:a16="http://schemas.microsoft.com/office/drawing/2014/main" id="{B76763EA-3A9D-6E33-338A-973B7B110D87}"/>
              </a:ext>
            </a:extLst>
          </p:cNvPr>
          <p:cNvSpPr/>
          <p:nvPr/>
        </p:nvSpPr>
        <p:spPr>
          <a:xfrm>
            <a:off x="3105448" y="2967335"/>
            <a:ext cx="5981125" cy="1754326"/>
          </a:xfrm>
          <a:prstGeom prst="rect">
            <a:avLst/>
          </a:prstGeom>
          <a:noFill/>
        </p:spPr>
        <p:txBody>
          <a:bodyPr wrap="none" lIns="91440" tIns="45720" rIns="91440" bIns="45720">
            <a:spAutoFit/>
          </a:bodyPr>
          <a:lstStyle/>
          <a:p>
            <a:pPr algn="ctr"/>
            <a:r>
              <a:rPr lang="fr-F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Décrivez selon vous </a:t>
            </a:r>
          </a:p>
          <a:p>
            <a:pPr algn="ctr"/>
            <a:r>
              <a:rPr lang="fr-F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l’ETP en 1 mot</a:t>
            </a:r>
          </a:p>
        </p:txBody>
      </p:sp>
    </p:spTree>
    <p:extLst>
      <p:ext uri="{BB962C8B-B14F-4D97-AF65-F5344CB8AC3E}">
        <p14:creationId xmlns:p14="http://schemas.microsoft.com/office/powerpoint/2010/main" val="4010558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4" name="Rectangle 3">
            <a:extLst>
              <a:ext uri="{FF2B5EF4-FFF2-40B4-BE49-F238E27FC236}">
                <a16:creationId xmlns:a16="http://schemas.microsoft.com/office/drawing/2014/main" id="{D673CE36-6FA2-AE6F-8B42-ACB6F2D14256}"/>
              </a:ext>
            </a:extLst>
          </p:cNvPr>
          <p:cNvSpPr/>
          <p:nvPr/>
        </p:nvSpPr>
        <p:spPr bwMode="auto">
          <a:xfrm>
            <a:off x="0" y="0"/>
            <a:ext cx="12192000" cy="6858001"/>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03" name="Google Shape;203;p30"/>
          <p:cNvSpPr txBox="1"/>
          <p:nvPr/>
        </p:nvSpPr>
        <p:spPr>
          <a:xfrm>
            <a:off x="474285" y="729934"/>
            <a:ext cx="8039715" cy="1313308"/>
          </a:xfrm>
          <a:prstGeom prst="rect">
            <a:avLst/>
          </a:prstGeom>
          <a:noFill/>
          <a:ln>
            <a:noFill/>
          </a:ln>
        </p:spPr>
        <p:txBody>
          <a:bodyPr spcFirstLastPara="1" wrap="square" lIns="0" tIns="0" rIns="0" bIns="0" anchor="t" anchorCtr="0">
            <a:spAutoFit/>
          </a:bodyPr>
          <a:lstStyle/>
          <a:p>
            <a:pPr algn="ctr" rtl="0"/>
            <a:r>
              <a:rPr lang="fr" sz="4267" dirty="0">
                <a:solidFill>
                  <a:srgbClr val="3A3C3D"/>
                </a:solidFill>
                <a:latin typeface="Montserrat SemiBold"/>
                <a:ea typeface="Montserrat SemiBold"/>
                <a:cs typeface="Montserrat SemiBold"/>
                <a:sym typeface="Montserrat SemiBold"/>
              </a:rPr>
              <a:t>L’ETP de quoi parlons nous?</a:t>
            </a:r>
          </a:p>
          <a:p>
            <a:pPr marL="609585" indent="-609585" algn="ctr" rtl="0">
              <a:buFont typeface="Arial" panose="020B0604020202020204" pitchFamily="34" charset="0"/>
              <a:buChar char="•"/>
            </a:pPr>
            <a:r>
              <a:rPr lang="fr" sz="4267" dirty="0">
                <a:solidFill>
                  <a:srgbClr val="3A3C3D"/>
                </a:solidFill>
                <a:latin typeface="Montserrat SemiBold"/>
                <a:ea typeface="Montserrat SemiBold"/>
                <a:cs typeface="Montserrat SemiBold"/>
                <a:sym typeface="Montserrat SemiBold"/>
              </a:rPr>
              <a:t>Quelques Notions</a:t>
            </a:r>
            <a:endParaRPr sz="933" dirty="0">
              <a:latin typeface="Montserrat SemiBold"/>
              <a:ea typeface="Montserrat SemiBold"/>
              <a:cs typeface="Montserrat SemiBold"/>
              <a:sym typeface="Montserrat SemiBold"/>
            </a:endParaRPr>
          </a:p>
        </p:txBody>
      </p:sp>
      <p:sp>
        <p:nvSpPr>
          <p:cNvPr id="2" name="ZoneTexte 1">
            <a:extLst>
              <a:ext uri="{FF2B5EF4-FFF2-40B4-BE49-F238E27FC236}">
                <a16:creationId xmlns:a16="http://schemas.microsoft.com/office/drawing/2014/main" id="{C9A3C08C-1E46-B402-9969-953F80BC13EC}"/>
              </a:ext>
            </a:extLst>
          </p:cNvPr>
          <p:cNvSpPr txBox="1"/>
          <p:nvPr/>
        </p:nvSpPr>
        <p:spPr>
          <a:xfrm>
            <a:off x="2120449" y="2544720"/>
            <a:ext cx="5971411" cy="553998"/>
          </a:xfrm>
          <a:prstGeom prst="rect">
            <a:avLst/>
          </a:prstGeom>
          <a:noFill/>
        </p:spPr>
        <p:txBody>
          <a:bodyPr wrap="square" rtlCol="0">
            <a:spAutoFit/>
          </a:bodyPr>
          <a:lstStyle/>
          <a:p>
            <a:pPr marL="457189" indent="-457189">
              <a:buBlip>
                <a:blip r:embed="rId3"/>
              </a:buBlip>
            </a:pPr>
            <a:r>
              <a:rPr lang="fr-FR" sz="3000" b="1" dirty="0">
                <a:solidFill>
                  <a:srgbClr val="2794B1"/>
                </a:solidFill>
              </a:rPr>
              <a:t>QU’EST-CE QUE </a:t>
            </a:r>
            <a:r>
              <a:rPr lang="fr-FR" sz="3000" b="1" dirty="0">
                <a:solidFill>
                  <a:schemeClr val="tx1">
                    <a:lumMod val="65000"/>
                    <a:lumOff val="35000"/>
                  </a:schemeClr>
                </a:solidFill>
              </a:rPr>
              <a:t>L’ETP</a:t>
            </a:r>
            <a:r>
              <a:rPr lang="fr-FR" sz="3000" b="1" dirty="0">
                <a:solidFill>
                  <a:srgbClr val="2794B1"/>
                </a:solidFill>
              </a:rPr>
              <a:t> ? </a:t>
            </a:r>
            <a:endParaRPr lang="fr-FR" sz="3000" dirty="0">
              <a:solidFill>
                <a:srgbClr val="2794B1"/>
              </a:solidFill>
            </a:endParaRPr>
          </a:p>
        </p:txBody>
      </p:sp>
      <p:sp>
        <p:nvSpPr>
          <p:cNvPr id="3" name="Rectangle 2">
            <a:extLst>
              <a:ext uri="{FF2B5EF4-FFF2-40B4-BE49-F238E27FC236}">
                <a16:creationId xmlns:a16="http://schemas.microsoft.com/office/drawing/2014/main" id="{67981D23-43EB-E06C-52D8-2946F2CAE582}"/>
              </a:ext>
            </a:extLst>
          </p:cNvPr>
          <p:cNvSpPr/>
          <p:nvPr/>
        </p:nvSpPr>
        <p:spPr>
          <a:xfrm>
            <a:off x="474285" y="3340362"/>
            <a:ext cx="11022315" cy="1938992"/>
          </a:xfrm>
          <a:prstGeom prst="rect">
            <a:avLst/>
          </a:prstGeom>
        </p:spPr>
        <p:txBody>
          <a:bodyPr wrap="square">
            <a:spAutoFit/>
          </a:bodyPr>
          <a:lstStyle/>
          <a:p>
            <a:pPr algn="just">
              <a:defRPr/>
            </a:pPr>
            <a:r>
              <a:rPr lang="fr-FR" altLang="ja-JP" sz="2400" dirty="0">
                <a:solidFill>
                  <a:srgbClr val="595959"/>
                </a:solidFill>
                <a:latin typeface="Arial" panose="020B0604020202020204" pitchFamily="34" charset="0"/>
                <a:cs typeface="Arial" panose="020B0604020202020204" pitchFamily="34" charset="0"/>
              </a:rPr>
              <a:t>L’ETP vise à améliorer la </a:t>
            </a:r>
            <a:r>
              <a:rPr lang="fr-FR" altLang="ja-JP" sz="2400" b="1" dirty="0">
                <a:solidFill>
                  <a:srgbClr val="0C9AA9"/>
                </a:solidFill>
                <a:latin typeface="Arial" panose="020B0604020202020204" pitchFamily="34" charset="0"/>
                <a:cs typeface="Arial" panose="020B0604020202020204" pitchFamily="34" charset="0"/>
              </a:rPr>
              <a:t>compréhension de la maladie et des traitements par le patient, afin d’être plus autonome dans sa gestion au quotidien,</a:t>
            </a:r>
            <a:r>
              <a:rPr lang="fr-FR" altLang="ja-JP" sz="2400" dirty="0">
                <a:solidFill>
                  <a:srgbClr val="595959"/>
                </a:solidFill>
                <a:latin typeface="Arial" panose="020B0604020202020204" pitchFamily="34" charset="0"/>
                <a:cs typeface="Arial" panose="020B0604020202020204" pitchFamily="34" charset="0"/>
              </a:rPr>
              <a:t> mais également de mieux gérer les difficultés qu’elle entraîne. </a:t>
            </a:r>
            <a:endParaRPr lang="fr-FR" altLang="ja-JP" sz="2400" i="1" dirty="0">
              <a:solidFill>
                <a:srgbClr val="595959"/>
              </a:solidFill>
              <a:latin typeface="Arial" panose="020B0604020202020204" pitchFamily="34" charset="0"/>
              <a:cs typeface="Arial" panose="020B0604020202020204" pitchFamily="34" charset="0"/>
            </a:endParaRPr>
          </a:p>
          <a:p>
            <a:pPr algn="just">
              <a:defRPr/>
            </a:pPr>
            <a:endParaRPr lang="fr-FR" sz="2400" i="1" dirty="0">
              <a:solidFill>
                <a:schemeClr val="tx1">
                  <a:lumMod val="65000"/>
                  <a:lumOff val="35000"/>
                </a:schemeClr>
              </a:solidFill>
              <a:latin typeface="Arial" panose="020B0604020202020204" pitchFamily="34" charset="0"/>
              <a:cs typeface="Arial" panose="020B0604020202020204" pitchFamily="34" charset="0"/>
            </a:endParaRPr>
          </a:p>
          <a:p>
            <a:pPr algn="just">
              <a:defRPr/>
            </a:pPr>
            <a:r>
              <a:rPr lang="fr-FR" sz="2400" dirty="0">
                <a:solidFill>
                  <a:schemeClr val="tx1">
                    <a:lumMod val="65000"/>
                    <a:lumOff val="35000"/>
                  </a:schemeClr>
                </a:solidFill>
                <a:latin typeface="Arial" panose="020B0604020202020204" pitchFamily="34" charset="0"/>
                <a:cs typeface="Arial" panose="020B0604020202020204" pitchFamily="34" charset="0"/>
              </a:rPr>
              <a:t>Pas de « cours » ni de « réunion d’information »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3" name="Rectangle 2">
            <a:extLst>
              <a:ext uri="{FF2B5EF4-FFF2-40B4-BE49-F238E27FC236}">
                <a16:creationId xmlns:a16="http://schemas.microsoft.com/office/drawing/2014/main" id="{25C3D632-8EB4-EE17-A065-1B095082BC9C}"/>
              </a:ext>
            </a:extLst>
          </p:cNvPr>
          <p:cNvSpPr/>
          <p:nvPr/>
        </p:nvSpPr>
        <p:spPr bwMode="auto">
          <a:xfrm>
            <a:off x="0" y="0"/>
            <a:ext cx="12192000" cy="6858001"/>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03" name="Google Shape;203;p30"/>
          <p:cNvSpPr txBox="1"/>
          <p:nvPr/>
        </p:nvSpPr>
        <p:spPr>
          <a:xfrm>
            <a:off x="338819" y="308402"/>
            <a:ext cx="11106539" cy="656655"/>
          </a:xfrm>
          <a:prstGeom prst="rect">
            <a:avLst/>
          </a:prstGeom>
          <a:noFill/>
          <a:ln>
            <a:noFill/>
          </a:ln>
        </p:spPr>
        <p:txBody>
          <a:bodyPr spcFirstLastPara="1" wrap="square" lIns="0" tIns="0" rIns="0" bIns="0" anchor="t" anchorCtr="0">
            <a:spAutoFit/>
          </a:bodyPr>
          <a:lstStyle/>
          <a:p>
            <a:pPr algn="ctr" rtl="0"/>
            <a:r>
              <a:rPr lang="fr" sz="4267" dirty="0">
                <a:solidFill>
                  <a:srgbClr val="3A3C3D"/>
                </a:solidFill>
                <a:latin typeface="Montserrat SemiBold"/>
                <a:ea typeface="Montserrat SemiBold"/>
                <a:cs typeface="Montserrat SemiBold"/>
                <a:sym typeface="Montserrat SemiBold"/>
              </a:rPr>
              <a:t>L’ETP ?</a:t>
            </a:r>
          </a:p>
        </p:txBody>
      </p:sp>
      <p:sp>
        <p:nvSpPr>
          <p:cNvPr id="4" name="ZoneTexte 3">
            <a:extLst>
              <a:ext uri="{FF2B5EF4-FFF2-40B4-BE49-F238E27FC236}">
                <a16:creationId xmlns:a16="http://schemas.microsoft.com/office/drawing/2014/main" id="{F632F3F8-1E7D-7CA2-E80E-C4B80F45CC09}"/>
              </a:ext>
            </a:extLst>
          </p:cNvPr>
          <p:cNvSpPr txBox="1"/>
          <p:nvPr/>
        </p:nvSpPr>
        <p:spPr>
          <a:xfrm>
            <a:off x="338817" y="983511"/>
            <a:ext cx="11106540" cy="4195892"/>
          </a:xfrm>
          <a:prstGeom prst="rect">
            <a:avLst/>
          </a:prstGeom>
          <a:noFill/>
        </p:spPr>
        <p:txBody>
          <a:bodyPr wrap="square" rtlCol="0">
            <a:spAutoFit/>
          </a:bodyPr>
          <a:lstStyle/>
          <a:p>
            <a:pPr algn="just">
              <a:defRPr/>
            </a:pPr>
            <a:r>
              <a:rPr lang="fr-FR" altLang="ja-JP" sz="2400" dirty="0">
                <a:solidFill>
                  <a:srgbClr val="595959"/>
                </a:solidFill>
                <a:latin typeface="Arial" panose="020B0604020202020204" pitchFamily="34" charset="0"/>
                <a:cs typeface="Arial" panose="020B0604020202020204" pitchFamily="34" charset="0"/>
              </a:rPr>
              <a:t>L’ETP est </a:t>
            </a:r>
            <a:r>
              <a:rPr lang="fr-FR" sz="2400" b="1" dirty="0">
                <a:solidFill>
                  <a:schemeClr val="tx1">
                    <a:lumMod val="65000"/>
                    <a:lumOff val="35000"/>
                  </a:schemeClr>
                </a:solidFill>
                <a:latin typeface="Arial" panose="020B0604020202020204" pitchFamily="34" charset="0"/>
                <a:cs typeface="Arial" panose="020B0604020202020204" pitchFamily="34" charset="0"/>
              </a:rPr>
              <a:t>complémentaire et indissociable </a:t>
            </a:r>
            <a:r>
              <a:rPr lang="fr-FR" sz="2400" dirty="0">
                <a:solidFill>
                  <a:schemeClr val="tx1">
                    <a:lumMod val="65000"/>
                    <a:lumOff val="35000"/>
                  </a:schemeClr>
                </a:solidFill>
                <a:latin typeface="Arial" panose="020B0604020202020204" pitchFamily="34" charset="0"/>
                <a:cs typeface="Arial" panose="020B0604020202020204" pitchFamily="34" charset="0"/>
              </a:rPr>
              <a:t>des traitements et des soins. Elle peut être </a:t>
            </a:r>
            <a:r>
              <a:rPr lang="fr-FR" sz="2400" b="1" dirty="0">
                <a:solidFill>
                  <a:srgbClr val="0C9AA9"/>
                </a:solidFill>
                <a:latin typeface="Arial" panose="020B0604020202020204" pitchFamily="34" charset="0"/>
                <a:cs typeface="Arial" panose="020B0604020202020204" pitchFamily="34" charset="0"/>
              </a:rPr>
              <a:t>proposée par tout professionnel de santé formé à l’ETP, à toute personne ayant une maladie chronique</a:t>
            </a:r>
            <a:r>
              <a:rPr lang="fr-FR" sz="2400" b="1" dirty="0">
                <a:solidFill>
                  <a:schemeClr val="tx1">
                    <a:lumMod val="65000"/>
                    <a:lumOff val="35000"/>
                  </a:schemeClr>
                </a:solidFill>
                <a:latin typeface="Arial" panose="020B0604020202020204" pitchFamily="34" charset="0"/>
                <a:cs typeface="Arial" panose="020B0604020202020204" pitchFamily="34" charset="0"/>
              </a:rPr>
              <a:t> </a:t>
            </a:r>
            <a:r>
              <a:rPr lang="fr-FR" sz="2400" dirty="0">
                <a:solidFill>
                  <a:schemeClr val="tx1">
                    <a:lumMod val="65000"/>
                    <a:lumOff val="35000"/>
                  </a:schemeClr>
                </a:solidFill>
                <a:latin typeface="Arial" panose="020B0604020202020204" pitchFamily="34" charset="0"/>
                <a:cs typeface="Arial" panose="020B0604020202020204" pitchFamily="34" charset="0"/>
              </a:rPr>
              <a:t>quel que soit son âge, le type, le stade et l’évolution de sa maladie.</a:t>
            </a:r>
          </a:p>
          <a:p>
            <a:pPr algn="just">
              <a:defRPr/>
            </a:pPr>
            <a:r>
              <a:rPr lang="fr-FR" altLang="ja-JP" sz="1333" i="1" dirty="0">
                <a:solidFill>
                  <a:srgbClr val="595959"/>
                </a:solidFill>
                <a:latin typeface="Arial" panose="020B0604020202020204" pitchFamily="34" charset="0"/>
                <a:cs typeface="Arial" panose="020B0604020202020204" pitchFamily="34" charset="0"/>
              </a:rPr>
              <a:t>(Loi HPST 2009)</a:t>
            </a:r>
          </a:p>
          <a:p>
            <a:pPr algn="just">
              <a:defRPr/>
            </a:pPr>
            <a:endParaRPr lang="fr-FR" sz="1333" i="1" dirty="0">
              <a:solidFill>
                <a:srgbClr val="595959"/>
              </a:solidFill>
              <a:latin typeface="Arial" panose="020B0604020202020204" pitchFamily="34" charset="0"/>
              <a:cs typeface="Arial" panose="020B0604020202020204" pitchFamily="34" charset="0"/>
            </a:endParaRPr>
          </a:p>
          <a:p>
            <a:pPr algn="just">
              <a:defRPr/>
            </a:pPr>
            <a:r>
              <a:rPr lang="fr-FR" altLang="ja-JP" sz="2400" dirty="0">
                <a:solidFill>
                  <a:srgbClr val="595959"/>
                </a:solidFill>
                <a:latin typeface="Arial" panose="020B0604020202020204" pitchFamily="34" charset="0"/>
                <a:cs typeface="Arial" panose="020B0604020202020204" pitchFamily="34" charset="0"/>
              </a:rPr>
              <a:t>« L’ETP devrait rendre le patient capable d’acquérir et de maintenir les ressources nécessaires pour gérer de façon optimale sa vie avec la maladie. » (OMS 1998)</a:t>
            </a:r>
          </a:p>
          <a:p>
            <a:pPr algn="just">
              <a:defRPr/>
            </a:pPr>
            <a:endParaRPr lang="fr-FR" altLang="ja-JP" sz="2400" dirty="0">
              <a:solidFill>
                <a:srgbClr val="595959"/>
              </a:solidFill>
              <a:latin typeface="Arial" panose="020B0604020202020204" pitchFamily="34" charset="0"/>
              <a:cs typeface="Arial" panose="020B0604020202020204" pitchFamily="34" charset="0"/>
            </a:endParaRPr>
          </a:p>
          <a:p>
            <a:pPr algn="just">
              <a:defRPr/>
            </a:pPr>
            <a:r>
              <a:rPr lang="fr-FR" sz="2400" b="1" dirty="0">
                <a:solidFill>
                  <a:schemeClr val="tx1">
                    <a:lumMod val="65000"/>
                    <a:lumOff val="35000"/>
                  </a:schemeClr>
                </a:solidFill>
                <a:cs typeface="Arial" charset="0"/>
              </a:rPr>
              <a:t>Le but de l’ETP  </a:t>
            </a:r>
            <a:r>
              <a:rPr lang="fr-FR" altLang="ja-JP" sz="2400" dirty="0">
                <a:solidFill>
                  <a:srgbClr val="595959"/>
                </a:solidFill>
                <a:cs typeface="Myriad Pro" charset="0"/>
              </a:rPr>
              <a:t>est d'aider les patients à </a:t>
            </a:r>
            <a:r>
              <a:rPr lang="fr-FR" altLang="ja-JP" sz="2400" b="1" dirty="0">
                <a:solidFill>
                  <a:srgbClr val="0C9AA9"/>
                </a:solidFill>
              </a:rPr>
              <a:t>acquérir ou maintenir les compétences </a:t>
            </a:r>
            <a:r>
              <a:rPr lang="fr-FR" altLang="ja-JP" sz="2400" dirty="0">
                <a:solidFill>
                  <a:schemeClr val="tx1">
                    <a:lumMod val="65000"/>
                    <a:lumOff val="35000"/>
                  </a:schemeClr>
                </a:solidFill>
              </a:rPr>
              <a:t>dont ils ont besoin pour gérer au mieux leur vie avec une maladie chronique.</a:t>
            </a:r>
          </a:p>
        </p:txBody>
      </p:sp>
    </p:spTree>
    <p:extLst>
      <p:ext uri="{BB962C8B-B14F-4D97-AF65-F5344CB8AC3E}">
        <p14:creationId xmlns:p14="http://schemas.microsoft.com/office/powerpoint/2010/main" val="3042201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6" name="Rectangle 5">
            <a:extLst>
              <a:ext uri="{FF2B5EF4-FFF2-40B4-BE49-F238E27FC236}">
                <a16:creationId xmlns:a16="http://schemas.microsoft.com/office/drawing/2014/main" id="{57E698D2-FF69-BABC-0815-46B20A01E547}"/>
              </a:ext>
            </a:extLst>
          </p:cNvPr>
          <p:cNvSpPr/>
          <p:nvPr/>
        </p:nvSpPr>
        <p:spPr bwMode="auto">
          <a:xfrm>
            <a:off x="0" y="0"/>
            <a:ext cx="12192000" cy="6858001"/>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4" name="ZoneTexte 3">
            <a:extLst>
              <a:ext uri="{FF2B5EF4-FFF2-40B4-BE49-F238E27FC236}">
                <a16:creationId xmlns:a16="http://schemas.microsoft.com/office/drawing/2014/main" id="{F632F3F8-1E7D-7CA2-E80E-C4B80F45CC09}"/>
              </a:ext>
            </a:extLst>
          </p:cNvPr>
          <p:cNvSpPr txBox="1"/>
          <p:nvPr/>
        </p:nvSpPr>
        <p:spPr>
          <a:xfrm>
            <a:off x="338819" y="1424032"/>
            <a:ext cx="11853181" cy="338554"/>
          </a:xfrm>
          <a:prstGeom prst="rect">
            <a:avLst/>
          </a:prstGeom>
          <a:noFill/>
        </p:spPr>
        <p:txBody>
          <a:bodyPr wrap="square" rtlCol="0">
            <a:spAutoFit/>
          </a:bodyPr>
          <a:lstStyle/>
          <a:p>
            <a:pPr algn="just"/>
            <a:r>
              <a:rPr lang="fr-FR" altLang="ja-JP" sz="1600" dirty="0">
                <a:solidFill>
                  <a:srgbClr val="595959"/>
                </a:solidFill>
                <a:latin typeface="Arial" panose="020B0604020202020204" pitchFamily="34" charset="0"/>
                <a:cs typeface="Arial" panose="020B0604020202020204" pitchFamily="34" charset="0"/>
              </a:rPr>
              <a:t> </a:t>
            </a:r>
            <a:endParaRPr lang="fr-FR" sz="1600" dirty="0">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9DD4E0B8-CF58-587B-AD8C-2BC1EE19BA9D}"/>
              </a:ext>
            </a:extLst>
          </p:cNvPr>
          <p:cNvSpPr txBox="1"/>
          <p:nvPr/>
        </p:nvSpPr>
        <p:spPr>
          <a:xfrm>
            <a:off x="628812" y="384501"/>
            <a:ext cx="9214193" cy="553998"/>
          </a:xfrm>
          <a:prstGeom prst="rect">
            <a:avLst/>
          </a:prstGeom>
          <a:noFill/>
        </p:spPr>
        <p:txBody>
          <a:bodyPr wrap="square" rtlCol="0">
            <a:spAutoFit/>
          </a:bodyPr>
          <a:lstStyle/>
          <a:p>
            <a:pPr marL="457189" indent="-457189">
              <a:buBlip>
                <a:blip r:embed="rId3"/>
              </a:buBlip>
            </a:pPr>
            <a:r>
              <a:rPr lang="fr-FR" sz="3000" b="1" dirty="0">
                <a:solidFill>
                  <a:schemeClr val="tx1">
                    <a:lumMod val="65000"/>
                    <a:lumOff val="35000"/>
                  </a:schemeClr>
                </a:solidFill>
              </a:rPr>
              <a:t>L’ETP</a:t>
            </a:r>
            <a:r>
              <a:rPr lang="fr-FR" sz="3000" b="1" dirty="0">
                <a:solidFill>
                  <a:srgbClr val="2794B1"/>
                </a:solidFill>
              </a:rPr>
              <a:t> INTEGREE AUX SOINS </a:t>
            </a:r>
            <a:endParaRPr lang="fr-FR" sz="3000" dirty="0">
              <a:solidFill>
                <a:srgbClr val="2794B1"/>
              </a:solidFill>
            </a:endParaRPr>
          </a:p>
        </p:txBody>
      </p:sp>
      <p:sp>
        <p:nvSpPr>
          <p:cNvPr id="3" name="Rectangle 2">
            <a:extLst>
              <a:ext uri="{FF2B5EF4-FFF2-40B4-BE49-F238E27FC236}">
                <a16:creationId xmlns:a16="http://schemas.microsoft.com/office/drawing/2014/main" id="{91D9AE23-50C9-5E8C-8057-BBCF59A6906A}"/>
              </a:ext>
            </a:extLst>
          </p:cNvPr>
          <p:cNvSpPr/>
          <p:nvPr/>
        </p:nvSpPr>
        <p:spPr>
          <a:xfrm>
            <a:off x="338818" y="1844130"/>
            <a:ext cx="11627404" cy="2349426"/>
          </a:xfrm>
          <a:prstGeom prst="rect">
            <a:avLst/>
          </a:prstGeom>
        </p:spPr>
        <p:txBody>
          <a:bodyPr wrap="square">
            <a:spAutoFit/>
          </a:bodyPr>
          <a:lstStyle/>
          <a:p>
            <a:pPr marL="285744" indent="-285744" algn="just">
              <a:buFont typeface="Arial" panose="020B0604020202020204" pitchFamily="34" charset="0"/>
              <a:buChar char="•"/>
              <a:defRPr/>
            </a:pPr>
            <a:r>
              <a:rPr lang="fr-FR" altLang="ja-JP" sz="2133" b="1" dirty="0">
                <a:solidFill>
                  <a:srgbClr val="0C9AA9"/>
                </a:solidFill>
                <a:latin typeface="Arial" panose="020B0604020202020204" pitchFamily="34" charset="0"/>
                <a:cs typeface="Arial" panose="020B0604020202020204" pitchFamily="34" charset="0"/>
              </a:rPr>
              <a:t>Des programmes structurés et autorisés </a:t>
            </a:r>
            <a:r>
              <a:rPr lang="fr-FR" altLang="ja-JP" sz="2133" dirty="0">
                <a:solidFill>
                  <a:srgbClr val="595959"/>
                </a:solidFill>
                <a:latin typeface="Arial" panose="020B0604020202020204" pitchFamily="34" charset="0"/>
                <a:cs typeface="Arial" panose="020B0604020202020204" pitchFamily="34" charset="0"/>
              </a:rPr>
              <a:t>(ateliers collectifs pour les patients) </a:t>
            </a:r>
          </a:p>
          <a:p>
            <a:pPr marL="266693" algn="just">
              <a:defRPr/>
            </a:pPr>
            <a:r>
              <a:rPr lang="fr-FR" altLang="ja-JP" sz="2400" dirty="0">
                <a:solidFill>
                  <a:srgbClr val="595959"/>
                </a:solidFill>
                <a:latin typeface="Arial" panose="020B0604020202020204" pitchFamily="34" charset="0"/>
                <a:cs typeface="Arial" panose="020B0604020202020204" pitchFamily="34" charset="0"/>
              </a:rPr>
              <a:t>Les programmes d’éducation thérapeutique du patient sont conformes à un cahier des charges national. Pour être mis en œuvre au niveau local, ces programmes doivent obligatoirement être autorisés par les agences régionales de santé. </a:t>
            </a:r>
          </a:p>
          <a:p>
            <a:pPr marL="266693" algn="just">
              <a:defRPr/>
            </a:pPr>
            <a:r>
              <a:rPr lang="fr-FR" altLang="ja-JP" sz="1467" i="1" dirty="0">
                <a:solidFill>
                  <a:srgbClr val="595959"/>
                </a:solidFill>
                <a:latin typeface="Arial" panose="020B0604020202020204" pitchFamily="34" charset="0"/>
                <a:cs typeface="Arial" panose="020B0604020202020204" pitchFamily="34" charset="0"/>
              </a:rPr>
              <a:t>(article L. 1161-2 du code de la santé publique). </a:t>
            </a:r>
          </a:p>
          <a:p>
            <a:pPr marL="266693" algn="just">
              <a:defRPr/>
            </a:pPr>
            <a:endParaRPr lang="fr-FR" altLang="ja-JP" sz="2400" dirty="0">
              <a:solidFill>
                <a:srgbClr val="595959"/>
              </a:solidFill>
              <a:latin typeface="Arial" panose="020B0604020202020204" pitchFamily="34" charset="0"/>
              <a:cs typeface="Arial" panose="020B0604020202020204" pitchFamily="34" charset="0"/>
            </a:endParaRPr>
          </a:p>
          <a:p>
            <a:pPr algn="just">
              <a:defRPr/>
            </a:pPr>
            <a:endParaRPr lang="fr-FR" sz="1467"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47695D7A-E7CA-22C7-E705-B9BF71D97F7C}"/>
              </a:ext>
            </a:extLst>
          </p:cNvPr>
          <p:cNvSpPr txBox="1"/>
          <p:nvPr/>
        </p:nvSpPr>
        <p:spPr>
          <a:xfrm>
            <a:off x="-608722" y="1048844"/>
            <a:ext cx="8425795" cy="461665"/>
          </a:xfrm>
          <a:prstGeom prst="rect">
            <a:avLst/>
          </a:prstGeom>
          <a:noFill/>
        </p:spPr>
        <p:txBody>
          <a:bodyPr wrap="square" rtlCol="0">
            <a:spAutoFit/>
          </a:bodyPr>
          <a:lstStyle/>
          <a:p>
            <a:pPr algn="ctr"/>
            <a:r>
              <a:rPr lang="fr-FR" sz="2400" dirty="0">
                <a:solidFill>
                  <a:schemeClr val="bg1">
                    <a:lumMod val="50000"/>
                  </a:schemeClr>
                </a:solidFill>
              </a:rPr>
              <a:t>Modalités de mise en œuvre : </a:t>
            </a:r>
          </a:p>
        </p:txBody>
      </p:sp>
    </p:spTree>
    <p:extLst>
      <p:ext uri="{BB962C8B-B14F-4D97-AF65-F5344CB8AC3E}">
        <p14:creationId xmlns:p14="http://schemas.microsoft.com/office/powerpoint/2010/main" val="1988986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E26485-82B9-8A4D-6457-3E478D18D5A7}"/>
              </a:ext>
            </a:extLst>
          </p:cNvPr>
          <p:cNvSpPr/>
          <p:nvPr/>
        </p:nvSpPr>
        <p:spPr bwMode="auto">
          <a:xfrm>
            <a:off x="0" y="0"/>
            <a:ext cx="12192000" cy="6858001"/>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24" name="Image 23" descr="point_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6052372"/>
            <a:ext cx="384048" cy="198120"/>
          </a:xfrm>
          <a:prstGeom prst="rect">
            <a:avLst/>
          </a:prstGeom>
        </p:spPr>
      </p:pic>
      <p:sp>
        <p:nvSpPr>
          <p:cNvPr id="25" name="ZoneTexte 24"/>
          <p:cNvSpPr txBox="1"/>
          <p:nvPr/>
        </p:nvSpPr>
        <p:spPr>
          <a:xfrm>
            <a:off x="1917702" y="6045631"/>
            <a:ext cx="1440684" cy="461665"/>
          </a:xfrm>
          <a:prstGeom prst="rect">
            <a:avLst/>
          </a:prstGeom>
          <a:noFill/>
        </p:spPr>
        <p:txBody>
          <a:bodyPr wrap="square" rtlCol="0">
            <a:spAutoFit/>
          </a:bodyPr>
          <a:lstStyle/>
          <a:p>
            <a:r>
              <a:rPr lang="fr-FR" sz="800" dirty="0">
                <a:solidFill>
                  <a:srgbClr val="FFFFFF"/>
                </a:solidFill>
                <a:latin typeface="Maax"/>
                <a:cs typeface="Maax"/>
              </a:rPr>
              <a:t>UNION RÉGIONALE</a:t>
            </a:r>
          </a:p>
          <a:p>
            <a:r>
              <a:rPr lang="fr-FR" sz="800" dirty="0">
                <a:solidFill>
                  <a:srgbClr val="FFFFFF"/>
                </a:solidFill>
                <a:latin typeface="Maax"/>
                <a:cs typeface="Maax"/>
              </a:rPr>
              <a:t>DES PROFESSIONNELS</a:t>
            </a:r>
          </a:p>
          <a:p>
            <a:r>
              <a:rPr lang="fr-FR" sz="800" dirty="0">
                <a:solidFill>
                  <a:srgbClr val="FFFFFF"/>
                </a:solidFill>
                <a:latin typeface="Maax"/>
                <a:cs typeface="Maax"/>
              </a:rPr>
              <a:t>DE SANTÉ</a:t>
            </a:r>
            <a:endParaRPr lang="fr-FR" sz="800" b="1" dirty="0">
              <a:solidFill>
                <a:srgbClr val="FFFFFF"/>
              </a:solidFill>
              <a:latin typeface="Maax"/>
              <a:cs typeface="Maax"/>
            </a:endParaRPr>
          </a:p>
        </p:txBody>
      </p:sp>
      <p:sp>
        <p:nvSpPr>
          <p:cNvPr id="5" name="Espace réservé du numéro de diapositive 4"/>
          <p:cNvSpPr>
            <a:spLocks noGrp="1"/>
          </p:cNvSpPr>
          <p:nvPr>
            <p:ph type="sldNum" sz="quarter" idx="12"/>
          </p:nvPr>
        </p:nvSpPr>
        <p:spPr>
          <a:xfrm>
            <a:off x="3896586" y="4186752"/>
            <a:ext cx="2199340" cy="320877"/>
          </a:xfrm>
        </p:spPr>
        <p:txBody>
          <a:bodyPr/>
          <a:lstStyle/>
          <a:p>
            <a:fld id="{F5715ED8-6BCA-6E4C-A145-F6796D2E9CBA}" type="slidenum">
              <a:rPr lang="fr-FR" smtClean="0">
                <a:solidFill>
                  <a:srgbClr val="2794B1"/>
                </a:solidFill>
              </a:rPr>
              <a:t>8</a:t>
            </a:fld>
            <a:endParaRPr lang="fr-FR" dirty="0">
              <a:solidFill>
                <a:srgbClr val="2794B1"/>
              </a:solidFill>
            </a:endParaRPr>
          </a:p>
        </p:txBody>
      </p:sp>
      <p:sp>
        <p:nvSpPr>
          <p:cNvPr id="13" name="ZoneTexte 12"/>
          <p:cNvSpPr txBox="1"/>
          <p:nvPr/>
        </p:nvSpPr>
        <p:spPr>
          <a:xfrm>
            <a:off x="496712" y="125529"/>
            <a:ext cx="11785600" cy="553998"/>
          </a:xfrm>
          <a:prstGeom prst="rect">
            <a:avLst/>
          </a:prstGeom>
          <a:noFill/>
        </p:spPr>
        <p:txBody>
          <a:bodyPr wrap="square" rtlCol="0">
            <a:spAutoFit/>
          </a:bodyPr>
          <a:lstStyle/>
          <a:p>
            <a:pPr marL="457189" indent="-457189">
              <a:buBlip>
                <a:blip r:embed="rId4"/>
              </a:buBlip>
            </a:pPr>
            <a:r>
              <a:rPr lang="fr-FR" sz="3000" b="1" dirty="0">
                <a:solidFill>
                  <a:srgbClr val="2794B1"/>
                </a:solidFill>
              </a:rPr>
              <a:t>LES ETAPES DU PROGRAMME </a:t>
            </a:r>
            <a:r>
              <a:rPr lang="fr-FR" sz="3000" b="1" dirty="0">
                <a:solidFill>
                  <a:schemeClr val="tx1">
                    <a:lumMod val="65000"/>
                    <a:lumOff val="35000"/>
                  </a:schemeClr>
                </a:solidFill>
              </a:rPr>
              <a:t>ETP</a:t>
            </a:r>
            <a:endParaRPr lang="fr-FR" sz="3000" dirty="0">
              <a:solidFill>
                <a:srgbClr val="2794B1"/>
              </a:solidFill>
            </a:endParaRPr>
          </a:p>
        </p:txBody>
      </p:sp>
      <p:graphicFrame>
        <p:nvGraphicFramePr>
          <p:cNvPr id="14" name="Diagramme 13">
            <a:extLst>
              <a:ext uri="{FF2B5EF4-FFF2-40B4-BE49-F238E27FC236}">
                <a16:creationId xmlns:a16="http://schemas.microsoft.com/office/drawing/2014/main" id="{35D6D329-4499-40E4-A64D-63CACE364BA1}"/>
              </a:ext>
            </a:extLst>
          </p:cNvPr>
          <p:cNvGraphicFramePr/>
          <p:nvPr>
            <p:extLst>
              <p:ext uri="{D42A27DB-BD31-4B8C-83A1-F6EECF244321}">
                <p14:modId xmlns:p14="http://schemas.microsoft.com/office/powerpoint/2010/main" val="1534001031"/>
              </p:ext>
            </p:extLst>
          </p:nvPr>
        </p:nvGraphicFramePr>
        <p:xfrm>
          <a:off x="1196624" y="856167"/>
          <a:ext cx="10385776" cy="59305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25162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4" name="Rectangle 3">
            <a:extLst>
              <a:ext uri="{FF2B5EF4-FFF2-40B4-BE49-F238E27FC236}">
                <a16:creationId xmlns:a16="http://schemas.microsoft.com/office/drawing/2014/main" id="{B739693D-D807-6A7F-1E21-BA3B24FAE139}"/>
              </a:ext>
            </a:extLst>
          </p:cNvPr>
          <p:cNvSpPr/>
          <p:nvPr/>
        </p:nvSpPr>
        <p:spPr bwMode="auto">
          <a:xfrm>
            <a:off x="0" y="0"/>
            <a:ext cx="12192000" cy="6858001"/>
          </a:xfrm>
          <a:prstGeom prst="rect">
            <a:avLst/>
          </a:prstGeom>
          <a:gradFill>
            <a:gsLst>
              <a:gs pos="0">
                <a:srgbClr val="D8E5F0">
                  <a:shade val="30000"/>
                  <a:satMod val="115000"/>
                </a:srgbClr>
              </a:gs>
              <a:gs pos="0">
                <a:srgbClr val="D8E5F0">
                  <a:shade val="100000"/>
                  <a:satMod val="115000"/>
                </a:srgbClr>
              </a:gs>
              <a:gs pos="98000">
                <a:schemeClr val="bg1">
                  <a:lumMod val="95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1026" name="Picture 2" descr="Tomatosphere - Tomatosphère | Poser des questions">
            <a:extLst>
              <a:ext uri="{FF2B5EF4-FFF2-40B4-BE49-F238E27FC236}">
                <a16:creationId xmlns:a16="http://schemas.microsoft.com/office/drawing/2014/main" id="{C8B6EB5B-5C4E-9093-40B0-7641B0B53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770" y="1561044"/>
            <a:ext cx="6277295" cy="4352331"/>
          </a:xfrm>
          <a:prstGeom prst="rect">
            <a:avLst/>
          </a:prstGeom>
          <a:noFill/>
          <a:extLst>
            <a:ext uri="{909E8E84-426E-40DD-AFC4-6F175D3DCCD1}">
              <a14:hiddenFill xmlns:a14="http://schemas.microsoft.com/office/drawing/2010/main">
                <a:solidFill>
                  <a:srgbClr val="FFFFFF"/>
                </a:solidFill>
              </a14:hiddenFill>
            </a:ext>
          </a:extLst>
        </p:spPr>
      </p:pic>
      <p:sp>
        <p:nvSpPr>
          <p:cNvPr id="226" name="Google Shape;226;p31"/>
          <p:cNvSpPr txBox="1"/>
          <p:nvPr/>
        </p:nvSpPr>
        <p:spPr>
          <a:xfrm>
            <a:off x="3687656" y="1086691"/>
            <a:ext cx="7992563" cy="383759"/>
          </a:xfrm>
          <a:prstGeom prst="rect">
            <a:avLst/>
          </a:prstGeom>
          <a:noFill/>
          <a:ln>
            <a:noFill/>
          </a:ln>
        </p:spPr>
        <p:txBody>
          <a:bodyPr spcFirstLastPara="1" wrap="square" lIns="0" tIns="0" rIns="0" bIns="0" anchor="t" anchorCtr="0">
            <a:spAutoFit/>
          </a:bodyPr>
          <a:lstStyle/>
          <a:p>
            <a:pPr algn="ctr" rtl="0">
              <a:lnSpc>
                <a:spcPct val="110002"/>
              </a:lnSpc>
            </a:pPr>
            <a:r>
              <a:rPr lang="fr" sz="2267" b="1" dirty="0">
                <a:solidFill>
                  <a:srgbClr val="3A3C3D"/>
                </a:solidFill>
                <a:latin typeface="Montserrat"/>
                <a:ea typeface="Montserrat"/>
                <a:cs typeface="Montserrat"/>
                <a:sym typeface="Montserrat"/>
              </a:rPr>
              <a:t>L’ETP moins flou?</a:t>
            </a:r>
            <a:endParaRPr sz="933" b="1" dirty="0">
              <a:latin typeface="Montserrat"/>
              <a:ea typeface="Montserrat"/>
              <a:cs typeface="Montserrat"/>
              <a:sym typeface="Montserrat"/>
            </a:endParaRPr>
          </a:p>
        </p:txBody>
      </p:sp>
      <p:sp>
        <p:nvSpPr>
          <p:cNvPr id="240" name="Google Shape;240;p31"/>
          <p:cNvSpPr txBox="1"/>
          <p:nvPr/>
        </p:nvSpPr>
        <p:spPr>
          <a:xfrm>
            <a:off x="240903" y="505033"/>
            <a:ext cx="4916000" cy="656655"/>
          </a:xfrm>
          <a:prstGeom prst="rect">
            <a:avLst/>
          </a:prstGeom>
          <a:noFill/>
          <a:ln>
            <a:noFill/>
          </a:ln>
        </p:spPr>
        <p:txBody>
          <a:bodyPr spcFirstLastPara="1" wrap="square" lIns="0" tIns="0" rIns="0" bIns="0" anchor="t" anchorCtr="0">
            <a:spAutoFit/>
          </a:bodyPr>
          <a:lstStyle/>
          <a:p>
            <a:pPr algn="ctr" rtl="0"/>
            <a:r>
              <a:rPr lang="fr" sz="4267" dirty="0">
                <a:solidFill>
                  <a:srgbClr val="3A3C3D"/>
                </a:solidFill>
                <a:latin typeface="Montserrat SemiBold"/>
                <a:ea typeface="Montserrat SemiBold"/>
                <a:cs typeface="Montserrat SemiBold"/>
                <a:sym typeface="Montserrat SemiBold"/>
              </a:rPr>
              <a:t>Questions ?</a:t>
            </a:r>
            <a:endParaRPr sz="933" dirty="0">
              <a:latin typeface="Montserrat SemiBold"/>
              <a:ea typeface="Montserrat SemiBold"/>
              <a:cs typeface="Montserrat SemiBold"/>
              <a:sym typeface="Montserrat SemiBold"/>
            </a:endParaRPr>
          </a:p>
        </p:txBody>
      </p:sp>
      <p:pic>
        <p:nvPicPr>
          <p:cNvPr id="2" name="Image 1">
            <a:extLst>
              <a:ext uri="{FF2B5EF4-FFF2-40B4-BE49-F238E27FC236}">
                <a16:creationId xmlns:a16="http://schemas.microsoft.com/office/drawing/2014/main" id="{05932B84-DF40-C86B-02A1-697FC183B632}"/>
              </a:ext>
            </a:extLst>
          </p:cNvPr>
          <p:cNvPicPr>
            <a:picLocks noChangeAspect="1"/>
          </p:cNvPicPr>
          <p:nvPr/>
        </p:nvPicPr>
        <p:blipFill>
          <a:blip r:embed="rId4"/>
          <a:stretch>
            <a:fillRect/>
          </a:stretch>
        </p:blipFill>
        <p:spPr>
          <a:xfrm>
            <a:off x="9145823" y="4361776"/>
            <a:ext cx="1295696" cy="626949"/>
          </a:xfrm>
          <a:prstGeom prst="rect">
            <a:avLst/>
          </a:prstGeom>
        </p:spPr>
      </p:pic>
      <p:pic>
        <p:nvPicPr>
          <p:cNvPr id="5" name="Image 4">
            <a:extLst>
              <a:ext uri="{FF2B5EF4-FFF2-40B4-BE49-F238E27FC236}">
                <a16:creationId xmlns:a16="http://schemas.microsoft.com/office/drawing/2014/main" id="{A07A8EA2-06D4-EC6D-1385-1FD096F7A08D}"/>
              </a:ext>
            </a:extLst>
          </p:cNvPr>
          <p:cNvPicPr>
            <a:picLocks noChangeAspect="1"/>
          </p:cNvPicPr>
          <p:nvPr/>
        </p:nvPicPr>
        <p:blipFill>
          <a:blip r:embed="rId5"/>
          <a:stretch/>
        </p:blipFill>
        <p:spPr bwMode="auto">
          <a:xfrm>
            <a:off x="240903" y="5481636"/>
            <a:ext cx="2434297" cy="1054862"/>
          </a:xfrm>
          <a:prstGeom prst="rect">
            <a:avLst/>
          </a:prstGeom>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216</TotalTime>
  <Words>2115</Words>
  <Application>Microsoft Macintosh PowerPoint</Application>
  <DocSecurity>0</DocSecurity>
  <PresentationFormat>Grand écran</PresentationFormat>
  <Paragraphs>363</Paragraphs>
  <Slides>38</Slides>
  <Notes>26</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38</vt:i4>
      </vt:variant>
    </vt:vector>
  </HeadingPairs>
  <TitlesOfParts>
    <vt:vector size="48" baseType="lpstr">
      <vt:lpstr>Arial</vt:lpstr>
      <vt:lpstr>Calibri</vt:lpstr>
      <vt:lpstr>Calibri Light</vt:lpstr>
      <vt:lpstr>Maax</vt:lpstr>
      <vt:lpstr>Montserrat</vt:lpstr>
      <vt:lpstr>Montserrat ExtraBold</vt:lpstr>
      <vt:lpstr>Montserrat SemiBold</vt:lpstr>
      <vt:lpstr>Proxima Nova</vt:lpstr>
      <vt:lpstr>Wingdings</vt:lpstr>
      <vt:lpstr>Thème Office</vt:lpstr>
      <vt:lpstr>Atelier 8 : Développer l’éducation thérapeutique du patient (ETP) de 1ère intention</vt:lpstr>
      <vt:lpstr>Sommaire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du dispositif d’accompagnement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- 11 BEP et 9 patients qui réalisent tous les 5 ateliers. - 2 PS par ateliers sauf 1 où nous étions 3.</vt:lpstr>
      <vt:lpstr>Présentation PowerPoint</vt:lpstr>
      <vt:lpstr>- 8 BEP et 8 patients qui ne réalisent pas tous les 5 ateliers. - 3 PS par ateliers sauf 1 où nous étions 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Atelier… : …………</dc:title>
  <dc:subject/>
  <dc:creator>Arline D'haudt</dc:creator>
  <cp:keywords/>
  <dc:description/>
  <cp:lastModifiedBy>Valentin Dereuder</cp:lastModifiedBy>
  <cp:revision>11</cp:revision>
  <dcterms:created xsi:type="dcterms:W3CDTF">2023-09-27T07:32:26Z</dcterms:created>
  <dcterms:modified xsi:type="dcterms:W3CDTF">2023-11-16T12:57:37Z</dcterms:modified>
  <cp:category/>
  <dc:identifier/>
  <cp:contentStatus/>
  <dc:language/>
  <cp:version/>
</cp:coreProperties>
</file>