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3" r:id="rId13"/>
    <p:sldId id="266" r:id="rId14"/>
    <p:sldId id="267" r:id="rId15"/>
    <p:sldId id="277" r:id="rId16"/>
    <p:sldId id="268" r:id="rId17"/>
    <p:sldId id="278" r:id="rId18"/>
    <p:sldId id="269" r:id="rId19"/>
    <p:sldId id="274" r:id="rId20"/>
    <p:sldId id="270" r:id="rId21"/>
    <p:sldId id="275" r:id="rId22"/>
    <p:sldId id="271" r:id="rId23"/>
    <p:sldId id="276" r:id="rId24"/>
    <p:sldId id="279" r:id="rId25"/>
    <p:sldId id="272" r:id="rId26"/>
  </p:sldIdLst>
  <p:sldSz cx="12192000" cy="6858000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E00"/>
    <a:srgbClr val="FA5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27"/>
    <p:restoredTop sz="94652"/>
  </p:normalViewPr>
  <p:slideViewPr>
    <p:cSldViewPr snapToGrid="0">
      <p:cViewPr varScale="1">
        <p:scale>
          <a:sx n="61" d="100"/>
          <a:sy n="61" d="100"/>
        </p:scale>
        <p:origin x="6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fr-FR" sz="4400" b="0" strike="noStrike" spc="-1">
                <a:latin typeface="Arial"/>
              </a:rPr>
              <a:t>Cliquez pour éditer le format du texte-titre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fr-FR" sz="4400" b="0" strike="noStrike" spc="-1">
                <a:latin typeface="Arial"/>
              </a:rPr>
              <a:t>Cliquez pour éditer le format du texte-titre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tchaomegot.com/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hyperlink" Target="https://www.terracycle.com/fr-FR/collection-programs" TargetMode="External"/><Relationship Id="rId7" Type="http://schemas.openxmlformats.org/officeDocument/2006/relationships/image" Target="../media/image27.jpeg"/><Relationship Id="rId2" Type="http://schemas.openxmlformats.org/officeDocument/2006/relationships/hyperlink" Target="https://lesclownsdelespoir.fr/recycler/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recycloptics.org/" TargetMode="External"/><Relationship Id="rId5" Type="http://schemas.openxmlformats.org/officeDocument/2006/relationships/hyperlink" Target="https://www.challenges.fr/green-economie/des-lunettes-reconditionnees-desormais-vendues-en-magasin_856276" TargetMode="External"/><Relationship Id="rId4" Type="http://schemas.openxmlformats.org/officeDocument/2006/relationships/hyperlink" Target="https://ressourceries.info/?PagePrincipale" TargetMode="External"/><Relationship Id="rId9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 3"/>
          <p:cNvPicPr/>
          <p:nvPr/>
        </p:nvPicPr>
        <p:blipFill>
          <a:blip r:embed="rId2"/>
          <a:stretch/>
        </p:blipFill>
        <p:spPr>
          <a:xfrm>
            <a:off x="0" y="0"/>
            <a:ext cx="12190320" cy="6856200"/>
          </a:xfrm>
          <a:prstGeom prst="rect">
            <a:avLst/>
          </a:prstGeom>
          <a:ln>
            <a:noFill/>
          </a:ln>
        </p:spPr>
      </p:pic>
      <p:sp>
        <p:nvSpPr>
          <p:cNvPr id="77" name="CustomShape 1"/>
          <p:cNvSpPr/>
          <p:nvPr/>
        </p:nvSpPr>
        <p:spPr>
          <a:xfrm>
            <a:off x="1512360" y="1872000"/>
            <a:ext cx="9142200" cy="105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4000" b="1" u="sng" strike="noStrike" spc="-1">
                <a:solidFill>
                  <a:srgbClr val="004199"/>
                </a:solidFill>
                <a:uFillTx/>
                <a:latin typeface="Arial"/>
                <a:ea typeface="DejaVu Sans"/>
              </a:rPr>
              <a:t>Atelier 12</a:t>
            </a:r>
            <a:r>
              <a:rPr lang="fr-FR" sz="6000" b="1" strike="noStrike" spc="-1">
                <a:solidFill>
                  <a:srgbClr val="004199"/>
                </a:solidFill>
                <a:latin typeface="Proxima Nova"/>
                <a:ea typeface="DejaVu Sans"/>
              </a:rPr>
              <a:t> : initier les contours d’une MSP écoresponsable</a:t>
            </a:r>
            <a:endParaRPr lang="fr-FR" sz="6000" b="0" strike="noStrike" spc="-1">
              <a:latin typeface="Arial"/>
            </a:endParaRPr>
          </a:p>
        </p:txBody>
      </p:sp>
      <p:sp>
        <p:nvSpPr>
          <p:cNvPr id="78" name="CustomShape 2"/>
          <p:cNvSpPr/>
          <p:nvPr/>
        </p:nvSpPr>
        <p:spPr>
          <a:xfrm>
            <a:off x="1440000" y="2952720"/>
            <a:ext cx="9142200" cy="165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fr-FR" sz="18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fr-FR" sz="18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fr-FR" sz="2400" b="0" strike="noStrike" spc="-1">
                <a:solidFill>
                  <a:srgbClr val="004199"/>
                </a:solidFill>
                <a:latin typeface="Calibri"/>
                <a:ea typeface="DejaVu Sans"/>
              </a:rPr>
              <a:t>Animé par : Muriel Michaud &amp; Victorine Fongueuse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79" name="CustomShape 3"/>
          <p:cNvSpPr/>
          <p:nvPr/>
        </p:nvSpPr>
        <p:spPr>
          <a:xfrm>
            <a:off x="3987720" y="4611960"/>
            <a:ext cx="4435560" cy="1796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2800" b="1" strike="noStrike" spc="-1">
                <a:solidFill>
                  <a:srgbClr val="004199"/>
                </a:solidFill>
                <a:latin typeface="Proxima Nova"/>
                <a:ea typeface="DejaVu Sans"/>
              </a:rPr>
              <a:t>6</a:t>
            </a:r>
            <a:r>
              <a:rPr lang="fr-FR" sz="2800" b="1" strike="noStrike" spc="-1" baseline="30000">
                <a:solidFill>
                  <a:srgbClr val="004199"/>
                </a:solidFill>
                <a:latin typeface="Proxima Nova"/>
                <a:ea typeface="DejaVu Sans"/>
              </a:rPr>
              <a:t>ème</a:t>
            </a:r>
            <a:r>
              <a:rPr lang="fr-FR" sz="2800" b="1" strike="noStrike" spc="-1">
                <a:solidFill>
                  <a:srgbClr val="004199"/>
                </a:solidFill>
                <a:latin typeface="Proxima Nova"/>
                <a:ea typeface="DejaVu Sans"/>
              </a:rPr>
              <a:t> Journée régionale </a:t>
            </a:r>
            <a:endParaRPr lang="fr-FR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2800" b="1" strike="noStrike" spc="-1">
                <a:solidFill>
                  <a:srgbClr val="004199"/>
                </a:solidFill>
                <a:latin typeface="Proxima Nova"/>
                <a:ea typeface="DejaVu Sans"/>
              </a:rPr>
              <a:t>De l’exercice coordonné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80" name="CustomShape 4"/>
          <p:cNvSpPr/>
          <p:nvPr/>
        </p:nvSpPr>
        <p:spPr>
          <a:xfrm>
            <a:off x="9578520" y="5870520"/>
            <a:ext cx="236052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strike="noStrike" spc="-1">
                <a:solidFill>
                  <a:srgbClr val="E71C7B"/>
                </a:solidFill>
                <a:latin typeface="Calibri"/>
                <a:ea typeface="DejaVu Sans"/>
              </a:rPr>
              <a:t>24 </a:t>
            </a:r>
            <a:r>
              <a:rPr lang="fr-FR" sz="2000" b="1" strike="noStrike" spc="-1">
                <a:solidFill>
                  <a:srgbClr val="E71C7B"/>
                </a:solidFill>
                <a:latin typeface="Proxima Nova"/>
                <a:ea typeface="DejaVu Sans"/>
              </a:rPr>
              <a:t>novembre</a:t>
            </a:r>
            <a:r>
              <a:rPr lang="fr-FR" sz="2000" b="1" strike="noStrike" spc="-1">
                <a:solidFill>
                  <a:srgbClr val="E71C7B"/>
                </a:solidFill>
                <a:latin typeface="Calibri"/>
                <a:ea typeface="DejaVu Sans"/>
              </a:rPr>
              <a:t> 2023</a:t>
            </a:r>
            <a:endParaRPr lang="fr-FR" sz="2000" b="0" strike="noStrike" spc="-1">
              <a:latin typeface="Arial"/>
            </a:endParaRPr>
          </a:p>
        </p:txBody>
      </p:sp>
      <p:pic>
        <p:nvPicPr>
          <p:cNvPr id="81" name="Image 11"/>
          <p:cNvPicPr/>
          <p:nvPr/>
        </p:nvPicPr>
        <p:blipFill>
          <a:blip r:embed="rId3"/>
          <a:stretch/>
        </p:blipFill>
        <p:spPr>
          <a:xfrm>
            <a:off x="979560" y="5396400"/>
            <a:ext cx="2432520" cy="1053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3200" b="1" strike="noStrike" spc="-1">
                <a:solidFill>
                  <a:srgbClr val="004199"/>
                </a:solidFill>
                <a:latin typeface="Calibri"/>
                <a:ea typeface="Microsoft YaHei"/>
              </a:rPr>
              <a:t>L’Écologie en Chiffres :  </a:t>
            </a:r>
            <a:r>
              <a:rPr lang="fr-FR" sz="2800" b="0" strike="noStrike" spc="-1">
                <a:solidFill>
                  <a:srgbClr val="004199"/>
                </a:solidFill>
                <a:latin typeface="Proxima Nova"/>
                <a:ea typeface="Microsoft YaHei"/>
              </a:rPr>
              <a:t>Consommation d’Eau</a:t>
            </a:r>
            <a:r>
              <a:rPr lang="fr-FR" sz="4400" b="1" strike="noStrike" spc="-1">
                <a:solidFill>
                  <a:srgbClr val="000000"/>
                </a:solidFill>
                <a:latin typeface="Proxima Nova"/>
                <a:ea typeface="Microsoft YaHei"/>
              </a:rPr>
              <a:t> </a:t>
            </a:r>
            <a:endParaRPr lang="fr-FR" sz="4400" b="0" strike="noStrike" spc="-1">
              <a:latin typeface="Arial"/>
            </a:endParaRPr>
          </a:p>
        </p:txBody>
      </p:sp>
      <p:sp>
        <p:nvSpPr>
          <p:cNvPr id="116" name="CustomShape 2"/>
          <p:cNvSpPr/>
          <p:nvPr/>
        </p:nvSpPr>
        <p:spPr>
          <a:xfrm>
            <a:off x="838080" y="1825560"/>
            <a:ext cx="5929920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fr-FR" sz="2800" b="0" strike="noStrike" spc="-1">
                <a:solidFill>
                  <a:srgbClr val="004199"/>
                </a:solidFill>
                <a:latin typeface="Proxima Nova"/>
                <a:ea typeface="DejaVu Sans"/>
              </a:rPr>
              <a:t>La consommation d’eau par habitant dans la région est d’environ 145 litres par jour, ce qui est légèrement en dessous de la moyenne nationale.</a:t>
            </a:r>
            <a:endParaRPr lang="fr-FR" sz="2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fr-FR" sz="2800" b="0" strike="noStrike" spc="-1">
                <a:solidFill>
                  <a:srgbClr val="004199"/>
                </a:solidFill>
                <a:latin typeface="Proxima Nova"/>
                <a:ea typeface="DejaVu Sans"/>
              </a:rPr>
              <a:t> 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117" name="CustomShape 3"/>
          <p:cNvSpPr/>
          <p:nvPr/>
        </p:nvSpPr>
        <p:spPr>
          <a:xfrm>
            <a:off x="0" y="6411600"/>
            <a:ext cx="12190320" cy="444600"/>
          </a:xfrm>
          <a:prstGeom prst="rect">
            <a:avLst/>
          </a:prstGeom>
          <a:gradFill rotWithShape="0">
            <a:gsLst>
              <a:gs pos="0">
                <a:srgbClr val="D5E4F1"/>
              </a:gs>
              <a:gs pos="100000">
                <a:srgbClr val="F2F2F2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8" name="Image 117"/>
          <p:cNvPicPr/>
          <p:nvPr/>
        </p:nvPicPr>
        <p:blipFill>
          <a:blip r:embed="rId2"/>
          <a:stretch/>
        </p:blipFill>
        <p:spPr>
          <a:xfrm>
            <a:off x="7072920" y="1600920"/>
            <a:ext cx="4663080" cy="4663080"/>
          </a:xfrm>
          <a:prstGeom prst="rect">
            <a:avLst/>
          </a:prstGeom>
          <a:ln>
            <a:noFill/>
          </a:ln>
        </p:spPr>
      </p:pic>
      <p:sp>
        <p:nvSpPr>
          <p:cNvPr id="119" name="TextShape 4"/>
          <p:cNvSpPr txBox="1"/>
          <p:nvPr/>
        </p:nvSpPr>
        <p:spPr>
          <a:xfrm>
            <a:off x="7090560" y="6349680"/>
            <a:ext cx="241344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fr-FR" sz="1800" b="0" strike="noStrike" spc="-1">
                <a:latin typeface="Arial"/>
              </a:rPr>
              <a:t>Source photo : Pexels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1D64D75-851A-C18B-5352-25D40BF9CB67}"/>
              </a:ext>
            </a:extLst>
          </p:cNvPr>
          <p:cNvSpPr txBox="1"/>
          <p:nvPr/>
        </p:nvSpPr>
        <p:spPr>
          <a:xfrm>
            <a:off x="0" y="5047862"/>
            <a:ext cx="12192000" cy="88947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 fov="4800000">
                <a:rot lat="19200000" lon="0" rev="0"/>
              </a:camera>
              <a:lightRig rig="threePt" dir="t"/>
            </a:scene3d>
          </a:bodyPr>
          <a:lstStyle/>
          <a:p>
            <a:pPr algn="just" rtl="0"/>
            <a:r>
              <a:rPr lang="fr-FR" sz="4400" dirty="0">
                <a:solidFill>
                  <a:srgbClr val="FABE00"/>
                </a:solidFill>
              </a:rPr>
              <a:t>Face à ces données alarmantes, ne cédons pas à la panique. Dans un avenir, pas si lointain, la communauté des MSP s'engage progressivement dans une démarche éco responsable.</a:t>
            </a:r>
          </a:p>
          <a:p>
            <a:pPr algn="just" rtl="0"/>
            <a:r>
              <a:rPr lang="fr-FR" sz="4400" dirty="0">
                <a:solidFill>
                  <a:srgbClr val="FABE00"/>
                </a:solidFill>
              </a:rPr>
              <a:t> </a:t>
            </a:r>
          </a:p>
          <a:p>
            <a:pPr algn="just" rtl="0"/>
            <a:r>
              <a:rPr lang="fr-FR" sz="4400" dirty="0">
                <a:solidFill>
                  <a:srgbClr val="FABE00"/>
                </a:solidFill>
              </a:rPr>
              <a:t>Leurs buts:</a:t>
            </a:r>
          </a:p>
          <a:p>
            <a:pPr algn="just" rtl="0"/>
            <a:r>
              <a:rPr lang="fr-FR" sz="4400" dirty="0">
                <a:solidFill>
                  <a:srgbClr val="FABE00"/>
                </a:solidFill>
              </a:rPr>
              <a:t> - lutter ensemble contre le gaspillage des ressources</a:t>
            </a:r>
          </a:p>
          <a:p>
            <a:pPr algn="just" rtl="0"/>
            <a:r>
              <a:rPr lang="fr-FR" sz="4400" dirty="0">
                <a:solidFill>
                  <a:srgbClr val="FABE00"/>
                </a:solidFill>
              </a:rPr>
              <a:t> - valoriser leurs déchets au sein de leur territoire</a:t>
            </a:r>
          </a:p>
          <a:p>
            <a:pPr algn="just" rtl="0"/>
            <a:r>
              <a:rPr lang="fr-FR" sz="4400" dirty="0">
                <a:solidFill>
                  <a:srgbClr val="FABE00"/>
                </a:solidFill>
              </a:rPr>
              <a:t> - s'unir pour affronter sereinement cette transition environnementale...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4FE9D6-34EA-9E13-4EE9-9795103CEFCB}"/>
              </a:ext>
            </a:extLst>
          </p:cNvPr>
          <p:cNvSpPr/>
          <p:nvPr/>
        </p:nvSpPr>
        <p:spPr>
          <a:xfrm>
            <a:off x="0" y="-881743"/>
            <a:ext cx="12192000" cy="3624943"/>
          </a:xfrm>
          <a:prstGeom prst="rect">
            <a:avLst/>
          </a:prstGeom>
          <a:blipFill dpi="0" rotWithShape="1">
            <a:blip r:embed="rId4"/>
            <a:srcRect/>
            <a:stretch>
              <a:fillRect t="-20000"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Star Wars Main Theme (Full).mp3">
            <a:hlinkClick r:id="" action="ppaction://media"/>
            <a:extLst>
              <a:ext uri="{FF2B5EF4-FFF2-40B4-BE49-F238E27FC236}">
                <a16:creationId xmlns:a16="http://schemas.microsoft.com/office/drawing/2014/main" id="{04A7E1DD-AB0C-A001-3F59-07E9F91E9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22065" y="-16945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2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3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 -1.32245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838800" y="365040"/>
            <a:ext cx="73692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fr-FR" sz="3200" b="1" strike="noStrike" spc="-1">
                <a:solidFill>
                  <a:srgbClr val="004199"/>
                </a:solidFill>
                <a:latin typeface="Calibri"/>
                <a:ea typeface="DejaVu Sans"/>
              </a:rPr>
              <a:t>Travailler Ensemble pour l’Environnement dans une maison de santé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21" name="CustomShape 2"/>
          <p:cNvSpPr/>
          <p:nvPr/>
        </p:nvSpPr>
        <p:spPr>
          <a:xfrm>
            <a:off x="838080" y="1825560"/>
            <a:ext cx="10513800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2" name="CustomShape 3"/>
          <p:cNvSpPr/>
          <p:nvPr/>
        </p:nvSpPr>
        <p:spPr>
          <a:xfrm>
            <a:off x="0" y="6411600"/>
            <a:ext cx="12190320" cy="444600"/>
          </a:xfrm>
          <a:prstGeom prst="rect">
            <a:avLst/>
          </a:prstGeom>
          <a:gradFill rotWithShape="0">
            <a:gsLst>
              <a:gs pos="0">
                <a:srgbClr val="D5E4F1"/>
              </a:gs>
              <a:gs pos="100000">
                <a:srgbClr val="F2F2F2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23" name="Image 122"/>
          <p:cNvPicPr/>
          <p:nvPr/>
        </p:nvPicPr>
        <p:blipFill>
          <a:blip r:embed="rId2"/>
          <a:stretch/>
        </p:blipFill>
        <p:spPr>
          <a:xfrm>
            <a:off x="817200" y="1524600"/>
            <a:ext cx="3862800" cy="1931400"/>
          </a:xfrm>
          <a:prstGeom prst="rect">
            <a:avLst/>
          </a:prstGeom>
          <a:ln>
            <a:noFill/>
          </a:ln>
        </p:spPr>
      </p:pic>
      <p:pic>
        <p:nvPicPr>
          <p:cNvPr id="124" name="Image 123"/>
          <p:cNvPicPr/>
          <p:nvPr/>
        </p:nvPicPr>
        <p:blipFill>
          <a:blip r:embed="rId3"/>
          <a:stretch/>
        </p:blipFill>
        <p:spPr>
          <a:xfrm>
            <a:off x="8280000" y="139680"/>
            <a:ext cx="3384000" cy="4781880"/>
          </a:xfrm>
          <a:prstGeom prst="rect">
            <a:avLst/>
          </a:prstGeom>
          <a:ln>
            <a:noFill/>
          </a:ln>
        </p:spPr>
      </p:pic>
      <p:pic>
        <p:nvPicPr>
          <p:cNvPr id="125" name="Image 124"/>
          <p:cNvPicPr/>
          <p:nvPr/>
        </p:nvPicPr>
        <p:blipFill>
          <a:blip r:embed="rId4"/>
          <a:stretch/>
        </p:blipFill>
        <p:spPr>
          <a:xfrm>
            <a:off x="5040000" y="3096000"/>
            <a:ext cx="3154320" cy="3154320"/>
          </a:xfrm>
          <a:prstGeom prst="rect">
            <a:avLst/>
          </a:prstGeom>
          <a:ln>
            <a:noFill/>
          </a:ln>
        </p:spPr>
      </p:pic>
      <p:pic>
        <p:nvPicPr>
          <p:cNvPr id="126" name="Image 125"/>
          <p:cNvPicPr/>
          <p:nvPr/>
        </p:nvPicPr>
        <p:blipFill>
          <a:blip r:embed="rId5"/>
          <a:stretch/>
        </p:blipFill>
        <p:spPr>
          <a:xfrm>
            <a:off x="288000" y="3679560"/>
            <a:ext cx="4248000" cy="2826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83880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fr-FR" sz="3200" b="1" strike="noStrike" spc="-1" dirty="0">
                <a:solidFill>
                  <a:srgbClr val="004199"/>
                </a:solidFill>
                <a:latin typeface="Calibri"/>
                <a:ea typeface="DejaVu Sans"/>
              </a:rPr>
              <a:t>Travailler Ensemble pour l’Environnement dans une maison de santé</a:t>
            </a:r>
            <a:endParaRPr lang="fr-FR" sz="3200" b="0" strike="noStrike" spc="-1" dirty="0">
              <a:latin typeface="Arial"/>
            </a:endParaRPr>
          </a:p>
        </p:txBody>
      </p:sp>
      <p:sp>
        <p:nvSpPr>
          <p:cNvPr id="128" name="CustomShape 2"/>
          <p:cNvSpPr/>
          <p:nvPr/>
        </p:nvSpPr>
        <p:spPr>
          <a:xfrm>
            <a:off x="838080" y="1808480"/>
            <a:ext cx="6182480" cy="3200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fr-FR" sz="2800" b="1" strike="noStrike" spc="-1" dirty="0">
              <a:solidFill>
                <a:srgbClr val="004199"/>
              </a:solidFill>
              <a:latin typeface="Proxima Nova"/>
              <a:ea typeface="DejaVu Sans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fr-FR" sz="2800" b="1" strike="noStrike" spc="-1" dirty="0">
                <a:solidFill>
                  <a:srgbClr val="004199"/>
                </a:solidFill>
                <a:latin typeface="Proxima Nova"/>
                <a:ea typeface="DejaVu Sans"/>
              </a:rPr>
              <a:t>Une Maison de Santé</a:t>
            </a:r>
            <a:r>
              <a:rPr lang="fr-FR" sz="2800" b="0" strike="noStrike" spc="-1" dirty="0">
                <a:solidFill>
                  <a:srgbClr val="004199"/>
                </a:solidFill>
                <a:latin typeface="Proxima Nova"/>
                <a:ea typeface="DejaVu Sans"/>
              </a:rPr>
              <a:t> : plus qu'un lieu médical, un </a:t>
            </a:r>
            <a:r>
              <a:rPr lang="fr-FR" sz="2800" b="0" strike="noStrike" spc="-1" dirty="0">
                <a:solidFill>
                  <a:srgbClr val="004199"/>
                </a:solidFill>
                <a:latin typeface="Arial"/>
                <a:ea typeface="DejaVu Sans"/>
              </a:rPr>
              <a:t>modèle</a:t>
            </a:r>
            <a:r>
              <a:rPr lang="fr-FR" sz="2800" b="0" strike="noStrike" spc="-1" dirty="0">
                <a:solidFill>
                  <a:srgbClr val="004199"/>
                </a:solidFill>
                <a:latin typeface="Proxima Nova"/>
                <a:ea typeface="DejaVu Sans"/>
              </a:rPr>
              <a:t> de collaboration. Les professionnels de la santé travaillent en équipe, abandonnant les bureaux isolés pour des espaces partagés.</a:t>
            </a: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fr-FR" sz="28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fr-FR" sz="2800" b="0" strike="noStrike" spc="-1" dirty="0">
              <a:latin typeface="Arial"/>
            </a:endParaRPr>
          </a:p>
        </p:txBody>
      </p:sp>
      <p:sp>
        <p:nvSpPr>
          <p:cNvPr id="129" name="CustomShape 3"/>
          <p:cNvSpPr/>
          <p:nvPr/>
        </p:nvSpPr>
        <p:spPr>
          <a:xfrm>
            <a:off x="0" y="6411600"/>
            <a:ext cx="12190320" cy="444600"/>
          </a:xfrm>
          <a:prstGeom prst="rect">
            <a:avLst/>
          </a:prstGeom>
          <a:gradFill rotWithShape="0">
            <a:gsLst>
              <a:gs pos="0">
                <a:srgbClr val="D5E4F1"/>
              </a:gs>
              <a:gs pos="100000">
                <a:srgbClr val="F2F2F2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30" name="Picture 6" descr="https://tse4.mm.bing.net/th?id=OIP.3MgQyK_gfOnrrhkAIfXRrgHaHc&amp;pid=Ap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2"/>
          <a:stretch/>
        </p:blipFill>
        <p:spPr bwMode="auto">
          <a:xfrm>
            <a:off x="7379335" y="2021204"/>
            <a:ext cx="3684905" cy="343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559040" y="5538379"/>
            <a:ext cx="1574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Photo libre de droit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 spc="-1" dirty="0">
                <a:solidFill>
                  <a:srgbClr val="004199"/>
                </a:solidFill>
                <a:latin typeface="Calibri"/>
              </a:rPr>
              <a:t>Travailler Ensemble pour l’Environnement dans une maison de santé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/>
          </p:nvPr>
        </p:nvSpPr>
        <p:spPr>
          <a:xfrm>
            <a:off x="619640" y="2001520"/>
            <a:ext cx="10972440" cy="1934360"/>
          </a:xfrm>
        </p:spPr>
        <p:txBody>
          <a:bodyPr/>
          <a:lstStyle/>
          <a:p>
            <a:pPr marL="0" indent="0">
              <a:buNone/>
            </a:pPr>
            <a:r>
              <a:rPr lang="fr-FR" sz="2800" b="1" spc="-1" dirty="0">
                <a:solidFill>
                  <a:srgbClr val="004199"/>
                </a:solidFill>
                <a:latin typeface="Proxima Nova"/>
              </a:rPr>
              <a:t>Vocation et Engagement</a:t>
            </a:r>
            <a:r>
              <a:rPr lang="fr-FR" sz="2800" spc="-1" dirty="0">
                <a:solidFill>
                  <a:srgbClr val="004199"/>
                </a:solidFill>
                <a:latin typeface="Proxima Nova"/>
              </a:rPr>
              <a:t> : La Maison de Santé va au-delà de la profession. C'est une célébration de la collaboration, de la communication et de l'effort collectif pour le bien-être général.</a:t>
            </a:r>
            <a:endParaRPr lang="fr-FR" sz="2800" spc="-1" dirty="0"/>
          </a:p>
          <a:p>
            <a:endParaRPr lang="fr-FR" dirty="0"/>
          </a:p>
        </p:txBody>
      </p:sp>
      <p:pic>
        <p:nvPicPr>
          <p:cNvPr id="4098" name="Picture 2" descr="https://tse3.mm.bing.net/th?id=OIP.n8YGDQMzITVArkt14hg5hwHaDF&amp;pid=A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499" y="3409315"/>
            <a:ext cx="6366626" cy="264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8449984" y="5809139"/>
            <a:ext cx="128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Photo libre de droit</a:t>
            </a:r>
          </a:p>
        </p:txBody>
      </p:sp>
    </p:spTree>
    <p:extLst>
      <p:ext uri="{BB962C8B-B14F-4D97-AF65-F5344CB8AC3E}">
        <p14:creationId xmlns:p14="http://schemas.microsoft.com/office/powerpoint/2010/main" val="909692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83880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fr-FR" sz="3200" b="1" strike="noStrike" spc="-1" dirty="0">
                <a:solidFill>
                  <a:srgbClr val="004199"/>
                </a:solidFill>
                <a:latin typeface="Calibri"/>
                <a:ea typeface="DejaVu Sans"/>
              </a:rPr>
              <a:t>Travailler Ensemble pour l’Environnement dans une maison de santé </a:t>
            </a:r>
            <a:endParaRPr lang="fr-FR" sz="3200" b="0" strike="noStrike" spc="-1" dirty="0">
              <a:latin typeface="Arial"/>
            </a:endParaRPr>
          </a:p>
        </p:txBody>
      </p:sp>
      <p:sp>
        <p:nvSpPr>
          <p:cNvPr id="131" name="CustomShape 2"/>
          <p:cNvSpPr/>
          <p:nvPr/>
        </p:nvSpPr>
        <p:spPr>
          <a:xfrm>
            <a:off x="5639520" y="1500440"/>
            <a:ext cx="5713080" cy="443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fr-FR" sz="2800" b="1" strike="noStrike" spc="-1" dirty="0">
              <a:solidFill>
                <a:srgbClr val="004199"/>
              </a:solidFill>
              <a:latin typeface="Arial"/>
              <a:ea typeface="DejaVu Sans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fr-FR" sz="2800" b="1" strike="noStrike" spc="-1" dirty="0">
                <a:solidFill>
                  <a:srgbClr val="004199"/>
                </a:solidFill>
                <a:latin typeface="Arial"/>
                <a:ea typeface="DejaVu Sans"/>
              </a:rPr>
              <a:t>Transition Écologique</a:t>
            </a:r>
            <a:r>
              <a:rPr lang="fr-FR" sz="2800" b="0" strike="noStrike" spc="-1" dirty="0">
                <a:solidFill>
                  <a:srgbClr val="004199"/>
                </a:solidFill>
                <a:latin typeface="Arial"/>
                <a:ea typeface="DejaVu Sans"/>
              </a:rPr>
              <a:t> : Cette approche collaborative se traduit naturellement dans notre démarche écologique. Chacun contribue à réduire l'empreinte carbone : sensibilisation, gestion des déchets, covoiturage, énergie, engagement communautaire.</a:t>
            </a:r>
            <a:endParaRPr lang="fr-FR" sz="28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fr-FR" sz="2800" b="0" strike="noStrike" spc="-1" dirty="0">
              <a:latin typeface="Arial"/>
            </a:endParaRPr>
          </a:p>
        </p:txBody>
      </p:sp>
      <p:sp>
        <p:nvSpPr>
          <p:cNvPr id="132" name="CustomShape 3"/>
          <p:cNvSpPr/>
          <p:nvPr/>
        </p:nvSpPr>
        <p:spPr>
          <a:xfrm>
            <a:off x="0" y="6411600"/>
            <a:ext cx="12190320" cy="444600"/>
          </a:xfrm>
          <a:prstGeom prst="rect">
            <a:avLst/>
          </a:prstGeom>
          <a:gradFill rotWithShape="0">
            <a:gsLst>
              <a:gs pos="0">
                <a:srgbClr val="D5E4F1"/>
              </a:gs>
              <a:gs pos="100000">
                <a:srgbClr val="F2F2F2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122" name="Picture 2" descr="https://tse2.mm.bing.net/th?id=OIP.UXmnMS_sPRn8Ki6RSP4WWgHaFF&amp;pid=A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00" y="2837815"/>
            <a:ext cx="451485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38800" y="2591594"/>
            <a:ext cx="1706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Photo libre de droit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 spc="-1" dirty="0">
                <a:solidFill>
                  <a:srgbClr val="004199"/>
                </a:solidFill>
                <a:latin typeface="Calibri"/>
              </a:rPr>
              <a:t>Travailler Ensemble pour l’Environnement dans une maison de santé </a:t>
            </a:r>
            <a:endParaRPr lang="fr-FR" sz="3200" dirty="0"/>
          </a:p>
        </p:txBody>
      </p:sp>
      <p:sp>
        <p:nvSpPr>
          <p:cNvPr id="4" name="Rectangle 3"/>
          <p:cNvSpPr/>
          <p:nvPr/>
        </p:nvSpPr>
        <p:spPr>
          <a:xfrm>
            <a:off x="467240" y="2753360"/>
            <a:ext cx="67158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spc="-1" dirty="0">
                <a:solidFill>
                  <a:srgbClr val="004199"/>
                </a:solidFill>
              </a:rPr>
              <a:t>Évolution Naturelle</a:t>
            </a:r>
            <a:r>
              <a:rPr lang="fr-FR" sz="2800" spc="-1" dirty="0">
                <a:solidFill>
                  <a:srgbClr val="004199"/>
                </a:solidFill>
              </a:rPr>
              <a:t> : Intégrant des pratiques </a:t>
            </a:r>
            <a:r>
              <a:rPr lang="fr-FR" sz="2800" spc="-1" dirty="0" err="1">
                <a:solidFill>
                  <a:srgbClr val="004199"/>
                </a:solidFill>
              </a:rPr>
              <a:t>éco-responsables</a:t>
            </a:r>
            <a:r>
              <a:rPr lang="fr-FR" sz="2800" spc="-1" dirty="0">
                <a:solidFill>
                  <a:srgbClr val="004199"/>
                </a:solidFill>
              </a:rPr>
              <a:t>, notre Maison de Santé évolue naturellement. Notre engagement envers des pratiques durables crée un impact positif sur la planète que nous partageons.</a:t>
            </a:r>
            <a:endParaRPr lang="fr-FR" sz="2800" spc="-1" dirty="0"/>
          </a:p>
        </p:txBody>
      </p:sp>
      <p:pic>
        <p:nvPicPr>
          <p:cNvPr id="3074" name="Picture 2" descr="https://tse4.mm.bing.net/th?id=OIP.w7OFM3foha9kZ6VCPzOOCAHaHr&amp;pid=A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655" y="1418400"/>
            <a:ext cx="3227705" cy="334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9174480" y="4836160"/>
            <a:ext cx="15443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Photo libre de droit</a:t>
            </a:r>
          </a:p>
        </p:txBody>
      </p:sp>
    </p:spTree>
    <p:extLst>
      <p:ext uri="{BB962C8B-B14F-4D97-AF65-F5344CB8AC3E}">
        <p14:creationId xmlns:p14="http://schemas.microsoft.com/office/powerpoint/2010/main" val="3692432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83880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fr-FR" sz="3200" b="1" strike="noStrike" spc="-1" dirty="0">
                <a:solidFill>
                  <a:srgbClr val="004199"/>
                </a:solidFill>
                <a:latin typeface="Calibri"/>
                <a:ea typeface="DejaVu Sans"/>
              </a:rPr>
              <a:t>Partagez Vos Initiatives Actuelles : </a:t>
            </a:r>
            <a:r>
              <a:rPr lang="fr-FR" sz="2400" b="0" strike="noStrike" spc="-1" dirty="0">
                <a:solidFill>
                  <a:srgbClr val="004199"/>
                </a:solidFill>
                <a:latin typeface="Calibri"/>
                <a:ea typeface="DejaVu Sans"/>
              </a:rPr>
              <a:t>Explorons les actions individuelles et collectives au sein de notre </a:t>
            </a:r>
            <a:r>
              <a:rPr lang="fr-FR" sz="2400" b="1" strike="noStrike" spc="-1" dirty="0">
                <a:solidFill>
                  <a:srgbClr val="004199"/>
                </a:solidFill>
                <a:latin typeface="Calibri"/>
                <a:ea typeface="DejaVu Sans"/>
              </a:rPr>
              <a:t>Maison de Santé</a:t>
            </a:r>
            <a:r>
              <a:rPr lang="fr-FR" sz="2400" b="0" strike="noStrike" spc="-1" dirty="0">
                <a:solidFill>
                  <a:srgbClr val="004199"/>
                </a:solidFill>
                <a:latin typeface="Calibri"/>
                <a:ea typeface="DejaVu Sans"/>
              </a:rPr>
              <a:t>. Partagez vos initiatives visant à promouvoir la durabilité et le bien-être au quotidien.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fr-FR" sz="2400" b="0" strike="noStrike" spc="-1" dirty="0">
              <a:latin typeface="Arial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838080" y="1825560"/>
            <a:ext cx="10513800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fr-FR" sz="1800" b="0" strike="noStrike" spc="-1">
              <a:latin typeface="Arial"/>
            </a:endParaRPr>
          </a:p>
        </p:txBody>
      </p:sp>
      <p:sp>
        <p:nvSpPr>
          <p:cNvPr id="135" name="CustomShape 3"/>
          <p:cNvSpPr/>
          <p:nvPr/>
        </p:nvSpPr>
        <p:spPr>
          <a:xfrm>
            <a:off x="0" y="6411600"/>
            <a:ext cx="12190320" cy="444600"/>
          </a:xfrm>
          <a:prstGeom prst="rect">
            <a:avLst/>
          </a:prstGeom>
          <a:gradFill rotWithShape="0">
            <a:gsLst>
              <a:gs pos="0">
                <a:srgbClr val="D5E4F1"/>
              </a:gs>
              <a:gs pos="100000">
                <a:srgbClr val="F2F2F2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" name="Image 4"/>
          <p:cNvPicPr/>
          <p:nvPr/>
        </p:nvPicPr>
        <p:blipFill>
          <a:blip r:embed="rId2"/>
          <a:stretch/>
        </p:blipFill>
        <p:spPr>
          <a:xfrm>
            <a:off x="1015520" y="1925280"/>
            <a:ext cx="10513800" cy="3625920"/>
          </a:xfrm>
          <a:prstGeom prst="rect">
            <a:avLst/>
          </a:prstGeom>
          <a:ln>
            <a:noFill/>
          </a:ln>
        </p:spPr>
      </p:pic>
      <p:pic>
        <p:nvPicPr>
          <p:cNvPr id="6" name="Image 4"/>
          <p:cNvPicPr/>
          <p:nvPr/>
        </p:nvPicPr>
        <p:blipFill>
          <a:blip r:embed="rId2"/>
          <a:stretch/>
        </p:blipFill>
        <p:spPr>
          <a:xfrm>
            <a:off x="1015560" y="1925280"/>
            <a:ext cx="10513080" cy="3625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Des petits gestes en MSP</a:t>
            </a:r>
            <a:r>
              <a:rPr lang="fr-FR" dirty="0"/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1004887" y="1845400"/>
            <a:ext cx="465423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Borne électrique pour véhicule MSP</a:t>
            </a:r>
          </a:p>
          <a:p>
            <a:endParaRPr lang="fr-FR" sz="2400" dirty="0"/>
          </a:p>
          <a:p>
            <a:r>
              <a:rPr lang="fr-FR" sz="2400" dirty="0"/>
              <a:t>Minuteur luminaire</a:t>
            </a:r>
          </a:p>
          <a:p>
            <a:endParaRPr lang="fr-FR" sz="2400" dirty="0"/>
          </a:p>
          <a:p>
            <a:r>
              <a:rPr lang="fr-FR" sz="2400" dirty="0"/>
              <a:t>Extinction automatique du matériel informatique en quittant les lieux</a:t>
            </a:r>
          </a:p>
        </p:txBody>
      </p:sp>
      <p:pic>
        <p:nvPicPr>
          <p:cNvPr id="6146" name="Picture 2" descr="https://tse1.mm.bing.net/th?id=OIP.4YBheM_wBaTJjLXVRtaLNAHaDI&amp;pid=A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070" y="3810000"/>
            <a:ext cx="45148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688455" y="5872480"/>
            <a:ext cx="1717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Photo libre de droit</a:t>
            </a:r>
          </a:p>
        </p:txBody>
      </p:sp>
    </p:spTree>
    <p:extLst>
      <p:ext uri="{BB962C8B-B14F-4D97-AF65-F5344CB8AC3E}">
        <p14:creationId xmlns:p14="http://schemas.microsoft.com/office/powerpoint/2010/main" val="146519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83880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fr-FR" sz="3200" b="1" strike="noStrike" spc="-1">
                <a:solidFill>
                  <a:srgbClr val="004199"/>
                </a:solidFill>
                <a:latin typeface="Calibri"/>
                <a:ea typeface="DejaVu Sans"/>
              </a:rPr>
              <a:t>Partagez Vos Initiatives Actuelles : </a:t>
            </a:r>
            <a:r>
              <a:rPr lang="fr-FR" sz="2400" b="0" strike="noStrike" spc="-1">
                <a:solidFill>
                  <a:srgbClr val="004199"/>
                </a:solidFill>
                <a:latin typeface="Calibri"/>
                <a:ea typeface="DejaVu Sans"/>
              </a:rPr>
              <a:t>Zoom sur notre impact local ! Comment contribuons-nous à faire de notre </a:t>
            </a:r>
            <a:r>
              <a:rPr lang="fr-FR" sz="2400" b="1" strike="noStrike" spc="-1">
                <a:solidFill>
                  <a:srgbClr val="004199"/>
                </a:solidFill>
                <a:latin typeface="Calibri"/>
                <a:ea typeface="DejaVu Sans"/>
              </a:rPr>
              <a:t>communauté</a:t>
            </a:r>
            <a:r>
              <a:rPr lang="fr-FR" sz="2400" b="0" strike="noStrike" spc="-1">
                <a:solidFill>
                  <a:srgbClr val="004199"/>
                </a:solidFill>
                <a:latin typeface="Calibri"/>
                <a:ea typeface="DejaVu Sans"/>
              </a:rPr>
              <a:t> un endroit plus vert et plus sain ? Partagez les projets que vous menez avec la mairie, votre ville ou votre village.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fr-FR" sz="2400" b="0" strike="noStrike" spc="-1">
              <a:latin typeface="Arial"/>
            </a:endParaRPr>
          </a:p>
        </p:txBody>
      </p:sp>
      <p:sp>
        <p:nvSpPr>
          <p:cNvPr id="137" name="CustomShape 2"/>
          <p:cNvSpPr/>
          <p:nvPr/>
        </p:nvSpPr>
        <p:spPr>
          <a:xfrm>
            <a:off x="838080" y="1825560"/>
            <a:ext cx="10513800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fr-FR" sz="1800" b="0" strike="noStrike" spc="-1">
              <a:latin typeface="Arial"/>
            </a:endParaRPr>
          </a:p>
        </p:txBody>
      </p:sp>
      <p:sp>
        <p:nvSpPr>
          <p:cNvPr id="138" name="CustomShape 3"/>
          <p:cNvSpPr/>
          <p:nvPr/>
        </p:nvSpPr>
        <p:spPr>
          <a:xfrm>
            <a:off x="0" y="6411600"/>
            <a:ext cx="12190320" cy="444600"/>
          </a:xfrm>
          <a:prstGeom prst="rect">
            <a:avLst/>
          </a:prstGeom>
          <a:gradFill rotWithShape="0">
            <a:gsLst>
              <a:gs pos="0">
                <a:srgbClr val="D5E4F1"/>
              </a:gs>
              <a:gs pos="100000">
                <a:srgbClr val="F2F2F2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" name="Image 4"/>
          <p:cNvPicPr/>
          <p:nvPr/>
        </p:nvPicPr>
        <p:blipFill>
          <a:blip r:embed="rId2"/>
          <a:stretch/>
        </p:blipFill>
        <p:spPr>
          <a:xfrm>
            <a:off x="838080" y="2324320"/>
            <a:ext cx="10513800" cy="3625920"/>
          </a:xfrm>
          <a:prstGeom prst="rect">
            <a:avLst/>
          </a:prstGeom>
          <a:ln>
            <a:noFill/>
          </a:ln>
        </p:spPr>
      </p:pic>
      <p:pic>
        <p:nvPicPr>
          <p:cNvPr id="6" name="Image 5"/>
          <p:cNvPicPr/>
          <p:nvPr/>
        </p:nvPicPr>
        <p:blipFill>
          <a:blip r:embed="rId3"/>
          <a:stretch/>
        </p:blipFill>
        <p:spPr>
          <a:xfrm>
            <a:off x="94040" y="1396080"/>
            <a:ext cx="11795760" cy="4219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fr-FR" sz="4800" b="1" strike="noStrike" spc="-1">
                <a:solidFill>
                  <a:srgbClr val="004199"/>
                </a:solidFill>
                <a:latin typeface="Proxima Nova"/>
                <a:ea typeface="DejaVu Sans"/>
              </a:rPr>
              <a:t>Sommaire </a:t>
            </a:r>
            <a:endParaRPr lang="fr-FR" sz="4800" b="0" strike="noStrike" spc="-1">
              <a:latin typeface="Arial"/>
            </a:endParaRPr>
          </a:p>
        </p:txBody>
      </p:sp>
      <p:sp>
        <p:nvSpPr>
          <p:cNvPr id="83" name="CustomShape 2"/>
          <p:cNvSpPr/>
          <p:nvPr/>
        </p:nvSpPr>
        <p:spPr>
          <a:xfrm>
            <a:off x="838080" y="1825560"/>
            <a:ext cx="10513800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514350" indent="-514350">
              <a:lnSpc>
                <a:spcPct val="90000"/>
              </a:lnSpc>
              <a:spcBef>
                <a:spcPts val="1001"/>
              </a:spcBef>
              <a:buAutoNum type="arabicPeriod"/>
            </a:pPr>
            <a:endParaRPr lang="fr-FR" sz="3200" b="1" strike="noStrike" spc="-1" dirty="0">
              <a:solidFill>
                <a:srgbClr val="004199"/>
              </a:solidFill>
              <a:latin typeface="Calibri"/>
              <a:ea typeface="DejaVu Sans"/>
            </a:endParaRPr>
          </a:p>
          <a:p>
            <a:pPr marL="514350" indent="-514350">
              <a:lnSpc>
                <a:spcPct val="90000"/>
              </a:lnSpc>
              <a:spcBef>
                <a:spcPts val="1001"/>
              </a:spcBef>
              <a:buAutoNum type="arabicPeriod"/>
            </a:pPr>
            <a:r>
              <a:rPr lang="fr-FR" sz="3200" b="1" strike="noStrike" spc="-1" dirty="0">
                <a:solidFill>
                  <a:srgbClr val="004199"/>
                </a:solidFill>
                <a:latin typeface="Calibri"/>
                <a:ea typeface="DejaVu Sans"/>
              </a:rPr>
              <a:t>L’Écologie en Chiffres </a:t>
            </a: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fr-FR" sz="3200" b="1" strike="noStrike" spc="-1" dirty="0">
                <a:solidFill>
                  <a:srgbClr val="004199"/>
                </a:solidFill>
                <a:latin typeface="Calibri"/>
                <a:ea typeface="DejaVu Sans"/>
              </a:rPr>
              <a:t> </a:t>
            </a:r>
            <a:endParaRPr lang="fr-FR" sz="32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fr-FR" sz="3200" b="1" strike="noStrike" spc="-1" dirty="0">
                <a:solidFill>
                  <a:srgbClr val="004199"/>
                </a:solidFill>
                <a:latin typeface="Calibri"/>
                <a:ea typeface="DejaVu Sans"/>
              </a:rPr>
              <a:t>2. Travailler Ensemble pour l’Environnement dans une maison de santé</a:t>
            </a: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fr-FR" sz="32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fr-FR" sz="3200" b="1" strike="noStrike" spc="-1" dirty="0">
                <a:solidFill>
                  <a:srgbClr val="004199"/>
                </a:solidFill>
                <a:latin typeface="Calibri"/>
                <a:ea typeface="DejaVu Sans"/>
              </a:rPr>
              <a:t>3. Partagez Vos Initiatives Actuelles</a:t>
            </a:r>
            <a:endParaRPr lang="fr-FR" sz="3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Des initiatives possibles dans votre communauté:</a:t>
            </a:r>
          </a:p>
        </p:txBody>
      </p:sp>
      <p:sp>
        <p:nvSpPr>
          <p:cNvPr id="4" name="Rectangle 3"/>
          <p:cNvSpPr/>
          <p:nvPr/>
        </p:nvSpPr>
        <p:spPr>
          <a:xfrm>
            <a:off x="781367" y="1847761"/>
            <a:ext cx="47558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Marche environnementale en partenariat avec les centres sociaux</a:t>
            </a:r>
          </a:p>
          <a:p>
            <a:endParaRPr lang="fr-FR" dirty="0"/>
          </a:p>
          <a:p>
            <a:r>
              <a:rPr lang="fr-FR" dirty="0"/>
              <a:t>Jardin partagé MSP</a:t>
            </a:r>
          </a:p>
          <a:p>
            <a:endParaRPr lang="fr-FR" dirty="0"/>
          </a:p>
          <a:p>
            <a:r>
              <a:rPr lang="fr-FR" dirty="0"/>
              <a:t>Tchao mégot: </a:t>
            </a:r>
            <a:r>
              <a:rPr lang="fr-FR" dirty="0">
                <a:hlinkClick r:id="rId2"/>
              </a:rPr>
              <a:t>https://tchaomegot.com/</a:t>
            </a:r>
            <a:endParaRPr lang="fr-FR" dirty="0"/>
          </a:p>
        </p:txBody>
      </p:sp>
      <p:pic>
        <p:nvPicPr>
          <p:cNvPr id="2050" name="Picture 2" descr="Aucune description de photo disponible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0" b="32811"/>
          <a:stretch/>
        </p:blipFill>
        <p:spPr bwMode="auto">
          <a:xfrm>
            <a:off x="5537200" y="3778113"/>
            <a:ext cx="4175280" cy="201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9905760" y="4988560"/>
            <a:ext cx="2143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Jardin des usagers à la MSP de Marly (59)</a:t>
            </a:r>
          </a:p>
        </p:txBody>
      </p:sp>
      <p:pic>
        <p:nvPicPr>
          <p:cNvPr id="2052" name="Picture 4" descr="Aucune description de photo disponible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40" y="4168934"/>
            <a:ext cx="3085465" cy="231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094000" y="6236812"/>
            <a:ext cx="4267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Photo prise par la MSP de l’Avre (80) à l’occasion du mois sans tabac</a:t>
            </a:r>
          </a:p>
        </p:txBody>
      </p:sp>
      <p:pic>
        <p:nvPicPr>
          <p:cNvPr id="2054" name="Picture 6" descr="Aucune description de photo disponibl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1276836"/>
            <a:ext cx="2367828" cy="236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8005600" y="2091419"/>
            <a:ext cx="31094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Marche avec les usagers MSP de l’Avre (80)</a:t>
            </a:r>
          </a:p>
        </p:txBody>
      </p:sp>
    </p:spTree>
    <p:extLst>
      <p:ext uri="{BB962C8B-B14F-4D97-AF65-F5344CB8AC3E}">
        <p14:creationId xmlns:p14="http://schemas.microsoft.com/office/powerpoint/2010/main" val="1374540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83880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fr-FR" sz="3200" b="1" strike="noStrike" spc="-1" dirty="0">
                <a:solidFill>
                  <a:srgbClr val="004199"/>
                </a:solidFill>
                <a:latin typeface="Calibri"/>
                <a:ea typeface="DejaVu Sans"/>
              </a:rPr>
              <a:t>Partagez Vos Initiatives Actuelles : </a:t>
            </a:r>
            <a:r>
              <a:rPr lang="fr-FR" sz="2400" b="0" strike="noStrike" spc="-1" dirty="0">
                <a:solidFill>
                  <a:srgbClr val="004199"/>
                </a:solidFill>
                <a:latin typeface="Calibri"/>
                <a:ea typeface="DejaVu Sans"/>
              </a:rPr>
              <a:t>Élargissons notre cercle d'influence ! Partagez vos collaborations avec des </a:t>
            </a:r>
            <a:r>
              <a:rPr lang="fr-FR" sz="2400" b="1" strike="noStrike" spc="-1" dirty="0">
                <a:solidFill>
                  <a:srgbClr val="004199"/>
                </a:solidFill>
                <a:latin typeface="Calibri"/>
                <a:ea typeface="DejaVu Sans"/>
              </a:rPr>
              <a:t>partenaires locaux</a:t>
            </a:r>
            <a:r>
              <a:rPr lang="fr-FR" sz="2400" b="0" strike="noStrike" spc="-1" dirty="0">
                <a:solidFill>
                  <a:srgbClr val="004199"/>
                </a:solidFill>
                <a:latin typeface="Calibri"/>
                <a:ea typeface="DejaVu Sans"/>
              </a:rPr>
              <a:t>. Comment unissons-nous nos forces pour un changement positif ?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fr-FR" sz="2400" b="0" strike="noStrike" spc="-1" dirty="0">
              <a:latin typeface="Arial"/>
            </a:endParaRPr>
          </a:p>
        </p:txBody>
      </p:sp>
      <p:sp>
        <p:nvSpPr>
          <p:cNvPr id="140" name="CustomShape 2"/>
          <p:cNvSpPr/>
          <p:nvPr/>
        </p:nvSpPr>
        <p:spPr>
          <a:xfrm>
            <a:off x="838080" y="1825560"/>
            <a:ext cx="10513800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fr-FR" sz="1800" b="0" strike="noStrike" spc="-1">
              <a:latin typeface="Arial"/>
            </a:endParaRPr>
          </a:p>
        </p:txBody>
      </p:sp>
      <p:sp>
        <p:nvSpPr>
          <p:cNvPr id="141" name="CustomShape 3"/>
          <p:cNvSpPr/>
          <p:nvPr/>
        </p:nvSpPr>
        <p:spPr>
          <a:xfrm>
            <a:off x="20320" y="6411600"/>
            <a:ext cx="12190320" cy="444600"/>
          </a:xfrm>
          <a:prstGeom prst="rect">
            <a:avLst/>
          </a:prstGeom>
          <a:gradFill rotWithShape="0">
            <a:gsLst>
              <a:gs pos="0">
                <a:srgbClr val="D5E4F1"/>
              </a:gs>
              <a:gs pos="100000">
                <a:srgbClr val="F2F2F2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" name="Image 4"/>
          <p:cNvPicPr/>
          <p:nvPr/>
        </p:nvPicPr>
        <p:blipFill>
          <a:blip r:embed="rId2"/>
          <a:stretch/>
        </p:blipFill>
        <p:spPr>
          <a:xfrm>
            <a:off x="802160" y="2304000"/>
            <a:ext cx="10513800" cy="3625920"/>
          </a:xfrm>
          <a:prstGeom prst="rect">
            <a:avLst/>
          </a:prstGeom>
          <a:ln>
            <a:noFill/>
          </a:ln>
        </p:spPr>
      </p:pic>
      <p:pic>
        <p:nvPicPr>
          <p:cNvPr id="6" name="Image 5"/>
          <p:cNvPicPr/>
          <p:nvPr/>
        </p:nvPicPr>
        <p:blipFill>
          <a:blip r:embed="rId3"/>
          <a:stretch/>
        </p:blipFill>
        <p:spPr>
          <a:xfrm>
            <a:off x="83880" y="1396080"/>
            <a:ext cx="11723760" cy="413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Quelques possibilités à explorer en Hauts-de-France: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208723" y="1815029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err="1"/>
              <a:t>Terracycle</a:t>
            </a:r>
            <a:r>
              <a:rPr lang="fr-FR" dirty="0"/>
              <a:t> et les clowns de l’espoir en Hauts-de-France:</a:t>
            </a:r>
          </a:p>
          <a:p>
            <a:pPr lvl="1"/>
            <a:r>
              <a:rPr lang="fr-FR" dirty="0">
                <a:hlinkClick r:id="rId2"/>
              </a:rPr>
              <a:t>https://lesclownsdelespoir.fr/recycler/</a:t>
            </a:r>
            <a:endParaRPr lang="fr-FR" dirty="0"/>
          </a:p>
          <a:p>
            <a:pPr lvl="1"/>
            <a:r>
              <a:rPr lang="fr-FR" dirty="0">
                <a:hlinkClick r:id="rId3"/>
              </a:rPr>
              <a:t>https://www.terracycle.com/fr-FR/collection-programs</a:t>
            </a:r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r>
              <a:rPr lang="fr-FR" dirty="0"/>
              <a:t>Les </a:t>
            </a:r>
            <a:r>
              <a:rPr lang="fr-FR" dirty="0" err="1"/>
              <a:t>ressourceries</a:t>
            </a:r>
            <a:r>
              <a:rPr lang="fr-FR" dirty="0"/>
              <a:t> et </a:t>
            </a:r>
            <a:r>
              <a:rPr lang="fr-FR" dirty="0" err="1"/>
              <a:t>recyclries</a:t>
            </a:r>
            <a:r>
              <a:rPr lang="fr-FR" dirty="0"/>
              <a:t>:</a:t>
            </a:r>
          </a:p>
          <a:p>
            <a:pPr lvl="1"/>
            <a:r>
              <a:rPr lang="fr-FR" dirty="0">
                <a:hlinkClick r:id="rId4"/>
              </a:rPr>
              <a:t>https://ressourceries.info/?PagePrincipale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Redonner une 2</a:t>
            </a:r>
            <a:r>
              <a:rPr lang="fr-FR" baseline="30000" dirty="0"/>
              <a:t>ème</a:t>
            </a:r>
            <a:r>
              <a:rPr lang="fr-FR" dirty="0"/>
              <a:t> vie aux lunettes de vos usagers en Hauts-de-France:</a:t>
            </a:r>
          </a:p>
          <a:p>
            <a:r>
              <a:rPr lang="fr-FR" dirty="0"/>
              <a:t>       </a:t>
            </a:r>
            <a:r>
              <a:rPr lang="fr-FR" dirty="0">
                <a:hlinkClick r:id="rId5"/>
              </a:rPr>
              <a:t>https://www.challenges.fr/green-economie/des-lunettes-reconditionnees-desormais-vendues-en-magasin_856276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Recycloptics</a:t>
            </a:r>
            <a:r>
              <a:rPr lang="fr-FR" dirty="0"/>
              <a:t> valoriser la chaîne des déchets optiques:</a:t>
            </a:r>
          </a:p>
          <a:p>
            <a:pPr lvl="1"/>
            <a:r>
              <a:rPr lang="fr-FR" dirty="0">
                <a:hlinkClick r:id="rId6"/>
              </a:rPr>
              <a:t>https://recycloptics.org/</a:t>
            </a:r>
            <a:endParaRPr lang="fr-FR" dirty="0"/>
          </a:p>
        </p:txBody>
      </p:sp>
      <p:pic>
        <p:nvPicPr>
          <p:cNvPr id="1026" name="Picture 2" descr="https://www.paperfirst.info/wp-content/uploads/2021/03/PAPER-NEWS-INDUSTRY-6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94" t="7111" r="20634" b="34933"/>
          <a:stretch/>
        </p:blipFill>
        <p:spPr bwMode="auto">
          <a:xfrm>
            <a:off x="7304723" y="2549656"/>
            <a:ext cx="4155757" cy="165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101281" y="4215686"/>
            <a:ext cx="33586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/>
              <a:t>Usine </a:t>
            </a:r>
            <a:r>
              <a:rPr lang="fr-FR" sz="1000" dirty="0" err="1"/>
              <a:t>Dsmith</a:t>
            </a:r>
            <a:r>
              <a:rPr lang="fr-FR" sz="1000" dirty="0"/>
              <a:t> (80) recycle les cartons de la MSP voisine</a:t>
            </a:r>
          </a:p>
        </p:txBody>
      </p:sp>
      <p:pic>
        <p:nvPicPr>
          <p:cNvPr id="1028" name="Picture 4" descr="https://tse4.mm.bing.net/th?id=OIP.3fG23_GFnTj6-toKeUwigwHaE7&amp;pid=Ap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708" y="936485"/>
            <a:ext cx="2242185" cy="149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gasin Ecouter Voir 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1" b="16089"/>
          <a:stretch/>
        </p:blipFill>
        <p:spPr bwMode="auto">
          <a:xfrm>
            <a:off x="9469120" y="4433976"/>
            <a:ext cx="1990773" cy="203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033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9960" y="1299760"/>
            <a:ext cx="10972440" cy="1144800"/>
          </a:xfrm>
        </p:spPr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Prêt à tenter l’aventure avec nous?</a:t>
            </a:r>
          </a:p>
        </p:txBody>
      </p:sp>
      <p:pic>
        <p:nvPicPr>
          <p:cNvPr id="1026" name="Picture 2" descr="https://tse1.mm.bing.net/th?id=OIP.1rrIvXw1kL-vWdC43OXK0AHaHa&amp;pid=A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654" y="2865436"/>
            <a:ext cx="2597785" cy="259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303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3" name="CustomShape 2"/>
          <p:cNvSpPr/>
          <p:nvPr/>
        </p:nvSpPr>
        <p:spPr>
          <a:xfrm>
            <a:off x="838080" y="1825560"/>
            <a:ext cx="10513800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4" name="Image 3"/>
          <p:cNvPicPr/>
          <p:nvPr/>
        </p:nvPicPr>
        <p:blipFill>
          <a:blip r:embed="rId2"/>
          <a:stretch/>
        </p:blipFill>
        <p:spPr>
          <a:xfrm>
            <a:off x="1080" y="1080"/>
            <a:ext cx="12190320" cy="6856200"/>
          </a:xfrm>
          <a:prstGeom prst="rect">
            <a:avLst/>
          </a:prstGeom>
          <a:ln>
            <a:noFill/>
          </a:ln>
        </p:spPr>
      </p:pic>
      <p:sp>
        <p:nvSpPr>
          <p:cNvPr id="145" name="CustomShape 3"/>
          <p:cNvSpPr/>
          <p:nvPr/>
        </p:nvSpPr>
        <p:spPr>
          <a:xfrm>
            <a:off x="548640" y="1825560"/>
            <a:ext cx="11153880" cy="283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3600" b="1" strike="noStrike" spc="-1">
                <a:solidFill>
                  <a:srgbClr val="004199"/>
                </a:solidFill>
                <a:latin typeface="Proxima Nova"/>
                <a:ea typeface="DejaVu Sans"/>
              </a:rPr>
              <a:t>Merci pour votre écoute, vos questions et échanges ! </a:t>
            </a:r>
            <a:endParaRPr lang="fr-FR" sz="3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3600" b="1" strike="noStrike" spc="-1">
                <a:solidFill>
                  <a:srgbClr val="004199"/>
                </a:solidFill>
                <a:latin typeface="Proxima Nova"/>
                <a:ea typeface="DejaVu Sans"/>
              </a:rPr>
              <a:t>Pensez à compléter le questionnaire de satisfaction disponible sur l’application Imagina ! </a:t>
            </a:r>
            <a:r>
              <a:rPr lang="fr-FR" sz="3600" b="1" strike="noStrike" spc="-1">
                <a:solidFill>
                  <a:srgbClr val="000000"/>
                </a:solidFill>
                <a:latin typeface="Proxima Nova"/>
                <a:ea typeface="DejaVu Sans"/>
              </a:rPr>
              <a:t> </a:t>
            </a:r>
            <a:endParaRPr lang="fr-FR" sz="3600" b="0" strike="noStrike" spc="-1">
              <a:latin typeface="Arial"/>
            </a:endParaRPr>
          </a:p>
        </p:txBody>
      </p:sp>
      <p:pic>
        <p:nvPicPr>
          <p:cNvPr id="146" name="Image 6"/>
          <p:cNvPicPr/>
          <p:nvPr/>
        </p:nvPicPr>
        <p:blipFill>
          <a:blip r:embed="rId3"/>
          <a:stretch/>
        </p:blipFill>
        <p:spPr>
          <a:xfrm>
            <a:off x="5067360" y="3914640"/>
            <a:ext cx="2055600" cy="2055600"/>
          </a:xfrm>
          <a:prstGeom prst="rect">
            <a:avLst/>
          </a:prstGeom>
          <a:ln>
            <a:noFill/>
          </a:ln>
        </p:spPr>
      </p:pic>
      <p:pic>
        <p:nvPicPr>
          <p:cNvPr id="147" name="Image 7"/>
          <p:cNvPicPr/>
          <p:nvPr/>
        </p:nvPicPr>
        <p:blipFill>
          <a:blip r:embed="rId4"/>
          <a:stretch/>
        </p:blipFill>
        <p:spPr>
          <a:xfrm>
            <a:off x="979560" y="5396400"/>
            <a:ext cx="2432520" cy="1053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4400" b="0" strike="noStrike" spc="-1">
                <a:solidFill>
                  <a:srgbClr val="000000"/>
                </a:solidFill>
                <a:latin typeface="Proxima Nova"/>
                <a:ea typeface="DejaVu Sans"/>
              </a:rPr>
              <a:t>Pour vous, qu’est-ce qu’une Maison de Santé écoresponsable ?</a:t>
            </a:r>
            <a:r>
              <a:rPr lang="fr-FR" sz="4400" b="1" strike="noStrike" spc="-1">
                <a:solidFill>
                  <a:srgbClr val="000000"/>
                </a:solidFill>
                <a:latin typeface="Proxima Nova"/>
                <a:ea typeface="DejaVu Sans"/>
              </a:rPr>
              <a:t> </a:t>
            </a:r>
            <a:endParaRPr lang="fr-FR" sz="4400" b="0" strike="noStrike" spc="-1">
              <a:latin typeface="Arial"/>
            </a:endParaRPr>
          </a:p>
        </p:txBody>
      </p:sp>
      <p:pic>
        <p:nvPicPr>
          <p:cNvPr id="85" name="Image 84"/>
          <p:cNvPicPr/>
          <p:nvPr/>
        </p:nvPicPr>
        <p:blipFill>
          <a:blip r:embed="rId2"/>
          <a:stretch/>
        </p:blipFill>
        <p:spPr>
          <a:xfrm>
            <a:off x="792000" y="2304000"/>
            <a:ext cx="10513800" cy="3625920"/>
          </a:xfrm>
          <a:prstGeom prst="rect">
            <a:avLst/>
          </a:prstGeom>
          <a:ln>
            <a:noFill/>
          </a:ln>
        </p:spPr>
      </p:pic>
      <p:sp>
        <p:nvSpPr>
          <p:cNvPr id="86" name="CustomShape 2"/>
          <p:cNvSpPr/>
          <p:nvPr/>
        </p:nvSpPr>
        <p:spPr>
          <a:xfrm>
            <a:off x="0" y="6411600"/>
            <a:ext cx="12190320" cy="444600"/>
          </a:xfrm>
          <a:prstGeom prst="rect">
            <a:avLst/>
          </a:prstGeom>
          <a:gradFill rotWithShape="0">
            <a:gsLst>
              <a:gs pos="0">
                <a:srgbClr val="D5E4F1"/>
              </a:gs>
              <a:gs pos="100000">
                <a:srgbClr val="F2F2F2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790200" y="47628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3200" b="1" strike="noStrike" spc="-1">
                <a:solidFill>
                  <a:srgbClr val="004199"/>
                </a:solidFill>
                <a:latin typeface="Calibri"/>
                <a:ea typeface="Microsoft YaHei"/>
              </a:rPr>
              <a:t>L’Écologie en Chiffres :</a:t>
            </a:r>
            <a:r>
              <a:rPr lang="fr-FR" sz="4400" b="1" strike="noStrike" spc="-1">
                <a:solidFill>
                  <a:srgbClr val="000000"/>
                </a:solidFill>
                <a:latin typeface="Proxima Nova"/>
                <a:ea typeface="DejaVu Sans"/>
              </a:rPr>
              <a:t> </a:t>
            </a:r>
            <a:endParaRPr lang="fr-FR" sz="4400" b="0" strike="noStrike" spc="-1"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0" y="6411600"/>
            <a:ext cx="12190320" cy="444600"/>
          </a:xfrm>
          <a:prstGeom prst="rect">
            <a:avLst/>
          </a:prstGeom>
          <a:gradFill rotWithShape="0">
            <a:gsLst>
              <a:gs pos="0">
                <a:srgbClr val="D5E4F1"/>
              </a:gs>
              <a:gs pos="100000">
                <a:srgbClr val="F2F2F2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9" name="Image 88"/>
          <p:cNvPicPr/>
          <p:nvPr/>
        </p:nvPicPr>
        <p:blipFill>
          <a:blip r:embed="rId2"/>
          <a:stretch/>
        </p:blipFill>
        <p:spPr>
          <a:xfrm>
            <a:off x="8070480" y="2016000"/>
            <a:ext cx="3809520" cy="4442040"/>
          </a:xfrm>
          <a:prstGeom prst="rect">
            <a:avLst/>
          </a:prstGeom>
          <a:ln>
            <a:noFill/>
          </a:ln>
        </p:spPr>
      </p:pic>
      <p:pic>
        <p:nvPicPr>
          <p:cNvPr id="90" name="Image 89"/>
          <p:cNvPicPr/>
          <p:nvPr/>
        </p:nvPicPr>
        <p:blipFill>
          <a:blip r:embed="rId3"/>
          <a:stretch/>
        </p:blipFill>
        <p:spPr>
          <a:xfrm>
            <a:off x="400680" y="2592000"/>
            <a:ext cx="6583320" cy="3702960"/>
          </a:xfrm>
          <a:prstGeom prst="rect">
            <a:avLst/>
          </a:prstGeom>
          <a:ln>
            <a:noFill/>
          </a:ln>
        </p:spPr>
      </p:pic>
      <p:sp>
        <p:nvSpPr>
          <p:cNvPr id="91" name="TextShape 3"/>
          <p:cNvSpPr txBox="1"/>
          <p:nvPr/>
        </p:nvSpPr>
        <p:spPr>
          <a:xfrm>
            <a:off x="216000" y="6552000"/>
            <a:ext cx="241344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fr-FR" sz="1800" b="0" strike="noStrike" spc="-1">
                <a:latin typeface="Arial"/>
              </a:rPr>
              <a:t>Source photo : Pexels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3200" b="1" strike="noStrike" spc="-1">
                <a:solidFill>
                  <a:srgbClr val="004199"/>
                </a:solidFill>
                <a:latin typeface="Calibri"/>
                <a:ea typeface="Microsoft YaHei"/>
              </a:rPr>
              <a:t>L’Écologie en Chiffres : </a:t>
            </a:r>
            <a:r>
              <a:rPr lang="fr-FR" sz="2800" b="0" strike="noStrike" spc="-1">
                <a:solidFill>
                  <a:srgbClr val="004199"/>
                </a:solidFill>
                <a:latin typeface="Proxima Nova"/>
                <a:ea typeface="DejaVu Sans"/>
              </a:rPr>
              <a:t>Consommation d’Énergie 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93" name="CustomShape 2"/>
          <p:cNvSpPr/>
          <p:nvPr/>
        </p:nvSpPr>
        <p:spPr>
          <a:xfrm>
            <a:off x="838080" y="1825560"/>
            <a:ext cx="10513800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fr-FR" sz="2800" b="0" strike="noStrike" spc="-1">
                <a:solidFill>
                  <a:srgbClr val="004199"/>
                </a:solidFill>
                <a:latin typeface="Proxima Nova"/>
                <a:ea typeface="DejaVu Sans"/>
              </a:rPr>
              <a:t> La région des Hauts-de-France est l’une des plus grandes consommatrices d’énergie en France. Elle représente environ 14% de la consommation nationale d’électricité.</a:t>
            </a:r>
            <a:endParaRPr lang="fr-FR" sz="2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fr-FR" sz="2800" b="0" strike="noStrike" spc="-1">
              <a:latin typeface="Arial"/>
            </a:endParaRPr>
          </a:p>
        </p:txBody>
      </p:sp>
      <p:sp>
        <p:nvSpPr>
          <p:cNvPr id="94" name="CustomShape 3"/>
          <p:cNvSpPr/>
          <p:nvPr/>
        </p:nvSpPr>
        <p:spPr>
          <a:xfrm>
            <a:off x="0" y="6411600"/>
            <a:ext cx="12190320" cy="444600"/>
          </a:xfrm>
          <a:prstGeom prst="rect">
            <a:avLst/>
          </a:prstGeom>
          <a:gradFill rotWithShape="0">
            <a:gsLst>
              <a:gs pos="0">
                <a:srgbClr val="D5E4F1"/>
              </a:gs>
              <a:gs pos="100000">
                <a:srgbClr val="F2F2F2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5" name="Image 94"/>
          <p:cNvPicPr/>
          <p:nvPr/>
        </p:nvPicPr>
        <p:blipFill>
          <a:blip r:embed="rId2"/>
          <a:stretch/>
        </p:blipFill>
        <p:spPr>
          <a:xfrm>
            <a:off x="6297120" y="3240000"/>
            <a:ext cx="5222880" cy="2935080"/>
          </a:xfrm>
          <a:prstGeom prst="rect">
            <a:avLst/>
          </a:prstGeom>
          <a:ln>
            <a:noFill/>
          </a:ln>
        </p:spPr>
      </p:pic>
      <p:sp>
        <p:nvSpPr>
          <p:cNvPr id="96" name="TextShape 4"/>
          <p:cNvSpPr txBox="1"/>
          <p:nvPr/>
        </p:nvSpPr>
        <p:spPr>
          <a:xfrm>
            <a:off x="216000" y="5809320"/>
            <a:ext cx="518400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fr-FR" sz="1800" b="0" strike="noStrike" spc="-1">
                <a:latin typeface="Arial"/>
              </a:rPr>
              <a:t>Source photo : ADEME agence de la transition écologique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3200" b="1" strike="noStrike" spc="-1">
                <a:solidFill>
                  <a:srgbClr val="004199"/>
                </a:solidFill>
                <a:latin typeface="Calibri"/>
                <a:ea typeface="Microsoft YaHei"/>
              </a:rPr>
              <a:t>L’Écologie en Chiffres : </a:t>
            </a:r>
            <a:r>
              <a:rPr lang="fr-FR" sz="2800" b="0" strike="noStrike" spc="-1">
                <a:solidFill>
                  <a:srgbClr val="004199"/>
                </a:solidFill>
                <a:latin typeface="Proxima Nova"/>
                <a:ea typeface="Microsoft YaHei"/>
              </a:rPr>
              <a:t>Consommation d’Énergie </a:t>
            </a:r>
            <a:r>
              <a:rPr lang="fr-FR" sz="4400" b="1" strike="noStrike" spc="-1">
                <a:solidFill>
                  <a:srgbClr val="000000"/>
                </a:solidFill>
                <a:latin typeface="Proxima Nova"/>
                <a:ea typeface="Microsoft YaHei"/>
              </a:rPr>
              <a:t> </a:t>
            </a:r>
            <a:endParaRPr lang="fr-FR" sz="4400" b="0" strike="noStrike" spc="-1">
              <a:latin typeface="Arial"/>
            </a:endParaRPr>
          </a:p>
        </p:txBody>
      </p:sp>
      <p:sp>
        <p:nvSpPr>
          <p:cNvPr id="98" name="CustomShape 2"/>
          <p:cNvSpPr/>
          <p:nvPr/>
        </p:nvSpPr>
        <p:spPr>
          <a:xfrm>
            <a:off x="216000" y="1825560"/>
            <a:ext cx="4822560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fr-FR" sz="2800" b="0" strike="noStrike" spc="-1">
                <a:solidFill>
                  <a:srgbClr val="004199"/>
                </a:solidFill>
                <a:latin typeface="Proxima Nova"/>
                <a:ea typeface="DejaVu Sans"/>
              </a:rPr>
              <a:t>La région des Hauts-de-France est l’une des plus grandes consommatrices d’énergie en France. Elle représente environ 14% de la consommation nationale d’électricité.</a:t>
            </a:r>
            <a:endParaRPr lang="fr-FR" sz="2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fr-FR" sz="2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fr-FR" sz="2000" b="0" strike="noStrike" spc="-1">
                <a:solidFill>
                  <a:srgbClr val="004199"/>
                </a:solidFill>
                <a:latin typeface="Arial"/>
                <a:ea typeface="DejaVu Sans"/>
              </a:rPr>
              <a:t>Capture d’écran Up énergie</a:t>
            </a:r>
            <a:endParaRPr lang="fr-FR" sz="20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fr-FR" sz="2000" b="0" strike="noStrike" spc="-1">
              <a:latin typeface="Arial"/>
            </a:endParaRPr>
          </a:p>
        </p:txBody>
      </p:sp>
      <p:sp>
        <p:nvSpPr>
          <p:cNvPr id="99" name="CustomShape 3"/>
          <p:cNvSpPr/>
          <p:nvPr/>
        </p:nvSpPr>
        <p:spPr>
          <a:xfrm>
            <a:off x="0" y="6411600"/>
            <a:ext cx="12190320" cy="444600"/>
          </a:xfrm>
          <a:prstGeom prst="rect">
            <a:avLst/>
          </a:prstGeom>
          <a:gradFill rotWithShape="0">
            <a:gsLst>
              <a:gs pos="0">
                <a:srgbClr val="D5E4F1"/>
              </a:gs>
              <a:gs pos="100000">
                <a:srgbClr val="F2F2F2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0" name="Image 99"/>
          <p:cNvPicPr/>
          <p:nvPr/>
        </p:nvPicPr>
        <p:blipFill>
          <a:blip r:embed="rId2"/>
          <a:stretch/>
        </p:blipFill>
        <p:spPr>
          <a:xfrm>
            <a:off x="5184000" y="1985040"/>
            <a:ext cx="6581880" cy="3701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3200" b="1" strike="noStrike" spc="-1">
                <a:solidFill>
                  <a:srgbClr val="004199"/>
                </a:solidFill>
                <a:latin typeface="Calibri"/>
                <a:ea typeface="Microsoft YaHei"/>
              </a:rPr>
              <a:t>L’Écologie en Chiffres : </a:t>
            </a:r>
            <a:r>
              <a:rPr lang="fr-FR" sz="2800" b="0" strike="noStrike" spc="-1">
                <a:solidFill>
                  <a:srgbClr val="004199"/>
                </a:solidFill>
                <a:latin typeface="Proxima Nova"/>
                <a:ea typeface="Microsoft YaHei"/>
              </a:rPr>
              <a:t>Émissions de CO2</a:t>
            </a:r>
            <a:r>
              <a:rPr lang="fr-FR" sz="3200" b="1" strike="noStrike" spc="-1">
                <a:solidFill>
                  <a:srgbClr val="004199"/>
                </a:solidFill>
                <a:latin typeface="Calibri"/>
                <a:ea typeface="Microsoft YaHei"/>
              </a:rPr>
              <a:t> 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02" name="CustomShape 2"/>
          <p:cNvSpPr/>
          <p:nvPr/>
        </p:nvSpPr>
        <p:spPr>
          <a:xfrm>
            <a:off x="838080" y="1825560"/>
            <a:ext cx="3480480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fr-FR" sz="2800" b="0" strike="noStrike" spc="-1">
                <a:solidFill>
                  <a:srgbClr val="004199"/>
                </a:solidFill>
                <a:latin typeface="Proxima Nova"/>
                <a:ea typeface="DejaVu Sans"/>
              </a:rPr>
              <a:t>En 2019, la région a émis environ 35 millions de tonnes de CO2, principalement dues aux secteurs de l’industrie et des transports.  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0" y="6411600"/>
            <a:ext cx="12190320" cy="444600"/>
          </a:xfrm>
          <a:prstGeom prst="rect">
            <a:avLst/>
          </a:prstGeom>
          <a:gradFill rotWithShape="0">
            <a:gsLst>
              <a:gs pos="0">
                <a:srgbClr val="D5E4F1"/>
              </a:gs>
              <a:gs pos="100000">
                <a:srgbClr val="F2F2F2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4" name="Image 103"/>
          <p:cNvPicPr/>
          <p:nvPr/>
        </p:nvPicPr>
        <p:blipFill>
          <a:blip r:embed="rId2"/>
          <a:stretch/>
        </p:blipFill>
        <p:spPr>
          <a:xfrm>
            <a:off x="6264000" y="1728000"/>
            <a:ext cx="5195160" cy="4578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71820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3200" b="1" strike="noStrike" spc="-1">
                <a:solidFill>
                  <a:srgbClr val="004199"/>
                </a:solidFill>
                <a:latin typeface="Calibri"/>
                <a:ea typeface="Microsoft YaHei"/>
              </a:rPr>
              <a:t>L’Écologie en Chiffres : </a:t>
            </a:r>
            <a:r>
              <a:rPr lang="fr-FR" sz="2800" b="0" strike="noStrike" spc="-1">
                <a:solidFill>
                  <a:srgbClr val="004199"/>
                </a:solidFill>
                <a:latin typeface="Proxima Nova"/>
                <a:ea typeface="Microsoft YaHei"/>
              </a:rPr>
              <a:t>Déchets</a:t>
            </a:r>
            <a:r>
              <a:rPr lang="fr-FR" sz="3200" b="1" strike="noStrike" spc="-1">
                <a:solidFill>
                  <a:srgbClr val="004199"/>
                </a:solidFill>
                <a:latin typeface="Calibri"/>
                <a:ea typeface="Microsoft YaHei"/>
              </a:rPr>
              <a:t> 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06" name="CustomShape 2"/>
          <p:cNvSpPr/>
          <p:nvPr/>
        </p:nvSpPr>
        <p:spPr>
          <a:xfrm>
            <a:off x="263520" y="1842480"/>
            <a:ext cx="7080480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fr-FR" sz="2800" b="0" strike="noStrike" spc="-1">
                <a:solidFill>
                  <a:srgbClr val="004199"/>
                </a:solidFill>
                <a:latin typeface="Proxima Nova"/>
                <a:ea typeface="DejaVu Sans"/>
              </a:rPr>
              <a:t>Chaque habitant des Hauts-de-France produit en moyenne environ </a:t>
            </a:r>
            <a:r>
              <a:rPr lang="fr-FR" sz="2800" b="1" strike="noStrike" spc="-1">
                <a:solidFill>
                  <a:srgbClr val="004199"/>
                </a:solidFill>
                <a:latin typeface="Arial"/>
                <a:ea typeface="DejaVu Sans"/>
              </a:rPr>
              <a:t>561 kg</a:t>
            </a:r>
            <a:r>
              <a:rPr lang="fr-FR" sz="2800" b="0" strike="noStrike" spc="-1">
                <a:solidFill>
                  <a:srgbClr val="004199"/>
                </a:solidFill>
                <a:latin typeface="Proxima Nova"/>
                <a:ea typeface="DejaVu Sans"/>
              </a:rPr>
              <a:t> de déchets par an, ce qui est légèrement supérieur à la moyenne nationale.  Les déchets représentent 3,7% de nos émissions, en prenant en compte le traitement des déchets solides et le traitement des eaux usées. La France est le second plus gros producteur de déchets de l’Union Européenne.</a:t>
            </a:r>
            <a:endParaRPr lang="fr-FR" sz="2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fr-FR" sz="2800" b="0" strike="noStrike" spc="-1">
                <a:solidFill>
                  <a:srgbClr val="004199"/>
                </a:solidFill>
                <a:latin typeface="Proxima Nova"/>
                <a:ea typeface="DejaVu Sans"/>
              </a:rPr>
              <a:t> 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107" name="CustomShape 3"/>
          <p:cNvSpPr/>
          <p:nvPr/>
        </p:nvSpPr>
        <p:spPr>
          <a:xfrm>
            <a:off x="0" y="6411600"/>
            <a:ext cx="12190320" cy="444600"/>
          </a:xfrm>
          <a:prstGeom prst="rect">
            <a:avLst/>
          </a:prstGeom>
          <a:gradFill rotWithShape="0">
            <a:gsLst>
              <a:gs pos="0">
                <a:srgbClr val="D5E4F1"/>
              </a:gs>
              <a:gs pos="100000">
                <a:srgbClr val="F2F2F2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8" name="Image 107"/>
          <p:cNvPicPr/>
          <p:nvPr/>
        </p:nvPicPr>
        <p:blipFill>
          <a:blip r:embed="rId2"/>
          <a:stretch/>
        </p:blipFill>
        <p:spPr>
          <a:xfrm>
            <a:off x="7488000" y="3312000"/>
            <a:ext cx="4571640" cy="3047760"/>
          </a:xfrm>
          <a:prstGeom prst="rect">
            <a:avLst/>
          </a:prstGeom>
          <a:ln>
            <a:noFill/>
          </a:ln>
        </p:spPr>
      </p:pic>
      <p:sp>
        <p:nvSpPr>
          <p:cNvPr id="109" name="TextShape 4"/>
          <p:cNvSpPr txBox="1"/>
          <p:nvPr/>
        </p:nvSpPr>
        <p:spPr>
          <a:xfrm>
            <a:off x="9610560" y="2880000"/>
            <a:ext cx="241344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fr-FR" sz="1800" b="0" strike="noStrike" spc="-1">
                <a:latin typeface="Arial"/>
              </a:rPr>
              <a:t>Source photo : Pexels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838080" y="36504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3200" b="1" strike="noStrike" spc="-1">
                <a:solidFill>
                  <a:srgbClr val="004199"/>
                </a:solidFill>
                <a:latin typeface="Calibri"/>
                <a:ea typeface="Microsoft YaHei"/>
              </a:rPr>
              <a:t>L’Écologie en Chiffres :  </a:t>
            </a:r>
            <a:r>
              <a:rPr lang="fr-FR" sz="2800" b="0" strike="noStrike" spc="-1">
                <a:solidFill>
                  <a:srgbClr val="004199"/>
                </a:solidFill>
                <a:latin typeface="Proxima Nova"/>
                <a:ea typeface="Microsoft YaHei"/>
              </a:rPr>
              <a:t>Énergie Renouvelable</a:t>
            </a:r>
            <a:r>
              <a:rPr lang="fr-FR" sz="4400" b="1" strike="noStrike" spc="-1">
                <a:solidFill>
                  <a:srgbClr val="000000"/>
                </a:solidFill>
                <a:latin typeface="Proxima Nova"/>
                <a:ea typeface="Microsoft YaHei"/>
              </a:rPr>
              <a:t> </a:t>
            </a:r>
            <a:endParaRPr lang="fr-FR" sz="4400" b="0" strike="noStrike" spc="-1">
              <a:latin typeface="Arial"/>
            </a:endParaRPr>
          </a:p>
        </p:txBody>
      </p:sp>
      <p:sp>
        <p:nvSpPr>
          <p:cNvPr id="111" name="CustomShape 2"/>
          <p:cNvSpPr/>
          <p:nvPr/>
        </p:nvSpPr>
        <p:spPr>
          <a:xfrm>
            <a:off x="838080" y="1825560"/>
            <a:ext cx="10513800" cy="434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fr-FR" sz="2800" b="0" strike="noStrike" spc="-1">
                <a:solidFill>
                  <a:srgbClr val="004199"/>
                </a:solidFill>
                <a:latin typeface="Proxima Nova"/>
                <a:ea typeface="DejaVu Sans"/>
              </a:rPr>
              <a:t>La région a fait des progrès dans le développement des énergies renouvelables, en particulier l’éolien. En 2019, elle a produit environ 2,2 TWh d’électricité éolienne, ce qui équivaut à la consommation de plus de 600 000 foyers.  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112" name="CustomShape 3"/>
          <p:cNvSpPr/>
          <p:nvPr/>
        </p:nvSpPr>
        <p:spPr>
          <a:xfrm>
            <a:off x="0" y="6411600"/>
            <a:ext cx="12190320" cy="444600"/>
          </a:xfrm>
          <a:prstGeom prst="rect">
            <a:avLst/>
          </a:prstGeom>
          <a:gradFill rotWithShape="0">
            <a:gsLst>
              <a:gs pos="0">
                <a:srgbClr val="D5E4F1"/>
              </a:gs>
              <a:gs pos="100000">
                <a:srgbClr val="F2F2F2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3" name="Image 112"/>
          <p:cNvPicPr/>
          <p:nvPr/>
        </p:nvPicPr>
        <p:blipFill>
          <a:blip r:embed="rId2"/>
          <a:stretch/>
        </p:blipFill>
        <p:spPr>
          <a:xfrm>
            <a:off x="7288920" y="3515400"/>
            <a:ext cx="4663080" cy="3108600"/>
          </a:xfrm>
          <a:prstGeom prst="rect">
            <a:avLst/>
          </a:prstGeom>
          <a:ln>
            <a:noFill/>
          </a:ln>
        </p:spPr>
      </p:pic>
      <p:sp>
        <p:nvSpPr>
          <p:cNvPr id="114" name="TextShape 4"/>
          <p:cNvSpPr txBox="1"/>
          <p:nvPr/>
        </p:nvSpPr>
        <p:spPr>
          <a:xfrm>
            <a:off x="4752000" y="6336000"/>
            <a:ext cx="241344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fr-FR" sz="1800" b="0" strike="noStrike" spc="-1">
                <a:latin typeface="Arial"/>
              </a:rPr>
              <a:t>Source photo : Pexels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</TotalTime>
  <Words>730</Words>
  <Application>Microsoft Office PowerPoint</Application>
  <PresentationFormat>Grand écran</PresentationFormat>
  <Paragraphs>99</Paragraphs>
  <Slides>24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24</vt:i4>
      </vt:variant>
    </vt:vector>
  </HeadingPairs>
  <TitlesOfParts>
    <vt:vector size="33" baseType="lpstr">
      <vt:lpstr>Microsoft YaHei</vt:lpstr>
      <vt:lpstr>Arial</vt:lpstr>
      <vt:lpstr>Calibri</vt:lpstr>
      <vt:lpstr>DejaVu Sans</vt:lpstr>
      <vt:lpstr>Proxima Nova</vt:lpstr>
      <vt:lpstr>Symbol</vt:lpstr>
      <vt:lpstr>Wingdings</vt:lpstr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Travailler Ensemble pour l’Environnement dans une maison de santé</vt:lpstr>
      <vt:lpstr>Présentation PowerPoint</vt:lpstr>
      <vt:lpstr>Travailler Ensemble pour l’Environnement dans une maison de santé </vt:lpstr>
      <vt:lpstr>Présentation PowerPoint</vt:lpstr>
      <vt:lpstr>Des petits gestes en MSP:</vt:lpstr>
      <vt:lpstr>Présentation PowerPoint</vt:lpstr>
      <vt:lpstr>Des initiatives possibles dans votre communauté:</vt:lpstr>
      <vt:lpstr>Présentation PowerPoint</vt:lpstr>
      <vt:lpstr>Quelques possibilités à explorer en Hauts-de-France: </vt:lpstr>
      <vt:lpstr>Prêt à tenter l’aventure avec nous?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Atelier… : …………</dc:title>
  <dc:subject/>
  <dc:creator>Arline D'haudt</dc:creator>
  <dc:description/>
  <cp:lastModifiedBy>Muriel Michaud</cp:lastModifiedBy>
  <cp:revision>40</cp:revision>
  <dcterms:created xsi:type="dcterms:W3CDTF">2023-09-27T07:32:26Z</dcterms:created>
  <dcterms:modified xsi:type="dcterms:W3CDTF">2023-11-16T20:24:32Z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Grand écran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10</vt:i4>
  </property>
</Properties>
</file>