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58" r:id="rId4"/>
    <p:sldId id="343" r:id="rId5"/>
    <p:sldId id="369" r:id="rId6"/>
    <p:sldId id="370"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87" r:id="rId24"/>
    <p:sldId id="388" r:id="rId25"/>
    <p:sldId id="389" r:id="rId26"/>
    <p:sldId id="390" r:id="rId27"/>
    <p:sldId id="391" r:id="rId28"/>
    <p:sldId id="393" r:id="rId29"/>
    <p:sldId id="394" r:id="rId30"/>
    <p:sldId id="395" r:id="rId31"/>
    <p:sldId id="400" r:id="rId32"/>
    <p:sldId id="397" r:id="rId33"/>
    <p:sldId id="398" r:id="rId34"/>
    <p:sldId id="401" r:id="rId35"/>
    <p:sldId id="399" r:id="rId36"/>
    <p:sldId id="272" r:id="rId37"/>
    <p:sldId id="274" r:id="rId38"/>
    <p:sldId id="261" r:id="rId39"/>
    <p:sldId id="263" r:id="rId40"/>
    <p:sldId id="264" r:id="rId41"/>
    <p:sldId id="270" r:id="rId42"/>
    <p:sldId id="267" r:id="rId43"/>
    <p:sldId id="271" r:id="rId44"/>
    <p:sldId id="268" r:id="rId45"/>
    <p:sldId id="269" r:id="rId46"/>
    <p:sldId id="265"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F11F870-212C-2F48-A3E1-77E69516D1CB}">
          <p14:sldIdLst>
            <p14:sldId id="256"/>
            <p14:sldId id="257"/>
            <p14:sldId id="258"/>
          </p14:sldIdLst>
        </p14:section>
        <p14:section name="Section par défaut" id="{63F53A72-5CF1-4856-9853-6C485DB648EA}">
          <p14:sldIdLst>
            <p14:sldId id="343"/>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3"/>
            <p14:sldId id="394"/>
            <p14:sldId id="395"/>
            <p14:sldId id="400"/>
            <p14:sldId id="397"/>
            <p14:sldId id="398"/>
            <p14:sldId id="401"/>
            <p14:sldId id="399"/>
            <p14:sldId id="272"/>
            <p14:sldId id="274"/>
            <p14:sldId id="261"/>
            <p14:sldId id="263"/>
            <p14:sldId id="264"/>
            <p14:sldId id="270"/>
            <p14:sldId id="267"/>
            <p14:sldId id="271"/>
            <p14:sldId id="268"/>
            <p14:sldId id="269"/>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99"/>
    <a:srgbClr val="D8E5F0"/>
    <a:srgbClr val="E71C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0"/>
  </p:normalViewPr>
  <p:slideViewPr>
    <p:cSldViewPr snapToGrid="0">
      <p:cViewPr>
        <p:scale>
          <a:sx n="118" d="100"/>
          <a:sy n="118" d="100"/>
        </p:scale>
        <p:origin x="36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E31D2-EB33-1B49-8A02-EB7411774B97}" type="datetimeFigureOut">
              <a:rPr lang="fr-FR" smtClean="0"/>
              <a:t>21/11/2023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FFBF3-A78D-EF47-995D-03EE56E7F8B8}" type="slidenum">
              <a:rPr lang="fr-FR" smtClean="0"/>
              <a:t>‹N°›</a:t>
            </a:fld>
            <a:endParaRPr lang="fr-FR"/>
          </a:p>
        </p:txBody>
      </p:sp>
    </p:spTree>
    <p:extLst>
      <p:ext uri="{BB962C8B-B14F-4D97-AF65-F5344CB8AC3E}">
        <p14:creationId xmlns:p14="http://schemas.microsoft.com/office/powerpoint/2010/main" val="217249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itchFamily="18" charset="0"/>
              </a:rPr>
              <a:t>À l’oral : la crise = </a:t>
            </a:r>
          </a:p>
        </p:txBody>
      </p:sp>
    </p:spTree>
    <p:extLst>
      <p:ext uri="{BB962C8B-B14F-4D97-AF65-F5344CB8AC3E}">
        <p14:creationId xmlns:p14="http://schemas.microsoft.com/office/powerpoint/2010/main" val="810779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90488" y="744538"/>
            <a:ext cx="6616700" cy="372268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itchFamily="18" charset="0"/>
            </a:endParaRPr>
          </a:p>
        </p:txBody>
      </p:sp>
    </p:spTree>
    <p:extLst>
      <p:ext uri="{BB962C8B-B14F-4D97-AF65-F5344CB8AC3E}">
        <p14:creationId xmlns:p14="http://schemas.microsoft.com/office/powerpoint/2010/main" val="409280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itchFamily="18" charset="0"/>
              </a:rPr>
              <a:t>À l’oral : la crise = </a:t>
            </a:r>
          </a:p>
        </p:txBody>
      </p:sp>
    </p:spTree>
    <p:extLst>
      <p:ext uri="{BB962C8B-B14F-4D97-AF65-F5344CB8AC3E}">
        <p14:creationId xmlns:p14="http://schemas.microsoft.com/office/powerpoint/2010/main" val="259849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Times New Roman" pitchFamily="18" charset="0"/>
              </a:rPr>
              <a:t>À l’oral : la crise = </a:t>
            </a:r>
          </a:p>
        </p:txBody>
      </p:sp>
    </p:spTree>
    <p:extLst>
      <p:ext uri="{BB962C8B-B14F-4D97-AF65-F5344CB8AC3E}">
        <p14:creationId xmlns:p14="http://schemas.microsoft.com/office/powerpoint/2010/main" val="185929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Times New Roman" pitchFamily="18" charset="0"/>
              </a:rPr>
              <a:t>À l’oral : la crise = </a:t>
            </a:r>
          </a:p>
        </p:txBody>
      </p:sp>
    </p:spTree>
    <p:extLst>
      <p:ext uri="{BB962C8B-B14F-4D97-AF65-F5344CB8AC3E}">
        <p14:creationId xmlns:p14="http://schemas.microsoft.com/office/powerpoint/2010/main" val="61602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itchFamily="18" charset="0"/>
              </a:rPr>
              <a:t>À l’oral : la crise = </a:t>
            </a:r>
          </a:p>
        </p:txBody>
      </p:sp>
    </p:spTree>
    <p:extLst>
      <p:ext uri="{BB962C8B-B14F-4D97-AF65-F5344CB8AC3E}">
        <p14:creationId xmlns:p14="http://schemas.microsoft.com/office/powerpoint/2010/main" val="163952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itchFamily="18" charset="0"/>
              </a:rPr>
              <a:t>À l’oral : la crise = </a:t>
            </a:r>
          </a:p>
        </p:txBody>
      </p:sp>
    </p:spTree>
    <p:extLst>
      <p:ext uri="{BB962C8B-B14F-4D97-AF65-F5344CB8AC3E}">
        <p14:creationId xmlns:p14="http://schemas.microsoft.com/office/powerpoint/2010/main" val="101570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itchFamily="18" charset="0"/>
              </a:rPr>
              <a:t>À l’oral : la crise = </a:t>
            </a:r>
          </a:p>
        </p:txBody>
      </p:sp>
    </p:spTree>
    <p:extLst>
      <p:ext uri="{BB962C8B-B14F-4D97-AF65-F5344CB8AC3E}">
        <p14:creationId xmlns:p14="http://schemas.microsoft.com/office/powerpoint/2010/main" val="340625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itchFamily="18" charset="0"/>
              </a:rPr>
              <a:t>À l’oral : la crise = </a:t>
            </a:r>
          </a:p>
        </p:txBody>
      </p:sp>
    </p:spTree>
    <p:extLst>
      <p:ext uri="{BB962C8B-B14F-4D97-AF65-F5344CB8AC3E}">
        <p14:creationId xmlns:p14="http://schemas.microsoft.com/office/powerpoint/2010/main" val="14381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itchFamily="18" charset="0"/>
              </a:rPr>
              <a:t>À l’oral : la crise = </a:t>
            </a:r>
          </a:p>
        </p:txBody>
      </p:sp>
    </p:spTree>
    <p:extLst>
      <p:ext uri="{BB962C8B-B14F-4D97-AF65-F5344CB8AC3E}">
        <p14:creationId xmlns:p14="http://schemas.microsoft.com/office/powerpoint/2010/main" val="40653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C76CC-D98D-965A-21DA-257B88ACDBB0}"/>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F3D8BD5D-0DDE-1C3F-361C-0AD4C99B9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1BD191C2-C3EF-3BFC-54CD-B33E47463194}"/>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E37DE599-22C6-EC33-82B7-50AB2CC69F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C41E85-A3B4-BDE4-0767-5CFB6329C4C4}"/>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358497113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158F09-4FC6-72A1-775C-28DBAB80EFA8}"/>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654CE655-E95F-8490-D6F7-C884A67FB955}"/>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75AD7D0-BB94-22A5-8329-C0A0A6E0F030}"/>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878D53A6-1100-F39B-A80D-6E2F32747B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0DFDBF-4689-9C94-6EB6-7BA082DC77CB}"/>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221907124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96F1FE-DE6C-FBD5-07D0-30D13FF165D8}"/>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11EE835E-0264-17D1-3C5A-2EBCBF061DF6}"/>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4E75E2F9-A514-4914-90AE-448489A54EC5}"/>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5C953646-F441-A171-448F-B1DBE6AC8D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77972C-3809-38BA-969C-885770A2F5EF}"/>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145052794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21/11/2023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692796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05E9E8-04EC-55EA-7AB0-E64545B2D011}"/>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26E3250D-1C38-9F2D-625C-688B532E85D0}"/>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6E536578-01F3-4672-7C52-9D5C1B9C6A4D}"/>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0665FB8F-8B41-5FB1-32CD-B77175A1E9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FD13C6-1635-5C20-7CE6-F2E93E262C5B}"/>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12889293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B6BF00-4CA1-C8CE-8ED9-DEFCD505FD81}"/>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952F7F4E-F246-2254-B544-BF51D94584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771004C2-1582-9038-1ED8-CF72CF9066BB}"/>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5BB014A0-B321-9632-8058-6AA425EC18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4AC5B5-F1F0-A5B6-5727-E1EFF090EECE}"/>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91668497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C2288-053C-4FC2-5A28-060BBF84AA76}"/>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83288598-F315-F811-466C-A8D8235A806E}"/>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3F15CCB1-24A3-5DFF-5CA9-8C98D4DB4063}"/>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A82F9E85-6B1D-5F4B-C5A6-A37F3ED78EF6}"/>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6" name="Espace réservé du pied de page 5">
            <a:extLst>
              <a:ext uri="{FF2B5EF4-FFF2-40B4-BE49-F238E27FC236}">
                <a16:creationId xmlns:a16="http://schemas.microsoft.com/office/drawing/2014/main" id="{65DAFF91-43A0-937E-7A1B-0745CE6CFB9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AE88E4-AC20-77C2-8DCD-35115F4C9A9A}"/>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408884525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29E29-5A41-0301-21A1-39869F24C922}"/>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C395C39D-1912-69F4-7AAE-1CB57519E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C2D10A06-6779-C0A3-431C-F449DC1F3E13}"/>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06A238DB-2204-C430-E995-C9031AFDAC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69DCC120-3497-5A85-7D17-3DAFB98D97EE}"/>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CAF4B838-5CC6-58BC-4FD9-B4B93DA1303D}"/>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8" name="Espace réservé du pied de page 7">
            <a:extLst>
              <a:ext uri="{FF2B5EF4-FFF2-40B4-BE49-F238E27FC236}">
                <a16:creationId xmlns:a16="http://schemas.microsoft.com/office/drawing/2014/main" id="{FD44E57A-E508-3D53-F875-3F58AF9FADE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5B34210-0811-EDCC-C5EE-F7887FE5884F}"/>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281922774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9BD80B-C629-E628-BD82-FC60B87C7F1E}"/>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3DE6B8CB-2480-FED2-0790-3006BA34C2BE}"/>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4" name="Espace réservé du pied de page 3">
            <a:extLst>
              <a:ext uri="{FF2B5EF4-FFF2-40B4-BE49-F238E27FC236}">
                <a16:creationId xmlns:a16="http://schemas.microsoft.com/office/drawing/2014/main" id="{A77F3580-F263-95F7-6235-15363562A6D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DA6B05F-729D-761B-B049-0EC2BC0760E9}"/>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237897712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942764-F643-C673-6A3D-55DAAB73562C}"/>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3" name="Espace réservé du pied de page 2">
            <a:extLst>
              <a:ext uri="{FF2B5EF4-FFF2-40B4-BE49-F238E27FC236}">
                <a16:creationId xmlns:a16="http://schemas.microsoft.com/office/drawing/2014/main" id="{33DAE557-8EC5-0575-6357-B08A8408D20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28102FB-4B4F-30FF-7B34-071C5BFBCB6E}"/>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417881880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5403D-951C-E144-3810-4F69661A993E}"/>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EDD3060F-3E26-804F-9640-E22A028A9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00911560-661F-0A03-96A6-D368A2146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D2F8BC96-A1C9-CE18-E8A3-438279F8FAA6}"/>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6" name="Espace réservé du pied de page 5">
            <a:extLst>
              <a:ext uri="{FF2B5EF4-FFF2-40B4-BE49-F238E27FC236}">
                <a16:creationId xmlns:a16="http://schemas.microsoft.com/office/drawing/2014/main" id="{17E3EAA2-85F9-B138-6ADF-AF1A7883E1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9C5F0B-94A6-9A90-5B15-5B238980AEFF}"/>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42256635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DC1580-3210-D3D5-16AA-B1B3B14E2CB6}"/>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53AB7F49-AB94-D010-E4F5-7DFAB2A0E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A34BBD2-8113-DEBD-5390-4C7AEF9CB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FB059F1B-42B1-B0CB-834E-F06033B59B5C}"/>
              </a:ext>
            </a:extLst>
          </p:cNvPr>
          <p:cNvSpPr>
            <a:spLocks noGrp="1"/>
          </p:cNvSpPr>
          <p:nvPr>
            <p:ph type="dt" sz="half" idx="10"/>
          </p:nvPr>
        </p:nvSpPr>
        <p:spPr/>
        <p:txBody>
          <a:bodyPr/>
          <a:lstStyle/>
          <a:p>
            <a:fld id="{CEF2E154-1970-9746-ABFA-EFC4ADDA2514}" type="datetimeFigureOut">
              <a:rPr lang="fr-FR" smtClean="0"/>
              <a:t>21/11/2023</a:t>
            </a:fld>
            <a:endParaRPr lang="fr-FR"/>
          </a:p>
        </p:txBody>
      </p:sp>
      <p:sp>
        <p:nvSpPr>
          <p:cNvPr id="6" name="Espace réservé du pied de page 5">
            <a:extLst>
              <a:ext uri="{FF2B5EF4-FFF2-40B4-BE49-F238E27FC236}">
                <a16:creationId xmlns:a16="http://schemas.microsoft.com/office/drawing/2014/main" id="{8534622A-FB05-D9AA-0E7E-4C2D1AFED9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699BB8-D173-E9AF-349E-8395E939480A}"/>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134416915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41682A5-7B52-4971-A637-A651E34916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E1122E1E-07B2-DB05-A07C-2A517E7370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05F13E0B-370B-4EFE-5B7E-910901C62E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2E154-1970-9746-ABFA-EFC4ADDA2514}"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B0FBBD61-9D23-082F-33F7-A4E8FC1C7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6BD1F4D-2120-B19E-C620-ADCE38F0B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6D0D3-3C5D-914F-BC88-52EB99F21497}" type="slidenum">
              <a:rPr lang="fr-FR" smtClean="0"/>
              <a:t>‹N°›</a:t>
            </a:fld>
            <a:endParaRPr lang="fr-FR"/>
          </a:p>
        </p:txBody>
      </p:sp>
    </p:spTree>
    <p:extLst>
      <p:ext uri="{BB962C8B-B14F-4D97-AF65-F5344CB8AC3E}">
        <p14:creationId xmlns:p14="http://schemas.microsoft.com/office/powerpoint/2010/main" val="577683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ars-hdf-signal@ars.sante.f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0C8D99B-843D-010F-BB80-5C2017E0C10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F79D014-5659-C2F9-474B-A6BC299ED638}"/>
              </a:ext>
            </a:extLst>
          </p:cNvPr>
          <p:cNvSpPr>
            <a:spLocks noGrp="1"/>
          </p:cNvSpPr>
          <p:nvPr>
            <p:ph type="ctrTitle"/>
          </p:nvPr>
        </p:nvSpPr>
        <p:spPr>
          <a:xfrm>
            <a:off x="722376" y="218887"/>
            <a:ext cx="11036808" cy="2249424"/>
          </a:xfrm>
        </p:spPr>
        <p:txBody>
          <a:bodyPr>
            <a:noAutofit/>
          </a:bodyPr>
          <a:lstStyle/>
          <a:p>
            <a:r>
              <a:rPr lang="fr-FR" sz="2000" b="1" dirty="0">
                <a:solidFill>
                  <a:srgbClr val="004199"/>
                </a:solidFill>
                <a:latin typeface="Proxima Nova" panose="02000506030000020004" pitchFamily="2" charset="0"/>
              </a:rPr>
              <a:t>Atelier 3</a:t>
            </a:r>
            <a:br>
              <a:rPr lang="fr-FR" sz="4800" b="1" dirty="0">
                <a:solidFill>
                  <a:srgbClr val="004199"/>
                </a:solidFill>
                <a:latin typeface="Proxima Nova" panose="02000506030000020004" pitchFamily="2" charset="0"/>
              </a:rPr>
            </a:br>
            <a:r>
              <a:rPr lang="fr-FR" sz="4800" b="1" dirty="0">
                <a:solidFill>
                  <a:srgbClr val="004199"/>
                </a:solidFill>
                <a:latin typeface="Proxima Nova" panose="02000506030000020004" pitchFamily="2" charset="0"/>
              </a:rPr>
              <a:t>Construire son plan d’action face aux situations sanitaires exceptionnelles</a:t>
            </a:r>
          </a:p>
        </p:txBody>
      </p:sp>
      <p:sp>
        <p:nvSpPr>
          <p:cNvPr id="3" name="Sous-titre 2">
            <a:extLst>
              <a:ext uri="{FF2B5EF4-FFF2-40B4-BE49-F238E27FC236}">
                <a16:creationId xmlns:a16="http://schemas.microsoft.com/office/drawing/2014/main" id="{5CC03A35-57A8-F8EF-F909-D9E1ADF23505}"/>
              </a:ext>
            </a:extLst>
          </p:cNvPr>
          <p:cNvSpPr>
            <a:spLocks noGrp="1"/>
          </p:cNvSpPr>
          <p:nvPr>
            <p:ph type="subTitle" idx="1"/>
          </p:nvPr>
        </p:nvSpPr>
        <p:spPr>
          <a:xfrm>
            <a:off x="0" y="2468311"/>
            <a:ext cx="12192000" cy="1921377"/>
          </a:xfrm>
        </p:spPr>
        <p:txBody>
          <a:bodyPr>
            <a:normAutofit/>
          </a:bodyPr>
          <a:lstStyle/>
          <a:p>
            <a:r>
              <a:rPr lang="fr-FR" dirty="0">
                <a:solidFill>
                  <a:srgbClr val="004199"/>
                </a:solidFill>
              </a:rPr>
              <a:t>Animé par : </a:t>
            </a:r>
          </a:p>
          <a:p>
            <a:pPr algn="l"/>
            <a:r>
              <a:rPr lang="fr-FR" dirty="0">
                <a:solidFill>
                  <a:srgbClr val="004199"/>
                </a:solidFill>
              </a:rPr>
              <a:t>- </a:t>
            </a:r>
            <a:r>
              <a:rPr lang="fr-FR" b="1" dirty="0">
                <a:solidFill>
                  <a:srgbClr val="004199"/>
                </a:solidFill>
              </a:rPr>
              <a:t>Mme </a:t>
            </a:r>
            <a:r>
              <a:rPr lang="fr-FR" b="1" dirty="0" err="1">
                <a:solidFill>
                  <a:srgbClr val="004199"/>
                </a:solidFill>
              </a:rPr>
              <a:t>Blary-Buissart</a:t>
            </a:r>
            <a:r>
              <a:rPr lang="fr-FR" b="1" dirty="0">
                <a:solidFill>
                  <a:srgbClr val="004199"/>
                </a:solidFill>
              </a:rPr>
              <a:t> Hélène </a:t>
            </a:r>
            <a:r>
              <a:rPr lang="fr-FR" dirty="0">
                <a:solidFill>
                  <a:srgbClr val="004199"/>
                </a:solidFill>
              </a:rPr>
              <a:t>( Responsable SSE de l’ARS)</a:t>
            </a:r>
          </a:p>
          <a:p>
            <a:pPr algn="l"/>
            <a:r>
              <a:rPr lang="fr-FR" dirty="0">
                <a:solidFill>
                  <a:srgbClr val="004199"/>
                </a:solidFill>
              </a:rPr>
              <a:t>- </a:t>
            </a:r>
            <a:r>
              <a:rPr lang="fr-FR" b="1" dirty="0">
                <a:solidFill>
                  <a:srgbClr val="004199"/>
                </a:solidFill>
              </a:rPr>
              <a:t>Mme </a:t>
            </a:r>
            <a:r>
              <a:rPr lang="fr-FR" b="1" dirty="0" err="1">
                <a:solidFill>
                  <a:srgbClr val="004199"/>
                </a:solidFill>
              </a:rPr>
              <a:t>Leite</a:t>
            </a:r>
            <a:r>
              <a:rPr lang="fr-FR" b="1" dirty="0">
                <a:solidFill>
                  <a:srgbClr val="004199"/>
                </a:solidFill>
              </a:rPr>
              <a:t> Caroline, Mme </a:t>
            </a:r>
            <a:r>
              <a:rPr lang="fr-FR" b="1" dirty="0" err="1">
                <a:solidFill>
                  <a:srgbClr val="004199"/>
                </a:solidFill>
              </a:rPr>
              <a:t>Delbaere</a:t>
            </a:r>
            <a:r>
              <a:rPr lang="fr-FR" b="1" dirty="0">
                <a:solidFill>
                  <a:srgbClr val="004199"/>
                </a:solidFill>
              </a:rPr>
              <a:t> Catherine ,Dr PIGNON Stéphanie </a:t>
            </a:r>
            <a:r>
              <a:rPr lang="fr-FR" sz="2000" dirty="0">
                <a:solidFill>
                  <a:srgbClr val="004199"/>
                </a:solidFill>
              </a:rPr>
              <a:t>( ROC CPAM et ELSM Artois)</a:t>
            </a:r>
          </a:p>
          <a:p>
            <a:pPr algn="l"/>
            <a:r>
              <a:rPr lang="fr-FR" dirty="0">
                <a:solidFill>
                  <a:srgbClr val="004199"/>
                </a:solidFill>
              </a:rPr>
              <a:t>- </a:t>
            </a:r>
            <a:r>
              <a:rPr lang="fr-FR" b="1" dirty="0">
                <a:solidFill>
                  <a:srgbClr val="004199"/>
                </a:solidFill>
              </a:rPr>
              <a:t>Mr </a:t>
            </a:r>
            <a:r>
              <a:rPr lang="fr-FR" dirty="0">
                <a:solidFill>
                  <a:srgbClr val="004199"/>
                </a:solidFill>
              </a:rPr>
              <a:t> </a:t>
            </a:r>
            <a:r>
              <a:rPr lang="fr-FR" b="1" dirty="0">
                <a:solidFill>
                  <a:srgbClr val="004199"/>
                </a:solidFill>
              </a:rPr>
              <a:t>Hazebrouck François </a:t>
            </a:r>
            <a:r>
              <a:rPr lang="fr-FR" dirty="0">
                <a:solidFill>
                  <a:srgbClr val="004199"/>
                </a:solidFill>
              </a:rPr>
              <a:t>(IDEL/Coordonnateur MSP/ Responsable interne de la FEMAS HDF)</a:t>
            </a:r>
          </a:p>
        </p:txBody>
      </p:sp>
      <p:sp>
        <p:nvSpPr>
          <p:cNvPr id="8" name="ZoneTexte 7">
            <a:extLst>
              <a:ext uri="{FF2B5EF4-FFF2-40B4-BE49-F238E27FC236}">
                <a16:creationId xmlns:a16="http://schemas.microsoft.com/office/drawing/2014/main" id="{C519ACDE-2E05-7C6A-13CB-D48127B18446}"/>
              </a:ext>
            </a:extLst>
          </p:cNvPr>
          <p:cNvSpPr txBox="1"/>
          <p:nvPr/>
        </p:nvSpPr>
        <p:spPr>
          <a:xfrm>
            <a:off x="3877284" y="5497050"/>
            <a:ext cx="4437432" cy="954107"/>
          </a:xfrm>
          <a:prstGeom prst="rect">
            <a:avLst/>
          </a:prstGeom>
          <a:noFill/>
        </p:spPr>
        <p:txBody>
          <a:bodyPr wrap="square">
            <a:spAutoFit/>
          </a:bodyPr>
          <a:lstStyle/>
          <a:p>
            <a:pPr algn="ctr"/>
            <a:r>
              <a:rPr lang="fr-FR" sz="2800" b="1" dirty="0">
                <a:solidFill>
                  <a:srgbClr val="004199"/>
                </a:solidFill>
                <a:latin typeface="Proxima Nova" panose="02000506030000020004" pitchFamily="2" charset="0"/>
              </a:rPr>
              <a:t>6</a:t>
            </a:r>
            <a:r>
              <a:rPr lang="fr-FR" sz="2800" b="1" baseline="30000" dirty="0">
                <a:solidFill>
                  <a:srgbClr val="004199"/>
                </a:solidFill>
                <a:latin typeface="Proxima Nova" panose="02000506030000020004" pitchFamily="2" charset="0"/>
              </a:rPr>
              <a:t>ème</a:t>
            </a:r>
            <a:r>
              <a:rPr lang="fr-FR" sz="2800" b="1" dirty="0">
                <a:solidFill>
                  <a:srgbClr val="004199"/>
                </a:solidFill>
                <a:latin typeface="Proxima Nova" panose="02000506030000020004" pitchFamily="2" charset="0"/>
              </a:rPr>
              <a:t> Journée régionale </a:t>
            </a:r>
          </a:p>
          <a:p>
            <a:pPr algn="ctr"/>
            <a:r>
              <a:rPr lang="fr-FR" sz="2800" b="1" dirty="0">
                <a:solidFill>
                  <a:srgbClr val="004199"/>
                </a:solidFill>
                <a:latin typeface="Proxima Nova" panose="02000506030000020004" pitchFamily="2" charset="0"/>
              </a:rPr>
              <a:t>De l’exercice coordonné</a:t>
            </a:r>
          </a:p>
        </p:txBody>
      </p:sp>
      <p:sp>
        <p:nvSpPr>
          <p:cNvPr id="10" name="ZoneTexte 9">
            <a:extLst>
              <a:ext uri="{FF2B5EF4-FFF2-40B4-BE49-F238E27FC236}">
                <a16:creationId xmlns:a16="http://schemas.microsoft.com/office/drawing/2014/main" id="{DA1BF1F6-2986-CEE5-C66D-C05900C5C0B3}"/>
              </a:ext>
            </a:extLst>
          </p:cNvPr>
          <p:cNvSpPr txBox="1"/>
          <p:nvPr/>
        </p:nvSpPr>
        <p:spPr>
          <a:xfrm>
            <a:off x="9578340" y="5870453"/>
            <a:ext cx="2362200" cy="400110"/>
          </a:xfrm>
          <a:prstGeom prst="rect">
            <a:avLst/>
          </a:prstGeom>
          <a:noFill/>
        </p:spPr>
        <p:txBody>
          <a:bodyPr wrap="square">
            <a:spAutoFit/>
          </a:bodyPr>
          <a:lstStyle/>
          <a:p>
            <a:r>
              <a:rPr lang="fr-FR" sz="2000" b="1" dirty="0">
                <a:solidFill>
                  <a:srgbClr val="E71C7B"/>
                </a:solidFill>
              </a:rPr>
              <a:t>24 </a:t>
            </a:r>
            <a:r>
              <a:rPr lang="fr-FR" sz="2000" b="1" dirty="0">
                <a:solidFill>
                  <a:srgbClr val="E71C7B"/>
                </a:solidFill>
                <a:latin typeface="Proxima Nova" panose="02000506030000020004" pitchFamily="2" charset="0"/>
              </a:rPr>
              <a:t>novembre</a:t>
            </a:r>
            <a:r>
              <a:rPr lang="fr-FR" sz="2000" b="1" dirty="0">
                <a:solidFill>
                  <a:srgbClr val="E71C7B"/>
                </a:solidFill>
              </a:rPr>
              <a:t> 2023</a:t>
            </a:r>
          </a:p>
        </p:txBody>
      </p:sp>
      <p:pic>
        <p:nvPicPr>
          <p:cNvPr id="12" name="Image 11">
            <a:extLst>
              <a:ext uri="{FF2B5EF4-FFF2-40B4-BE49-F238E27FC236}">
                <a16:creationId xmlns:a16="http://schemas.microsoft.com/office/drawing/2014/main" id="{DE179FD1-AB26-0EC4-4882-0F6F825062B7}"/>
              </a:ext>
            </a:extLst>
          </p:cNvPr>
          <p:cNvPicPr>
            <a:picLocks noChangeAspect="1"/>
          </p:cNvPicPr>
          <p:nvPr/>
        </p:nvPicPr>
        <p:blipFill>
          <a:blip r:embed="rId3"/>
          <a:stretch>
            <a:fillRect/>
          </a:stretch>
        </p:blipFill>
        <p:spPr>
          <a:xfrm>
            <a:off x="979463" y="5396295"/>
            <a:ext cx="2434297" cy="1054862"/>
          </a:xfrm>
          <a:prstGeom prst="rect">
            <a:avLst/>
          </a:prstGeom>
        </p:spPr>
      </p:pic>
    </p:spTree>
    <p:extLst>
      <p:ext uri="{BB962C8B-B14F-4D97-AF65-F5344CB8AC3E}">
        <p14:creationId xmlns:p14="http://schemas.microsoft.com/office/powerpoint/2010/main" val="117449249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15680" y="164885"/>
            <a:ext cx="9648395" cy="863600"/>
          </a:xfrm>
        </p:spPr>
        <p:txBody>
          <a:bodyPr>
            <a:noAutofit/>
          </a:bodyPr>
          <a:lstStyle/>
          <a:p>
            <a:r>
              <a:rPr lang="fr-FR" sz="4267" dirty="0">
                <a:solidFill>
                  <a:srgbClr val="004199"/>
                </a:solidFill>
                <a:latin typeface="Calibri" panose="020F0502020204030204" pitchFamily="34" charset="0"/>
              </a:rPr>
              <a:t>Peut-on gérer une crise ?</a:t>
            </a:r>
          </a:p>
        </p:txBody>
      </p:sp>
      <p:sp>
        <p:nvSpPr>
          <p:cNvPr id="11" name="Rectangle 10"/>
          <p:cNvSpPr/>
          <p:nvPr/>
        </p:nvSpPr>
        <p:spPr>
          <a:xfrm>
            <a:off x="239349" y="1655122"/>
            <a:ext cx="7008779" cy="4196662"/>
          </a:xfrm>
          <a:prstGeom prst="rect">
            <a:avLst/>
          </a:prstGeom>
        </p:spPr>
        <p:txBody>
          <a:bodyPr wrap="square">
            <a:spAutoFit/>
          </a:bodyPr>
          <a:lstStyle/>
          <a:p>
            <a:pPr algn="just" defTabSz="1219170">
              <a:tabLst>
                <a:tab pos="478355" algn="l"/>
              </a:tabLst>
              <a:defRPr/>
            </a:pPr>
            <a:r>
              <a:rPr lang="fr-FR" sz="2667" b="1" dirty="0">
                <a:solidFill>
                  <a:srgbClr val="000000"/>
                </a:solidFill>
                <a:latin typeface="Calibri" panose="020F0502020204030204" pitchFamily="34" charset="0"/>
                <a:cs typeface="Calibri" panose="020F0502020204030204" pitchFamily="34" charset="0"/>
              </a:rPr>
              <a:t>Une partie des crises sont évitables ….</a:t>
            </a:r>
          </a:p>
          <a:p>
            <a:pPr algn="just" defTabSz="1219170">
              <a:tabLst>
                <a:tab pos="478355" algn="l"/>
              </a:tabLst>
              <a:defRPr/>
            </a:pPr>
            <a:endParaRPr lang="fr-FR" sz="2667" dirty="0">
              <a:solidFill>
                <a:srgbClr val="000000"/>
              </a:solidFill>
              <a:latin typeface="Calibri" panose="020F0502020204030204" pitchFamily="34" charset="0"/>
              <a:cs typeface="Calibri" panose="020F0502020204030204" pitchFamily="34" charset="0"/>
            </a:endParaRP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S’inscrire dans une démarche d’amélioration continue (qualité/risque)</a:t>
            </a: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Se préparer à la gestion des SSE</a:t>
            </a: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Disposer d’un système de veille et d’alerte adapté à la cinétique des évènements rencontrés</a:t>
            </a: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Disposer de plans de réponse efficaces/utiles en situation (connus, actualisés, testés …)</a:t>
            </a:r>
            <a:endParaRPr lang="fr-FR" sz="2667" dirty="0">
              <a:solidFill>
                <a:srgbClr val="000000"/>
              </a:solidFill>
              <a:latin typeface="Arial"/>
            </a:endParaRPr>
          </a:p>
        </p:txBody>
      </p:sp>
      <p:pic>
        <p:nvPicPr>
          <p:cNvPr id="5" name="Google Shape;614;g1a7e3ff05be_0_281"/>
          <p:cNvPicPr preferRelativeResize="0"/>
          <p:nvPr/>
        </p:nvPicPr>
        <p:blipFill>
          <a:blip r:embed="rId2">
            <a:alphaModFix/>
          </a:blip>
          <a:stretch>
            <a:fillRect/>
          </a:stretch>
        </p:blipFill>
        <p:spPr>
          <a:xfrm>
            <a:off x="7824192" y="2372883"/>
            <a:ext cx="3930325" cy="2977652"/>
          </a:xfrm>
          <a:prstGeom prst="rect">
            <a:avLst/>
          </a:prstGeom>
          <a:noFill/>
          <a:ln>
            <a:noFill/>
          </a:ln>
        </p:spPr>
      </p:pic>
    </p:spTree>
    <p:extLst>
      <p:ext uri="{BB962C8B-B14F-4D97-AF65-F5344CB8AC3E}">
        <p14:creationId xmlns:p14="http://schemas.microsoft.com/office/powerpoint/2010/main" val="291213833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02092" y="110230"/>
            <a:ext cx="9648395" cy="863600"/>
          </a:xfrm>
        </p:spPr>
        <p:txBody>
          <a:bodyPr>
            <a:noAutofit/>
          </a:bodyPr>
          <a:lstStyle/>
          <a:p>
            <a:r>
              <a:rPr lang="fr-FR" sz="4267" dirty="0">
                <a:solidFill>
                  <a:srgbClr val="004199"/>
                </a:solidFill>
                <a:latin typeface="Calibri" panose="020F0502020204030204" pitchFamily="34" charset="0"/>
              </a:rPr>
              <a:t>Différents types de risques</a:t>
            </a:r>
          </a:p>
        </p:txBody>
      </p:sp>
      <p:sp>
        <p:nvSpPr>
          <p:cNvPr id="11" name="Rectangle 10"/>
          <p:cNvSpPr/>
          <p:nvPr/>
        </p:nvSpPr>
        <p:spPr>
          <a:xfrm>
            <a:off x="239349" y="1655121"/>
            <a:ext cx="8064896" cy="2896562"/>
          </a:xfrm>
          <a:prstGeom prst="rect">
            <a:avLst/>
          </a:prstGeom>
        </p:spPr>
        <p:txBody>
          <a:bodyPr wrap="square">
            <a:spAutoFit/>
          </a:bodyPr>
          <a:lstStyle/>
          <a:p>
            <a:pPr marL="584185" indent="-457189" defTabSz="1219170">
              <a:lnSpc>
                <a:spcPct val="115000"/>
              </a:lnSpc>
              <a:spcBef>
                <a:spcPts val="400"/>
              </a:spcBef>
              <a:buClr>
                <a:srgbClr val="002395"/>
              </a:buClr>
              <a:buSzPts val="1600"/>
              <a:buFont typeface="Arial" panose="020B0604020202020204" pitchFamily="34" charset="0"/>
              <a:buChar char="•"/>
              <a:defRPr/>
            </a:pPr>
            <a:r>
              <a:rPr lang="fr-FR" sz="2667" dirty="0">
                <a:solidFill>
                  <a:srgbClr val="49311F"/>
                </a:solidFill>
                <a:latin typeface="Calibri" panose="020F0502020204030204" pitchFamily="34" charset="0"/>
                <a:cs typeface="Calibri" panose="020F0502020204030204" pitchFamily="34" charset="0"/>
              </a:rPr>
              <a:t>Technologiques / Industriels</a:t>
            </a:r>
          </a:p>
          <a:p>
            <a:pPr marL="584185" indent="-457189" defTabSz="1219170">
              <a:lnSpc>
                <a:spcPct val="115000"/>
              </a:lnSpc>
              <a:buClr>
                <a:srgbClr val="002395"/>
              </a:buClr>
              <a:buSzPts val="1600"/>
              <a:buFont typeface="Arial" panose="020B0604020202020204" pitchFamily="34" charset="0"/>
              <a:buChar char="•"/>
              <a:defRPr/>
            </a:pPr>
            <a:r>
              <a:rPr lang="fr-FR" sz="2667" dirty="0">
                <a:solidFill>
                  <a:srgbClr val="49311F"/>
                </a:solidFill>
                <a:latin typeface="Calibri" panose="020F0502020204030204" pitchFamily="34" charset="0"/>
                <a:cs typeface="Calibri" panose="020F0502020204030204" pitchFamily="34" charset="0"/>
              </a:rPr>
              <a:t>Biologiques</a:t>
            </a:r>
          </a:p>
          <a:p>
            <a:pPr marL="584185" indent="-457189" defTabSz="1219170">
              <a:lnSpc>
                <a:spcPct val="115000"/>
              </a:lnSpc>
              <a:buClr>
                <a:srgbClr val="002395"/>
              </a:buClr>
              <a:buSzPts val="1600"/>
              <a:buFont typeface="Arial" panose="020B0604020202020204" pitchFamily="34" charset="0"/>
              <a:buChar char="•"/>
              <a:defRPr/>
            </a:pPr>
            <a:r>
              <a:rPr lang="fr-FR" sz="2667" dirty="0">
                <a:solidFill>
                  <a:srgbClr val="49311F"/>
                </a:solidFill>
                <a:latin typeface="Calibri" panose="020F0502020204030204" pitchFamily="34" charset="0"/>
                <a:cs typeface="Calibri" panose="020F0502020204030204" pitchFamily="34" charset="0"/>
              </a:rPr>
              <a:t>Naturels</a:t>
            </a:r>
          </a:p>
          <a:p>
            <a:pPr marL="584185" indent="-457189" defTabSz="1219170">
              <a:lnSpc>
                <a:spcPct val="115000"/>
              </a:lnSpc>
              <a:buClr>
                <a:srgbClr val="002395"/>
              </a:buClr>
              <a:buSzPts val="1600"/>
              <a:buFont typeface="Arial" panose="020B0604020202020204" pitchFamily="34" charset="0"/>
              <a:buChar char="•"/>
              <a:defRPr/>
            </a:pPr>
            <a:r>
              <a:rPr lang="fr-FR" sz="2667" dirty="0">
                <a:solidFill>
                  <a:srgbClr val="49311F"/>
                </a:solidFill>
                <a:latin typeface="Calibri" panose="020F0502020204030204" pitchFamily="34" charset="0"/>
                <a:cs typeface="Calibri" panose="020F0502020204030204" pitchFamily="34" charset="0"/>
              </a:rPr>
              <a:t>Réseaux</a:t>
            </a:r>
          </a:p>
          <a:p>
            <a:pPr marL="584185" indent="-457189" defTabSz="1219170">
              <a:lnSpc>
                <a:spcPct val="115000"/>
              </a:lnSpc>
              <a:buClr>
                <a:srgbClr val="002395"/>
              </a:buClr>
              <a:buSzPts val="1600"/>
              <a:buFont typeface="Arial" panose="020B0604020202020204" pitchFamily="34" charset="0"/>
              <a:buChar char="•"/>
              <a:defRPr/>
            </a:pPr>
            <a:r>
              <a:rPr lang="fr-FR" sz="2667" dirty="0">
                <a:solidFill>
                  <a:srgbClr val="49311F"/>
                </a:solidFill>
                <a:latin typeface="Calibri" panose="020F0502020204030204" pitchFamily="34" charset="0"/>
                <a:cs typeface="Calibri" panose="020F0502020204030204" pitchFamily="34" charset="0"/>
              </a:rPr>
              <a:t>Sociétaux</a:t>
            </a:r>
          </a:p>
          <a:p>
            <a:pPr marL="584185" indent="-457189" defTabSz="1219170">
              <a:lnSpc>
                <a:spcPct val="115000"/>
              </a:lnSpc>
              <a:buClr>
                <a:srgbClr val="002395"/>
              </a:buClr>
              <a:buSzPts val="1600"/>
              <a:buFont typeface="Arial" panose="020B0604020202020204" pitchFamily="34" charset="0"/>
              <a:buChar char="•"/>
              <a:defRPr/>
            </a:pPr>
            <a:r>
              <a:rPr lang="fr-FR" sz="2667" dirty="0">
                <a:solidFill>
                  <a:srgbClr val="49311F"/>
                </a:solidFill>
                <a:latin typeface="Calibri" panose="020F0502020204030204" pitchFamily="34" charset="0"/>
                <a:cs typeface="Calibri" panose="020F0502020204030204" pitchFamily="34" charset="0"/>
              </a:rPr>
              <a:t>Menace terroriste</a:t>
            </a:r>
          </a:p>
        </p:txBody>
      </p:sp>
      <p:pic>
        <p:nvPicPr>
          <p:cNvPr id="5" name="Google Shape;474;g1a7e3ff05be_0_61"/>
          <p:cNvPicPr preferRelativeResize="0"/>
          <p:nvPr/>
        </p:nvPicPr>
        <p:blipFill>
          <a:blip r:embed="rId2">
            <a:alphaModFix/>
          </a:blip>
          <a:stretch>
            <a:fillRect/>
          </a:stretch>
        </p:blipFill>
        <p:spPr>
          <a:xfrm>
            <a:off x="8288456" y="1438467"/>
            <a:ext cx="2957219" cy="1933099"/>
          </a:xfrm>
          <a:prstGeom prst="rect">
            <a:avLst/>
          </a:prstGeom>
          <a:noFill/>
          <a:ln>
            <a:noFill/>
          </a:ln>
        </p:spPr>
      </p:pic>
      <p:pic>
        <p:nvPicPr>
          <p:cNvPr id="6" name="Google Shape;475;g1a7e3ff05be_0_61"/>
          <p:cNvPicPr preferRelativeResize="0"/>
          <p:nvPr/>
        </p:nvPicPr>
        <p:blipFill>
          <a:blip r:embed="rId3">
            <a:alphaModFix/>
          </a:blip>
          <a:stretch>
            <a:fillRect/>
          </a:stretch>
        </p:blipFill>
        <p:spPr>
          <a:xfrm>
            <a:off x="5378475" y="3437240"/>
            <a:ext cx="3240003" cy="2392027"/>
          </a:xfrm>
          <a:prstGeom prst="rect">
            <a:avLst/>
          </a:prstGeom>
          <a:noFill/>
          <a:ln>
            <a:noFill/>
          </a:ln>
        </p:spPr>
      </p:pic>
    </p:spTree>
    <p:extLst>
      <p:ext uri="{BB962C8B-B14F-4D97-AF65-F5344CB8AC3E}">
        <p14:creationId xmlns:p14="http://schemas.microsoft.com/office/powerpoint/2010/main" val="123610769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5" y="172599"/>
            <a:ext cx="9648395" cy="863600"/>
          </a:xfrm>
        </p:spPr>
        <p:txBody>
          <a:bodyPr>
            <a:noAutofit/>
          </a:bodyPr>
          <a:lstStyle/>
          <a:p>
            <a:r>
              <a:rPr lang="fr-FR" sz="4267" dirty="0">
                <a:solidFill>
                  <a:srgbClr val="004199"/>
                </a:solidFill>
                <a:latin typeface="Calibri" panose="020F0502020204030204" pitchFamily="34" charset="0"/>
              </a:rPr>
              <a:t>Risques technologiques</a:t>
            </a:r>
          </a:p>
        </p:txBody>
      </p:sp>
      <p:sp>
        <p:nvSpPr>
          <p:cNvPr id="11" name="Rectangle 10"/>
          <p:cNvSpPr/>
          <p:nvPr/>
        </p:nvSpPr>
        <p:spPr>
          <a:xfrm>
            <a:off x="239349" y="1248778"/>
            <a:ext cx="5184576" cy="1959511"/>
          </a:xfrm>
          <a:prstGeom prst="rect">
            <a:avLst/>
          </a:prstGeom>
        </p:spPr>
        <p:txBody>
          <a:bodyPr wrap="square">
            <a:spAutoFit/>
          </a:bodyPr>
          <a:lstStyle/>
          <a:p>
            <a:pPr defTabSz="1219170">
              <a:lnSpc>
                <a:spcPct val="90000"/>
              </a:lnSpc>
              <a:spcBef>
                <a:spcPts val="400"/>
              </a:spcBef>
              <a:defRPr/>
            </a:pPr>
            <a:r>
              <a:rPr lang="fr-FR" sz="2400" b="1" dirty="0">
                <a:solidFill>
                  <a:srgbClr val="49311F"/>
                </a:solidFill>
                <a:latin typeface="Calibri" panose="020F0502020204030204" pitchFamily="34" charset="0"/>
                <a:cs typeface="Calibri" panose="020F0502020204030204" pitchFamily="34" charset="0"/>
              </a:rPr>
              <a:t>Tchernobyl (Ukraine) : 26 avril 1986</a:t>
            </a:r>
          </a:p>
          <a:p>
            <a:pPr defTabSz="1219170">
              <a:lnSpc>
                <a:spcPct val="90000"/>
              </a:lnSpc>
              <a:spcBef>
                <a:spcPts val="400"/>
              </a:spcBef>
              <a:defRPr/>
            </a:pPr>
            <a:r>
              <a:rPr lang="fr-FR" sz="2400" dirty="0">
                <a:solidFill>
                  <a:srgbClr val="49311F"/>
                </a:solidFill>
                <a:latin typeface="Calibri" panose="020F0502020204030204" pitchFamily="34" charset="0"/>
                <a:cs typeface="Calibri" panose="020F0502020204030204" pitchFamily="34" charset="0"/>
              </a:rPr>
              <a:t>250 000 évacuations</a:t>
            </a:r>
          </a:p>
          <a:p>
            <a:pPr defTabSz="1219170">
              <a:lnSpc>
                <a:spcPct val="90000"/>
              </a:lnSpc>
              <a:spcBef>
                <a:spcPts val="400"/>
              </a:spcBef>
              <a:defRPr/>
            </a:pPr>
            <a:r>
              <a:rPr lang="fr-FR" sz="2400" dirty="0">
                <a:solidFill>
                  <a:srgbClr val="49311F"/>
                </a:solidFill>
                <a:latin typeface="Calibri" panose="020F0502020204030204" pitchFamily="34" charset="0"/>
                <a:cs typeface="Calibri" panose="020F0502020204030204" pitchFamily="34" charset="0"/>
              </a:rPr>
              <a:t>Zone d’exclusion de 30 km de rayon</a:t>
            </a:r>
          </a:p>
          <a:p>
            <a:pPr defTabSz="1219170">
              <a:lnSpc>
                <a:spcPct val="90000"/>
              </a:lnSpc>
              <a:spcBef>
                <a:spcPts val="4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90000"/>
              </a:lnSpc>
              <a:spcBef>
                <a:spcPts val="400"/>
              </a:spcBef>
              <a:defRPr/>
            </a:pPr>
            <a:endParaRPr lang="fr-FR" sz="2400" dirty="0">
              <a:solidFill>
                <a:srgbClr val="49311F"/>
              </a:solidFill>
              <a:latin typeface="Calibri" panose="020F0502020204030204" pitchFamily="34" charset="0"/>
              <a:cs typeface="Calibri" panose="020F0502020204030204" pitchFamily="34" charset="0"/>
            </a:endParaRPr>
          </a:p>
        </p:txBody>
      </p:sp>
      <p:pic>
        <p:nvPicPr>
          <p:cNvPr id="8" name="Google Shape;485;g1a7e3ff05be_0_75"/>
          <p:cNvPicPr preferRelativeResize="0"/>
          <p:nvPr/>
        </p:nvPicPr>
        <p:blipFill>
          <a:blip r:embed="rId2">
            <a:alphaModFix/>
          </a:blip>
          <a:stretch>
            <a:fillRect/>
          </a:stretch>
        </p:blipFill>
        <p:spPr>
          <a:xfrm>
            <a:off x="1535495" y="2687731"/>
            <a:ext cx="2016224" cy="1543749"/>
          </a:xfrm>
          <a:prstGeom prst="rect">
            <a:avLst/>
          </a:prstGeom>
          <a:noFill/>
          <a:ln>
            <a:noFill/>
          </a:ln>
        </p:spPr>
      </p:pic>
      <p:sp>
        <p:nvSpPr>
          <p:cNvPr id="12" name="Rectangle 11"/>
          <p:cNvSpPr/>
          <p:nvPr/>
        </p:nvSpPr>
        <p:spPr>
          <a:xfrm>
            <a:off x="5711957" y="1220755"/>
            <a:ext cx="5184576" cy="3602012"/>
          </a:xfrm>
          <a:prstGeom prst="rect">
            <a:avLst/>
          </a:prstGeom>
        </p:spPr>
        <p:txBody>
          <a:bodyPr wrap="square">
            <a:spAutoFit/>
          </a:bodyPr>
          <a:lstStyle/>
          <a:p>
            <a:pPr defTabSz="1219170">
              <a:lnSpc>
                <a:spcPct val="90000"/>
              </a:lnSpc>
              <a:spcBef>
                <a:spcPts val="400"/>
              </a:spcBef>
              <a:defRPr/>
            </a:pPr>
            <a:r>
              <a:rPr lang="fr-FR" sz="2400" b="1" dirty="0">
                <a:solidFill>
                  <a:srgbClr val="49311F"/>
                </a:solidFill>
                <a:latin typeface="Calibri" panose="020F0502020204030204" pitchFamily="34" charset="0"/>
                <a:cs typeface="Calibri" panose="020F0502020204030204" pitchFamily="34" charset="0"/>
              </a:rPr>
              <a:t>AZF Toulouse : 21 Septembre 2001</a:t>
            </a:r>
          </a:p>
          <a:p>
            <a:pPr defTabSz="1219170">
              <a:lnSpc>
                <a:spcPct val="90000"/>
              </a:lnSpc>
              <a:spcBef>
                <a:spcPts val="400"/>
              </a:spcBef>
              <a:buClr>
                <a:srgbClr val="000000"/>
              </a:buClr>
              <a:buSzPts val="1100"/>
              <a:defRPr/>
            </a:pPr>
            <a:r>
              <a:rPr lang="fr-FR" sz="2400" dirty="0">
                <a:solidFill>
                  <a:srgbClr val="49311F"/>
                </a:solidFill>
                <a:latin typeface="Calibri" panose="020F0502020204030204" pitchFamily="34" charset="0"/>
                <a:cs typeface="Calibri" panose="020F0502020204030204" pitchFamily="34" charset="0"/>
              </a:rPr>
              <a:t>31 morts, 2 500 blessés dont 30 UA</a:t>
            </a:r>
          </a:p>
          <a:p>
            <a:pPr defTabSz="1219170">
              <a:lnSpc>
                <a:spcPct val="90000"/>
              </a:lnSpc>
              <a:spcBef>
                <a:spcPts val="400"/>
              </a:spcBef>
              <a:buClr>
                <a:srgbClr val="000000"/>
              </a:buClr>
              <a:buSzPts val="1100"/>
              <a:defRPr/>
            </a:pPr>
            <a:r>
              <a:rPr lang="fr-FR" sz="2400" dirty="0">
                <a:solidFill>
                  <a:srgbClr val="49311F"/>
                </a:solidFill>
                <a:latin typeface="Calibri" panose="020F0502020204030204" pitchFamily="34" charset="0"/>
                <a:cs typeface="Calibri" panose="020F0502020204030204" pitchFamily="34" charset="0"/>
              </a:rPr>
              <a:t>Un établissement de soins détruit</a:t>
            </a:r>
          </a:p>
          <a:p>
            <a:pPr algn="just" defTabSz="1219170">
              <a:lnSpc>
                <a:spcPct val="115000"/>
              </a:lnSpc>
              <a:spcBef>
                <a:spcPts val="533"/>
              </a:spcBef>
              <a:defRPr/>
            </a:pPr>
            <a:endParaRPr lang="fr-FR" sz="2400" b="1" dirty="0">
              <a:solidFill>
                <a:srgbClr val="49311F"/>
              </a:solidFill>
              <a:latin typeface="Calibri" panose="020F0502020204030204" pitchFamily="34" charset="0"/>
              <a:cs typeface="Calibri" panose="020F0502020204030204" pitchFamily="34" charset="0"/>
            </a:endParaRPr>
          </a:p>
          <a:p>
            <a:pPr algn="just" defTabSz="1219170">
              <a:lnSpc>
                <a:spcPct val="115000"/>
              </a:lnSpc>
              <a:spcBef>
                <a:spcPts val="533"/>
              </a:spcBef>
              <a:defRPr/>
            </a:pPr>
            <a:r>
              <a:rPr lang="fr-FR" sz="2400" b="1" dirty="0">
                <a:solidFill>
                  <a:srgbClr val="49311F"/>
                </a:solidFill>
                <a:latin typeface="Calibri" panose="020F0502020204030204" pitchFamily="34" charset="0"/>
                <a:cs typeface="Calibri" panose="020F0502020204030204" pitchFamily="34" charset="0"/>
              </a:rPr>
              <a:t>Usine </a:t>
            </a:r>
            <a:r>
              <a:rPr lang="fr-FR" sz="2400" b="1" dirty="0" err="1">
                <a:solidFill>
                  <a:srgbClr val="49311F"/>
                </a:solidFill>
                <a:latin typeface="Calibri" panose="020F0502020204030204" pitchFamily="34" charset="0"/>
                <a:cs typeface="Calibri" panose="020F0502020204030204" pitchFamily="34" charset="0"/>
              </a:rPr>
              <a:t>Lubrizol</a:t>
            </a:r>
            <a:r>
              <a:rPr lang="fr-FR" sz="2400" b="1" dirty="0">
                <a:solidFill>
                  <a:srgbClr val="49311F"/>
                </a:solidFill>
                <a:latin typeface="Calibri" panose="020F0502020204030204" pitchFamily="34" charset="0"/>
                <a:cs typeface="Calibri" panose="020F0502020204030204" pitchFamily="34" charset="0"/>
              </a:rPr>
              <a:t>, Rouen 2019 : </a:t>
            </a:r>
          </a:p>
          <a:p>
            <a:pPr defTabSz="1219170">
              <a:lnSpc>
                <a:spcPct val="90000"/>
              </a:lnSpc>
              <a:spcBef>
                <a:spcPts val="400"/>
              </a:spcBef>
              <a:defRPr/>
            </a:pPr>
            <a:r>
              <a:rPr lang="fr-FR" sz="2400" dirty="0">
                <a:solidFill>
                  <a:srgbClr val="49311F"/>
                </a:solidFill>
                <a:latin typeface="Calibri" panose="020F0502020204030204" pitchFamily="34" charset="0"/>
                <a:cs typeface="Calibri" panose="020F0502020204030204" pitchFamily="34" charset="0"/>
              </a:rPr>
              <a:t>dégagement de Mercaptan</a:t>
            </a:r>
          </a:p>
          <a:p>
            <a:pPr defTabSz="1219170">
              <a:lnSpc>
                <a:spcPct val="90000"/>
              </a:lnSpc>
              <a:spcBef>
                <a:spcPts val="400"/>
              </a:spcBef>
              <a:buClr>
                <a:srgbClr val="000000"/>
              </a:buClr>
              <a:buSzPts val="1100"/>
              <a:defRPr/>
            </a:pPr>
            <a:r>
              <a:rPr lang="fr-FR" sz="2400" dirty="0">
                <a:solidFill>
                  <a:srgbClr val="49311F"/>
                </a:solidFill>
                <a:latin typeface="Calibri" panose="020F0502020204030204" pitchFamily="34" charset="0"/>
                <a:cs typeface="Calibri" panose="020F0502020204030204" pitchFamily="34" charset="0"/>
              </a:rPr>
              <a:t>Communication mal gérée, articulation inter service  et inter régionale déficiente</a:t>
            </a:r>
          </a:p>
        </p:txBody>
      </p:sp>
      <p:pic>
        <p:nvPicPr>
          <p:cNvPr id="15" name="Google Shape;494;g1a7e3ff05be_0_91"/>
          <p:cNvPicPr preferRelativeResize="0"/>
          <p:nvPr/>
        </p:nvPicPr>
        <p:blipFill>
          <a:blip r:embed="rId3">
            <a:alphaModFix/>
          </a:blip>
          <a:stretch>
            <a:fillRect/>
          </a:stretch>
        </p:blipFill>
        <p:spPr>
          <a:xfrm>
            <a:off x="9264352" y="4581128"/>
            <a:ext cx="2612851" cy="1692075"/>
          </a:xfrm>
          <a:prstGeom prst="rect">
            <a:avLst/>
          </a:prstGeom>
          <a:noFill/>
          <a:ln>
            <a:noFill/>
          </a:ln>
        </p:spPr>
      </p:pic>
      <p:pic>
        <p:nvPicPr>
          <p:cNvPr id="16" name="Google Shape;495;g1a7e3ff05be_0_91"/>
          <p:cNvPicPr preferRelativeResize="0"/>
          <p:nvPr/>
        </p:nvPicPr>
        <p:blipFill>
          <a:blip r:embed="rId4">
            <a:alphaModFix/>
          </a:blip>
          <a:stretch>
            <a:fillRect/>
          </a:stretch>
        </p:blipFill>
        <p:spPr>
          <a:xfrm>
            <a:off x="10570777" y="356659"/>
            <a:ext cx="1189307" cy="2624944"/>
          </a:xfrm>
          <a:prstGeom prst="rect">
            <a:avLst/>
          </a:prstGeom>
          <a:noFill/>
          <a:ln>
            <a:noFill/>
          </a:ln>
        </p:spPr>
      </p:pic>
      <p:sp>
        <p:nvSpPr>
          <p:cNvPr id="2" name="Rectangle 1"/>
          <p:cNvSpPr/>
          <p:nvPr/>
        </p:nvSpPr>
        <p:spPr>
          <a:xfrm>
            <a:off x="318643" y="4809423"/>
            <a:ext cx="9905816" cy="1444178"/>
          </a:xfrm>
          <a:prstGeom prst="rect">
            <a:avLst/>
          </a:prstGeom>
        </p:spPr>
        <p:txBody>
          <a:bodyPr wrap="square">
            <a:spAutoFit/>
          </a:bodyPr>
          <a:lstStyle/>
          <a:p>
            <a:pPr defTabSz="1219170">
              <a:lnSpc>
                <a:spcPct val="115000"/>
              </a:lnSpc>
              <a:spcBef>
                <a:spcPts val="400"/>
              </a:spcBef>
              <a:defRPr/>
            </a:pPr>
            <a:r>
              <a:rPr lang="fr-FR" sz="2400" b="1" dirty="0">
                <a:solidFill>
                  <a:srgbClr val="FF0000"/>
                </a:solidFill>
                <a:latin typeface="Calibri" panose="020F0502020204030204" pitchFamily="34" charset="0"/>
                <a:cs typeface="Calibri" panose="020F0502020204030204" pitchFamily="34" charset="0"/>
              </a:rPr>
              <a:t>Sites SEVESO dans les Hauts-De-France</a:t>
            </a:r>
          </a:p>
          <a:p>
            <a:pPr defTabSz="1219170">
              <a:lnSpc>
                <a:spcPct val="115000"/>
              </a:lnSpc>
              <a:spcBef>
                <a:spcPts val="400"/>
              </a:spcBef>
              <a:defRPr/>
            </a:pPr>
            <a:r>
              <a:rPr lang="fr-FR" sz="2400" dirty="0">
                <a:solidFill>
                  <a:srgbClr val="FF0000"/>
                </a:solidFill>
                <a:latin typeface="Calibri" panose="020F0502020204030204" pitchFamily="34" charset="0"/>
                <a:cs typeface="Calibri" panose="020F0502020204030204" pitchFamily="34" charset="0"/>
              </a:rPr>
              <a:t>161 établissements, 102 classés seuil haut</a:t>
            </a:r>
          </a:p>
          <a:p>
            <a:pPr defTabSz="1219170">
              <a:lnSpc>
                <a:spcPct val="115000"/>
              </a:lnSpc>
              <a:spcBef>
                <a:spcPts val="400"/>
              </a:spcBef>
              <a:defRPr/>
            </a:pPr>
            <a:r>
              <a:rPr lang="fr-FR" sz="2400" dirty="0">
                <a:solidFill>
                  <a:srgbClr val="FF0000"/>
                </a:solidFill>
                <a:latin typeface="Calibri" panose="020F0502020204030204" pitchFamily="34" charset="0"/>
                <a:cs typeface="Calibri" panose="020F0502020204030204" pitchFamily="34" charset="0"/>
              </a:rPr>
              <a:t>CNPE Gravelines</a:t>
            </a:r>
          </a:p>
        </p:txBody>
      </p:sp>
      <p:sp>
        <p:nvSpPr>
          <p:cNvPr id="3" name="Rectangle 2"/>
          <p:cNvSpPr/>
          <p:nvPr/>
        </p:nvSpPr>
        <p:spPr>
          <a:xfrm>
            <a:off x="239350" y="4862094"/>
            <a:ext cx="5664629" cy="14111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FFFFFF"/>
              </a:solidFill>
              <a:latin typeface="Arial"/>
            </a:endParaRPr>
          </a:p>
        </p:txBody>
      </p:sp>
    </p:spTree>
    <p:extLst>
      <p:ext uri="{BB962C8B-B14F-4D97-AF65-F5344CB8AC3E}">
        <p14:creationId xmlns:p14="http://schemas.microsoft.com/office/powerpoint/2010/main" val="425680072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Risques biologiques</a:t>
            </a:r>
          </a:p>
        </p:txBody>
      </p:sp>
      <p:sp>
        <p:nvSpPr>
          <p:cNvPr id="11" name="Rectangle 10"/>
          <p:cNvSpPr/>
          <p:nvPr/>
        </p:nvSpPr>
        <p:spPr>
          <a:xfrm>
            <a:off x="239349" y="1265456"/>
            <a:ext cx="5184576" cy="4725076"/>
          </a:xfrm>
          <a:prstGeom prst="rect">
            <a:avLst/>
          </a:prstGeom>
        </p:spPr>
        <p:txBody>
          <a:bodyPr wrap="square">
            <a:spAutoFit/>
          </a:bodyPr>
          <a:lstStyle/>
          <a:p>
            <a:pPr defTabSz="1219170">
              <a:lnSpc>
                <a:spcPct val="115000"/>
              </a:lnSpc>
              <a:spcBef>
                <a:spcPts val="400"/>
              </a:spcBef>
              <a:defRPr/>
            </a:pPr>
            <a:r>
              <a:rPr lang="fr-FR" sz="2400" b="1" dirty="0">
                <a:solidFill>
                  <a:srgbClr val="49311F"/>
                </a:solidFill>
                <a:latin typeface="Calibri" panose="020F0502020204030204" pitchFamily="34" charset="0"/>
                <a:cs typeface="Calibri" panose="020F0502020204030204" pitchFamily="34" charset="0"/>
              </a:rPr>
              <a:t>EBOLA</a:t>
            </a:r>
          </a:p>
          <a:p>
            <a:pPr defTabSz="1219170">
              <a:lnSpc>
                <a:spcPct val="115000"/>
              </a:lnSpc>
              <a:spcBef>
                <a:spcPts val="400"/>
              </a:spcBef>
              <a:defRPr/>
            </a:pPr>
            <a:r>
              <a:rPr lang="fr-FR" sz="2400" dirty="0">
                <a:solidFill>
                  <a:srgbClr val="49311F"/>
                </a:solidFill>
                <a:latin typeface="Calibri" panose="020F0502020204030204" pitchFamily="34" charset="0"/>
                <a:cs typeface="Calibri" panose="020F0502020204030204" pitchFamily="34" charset="0"/>
              </a:rPr>
              <a:t>26 277 cas, 10 844 décès (29/04/15)</a:t>
            </a:r>
          </a:p>
          <a:p>
            <a:pPr defTabSz="1219170">
              <a:lnSpc>
                <a:spcPct val="115000"/>
              </a:lnSpc>
              <a:spcBef>
                <a:spcPts val="400"/>
              </a:spcBef>
              <a:defRPr/>
            </a:pPr>
            <a:endParaRPr lang="fr-FR" sz="2400" b="1"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defRPr/>
            </a:pPr>
            <a:r>
              <a:rPr lang="fr-FR" sz="2400" b="1" dirty="0">
                <a:solidFill>
                  <a:srgbClr val="49311F"/>
                </a:solidFill>
                <a:latin typeface="Calibri" panose="020F0502020204030204" pitchFamily="34" charset="0"/>
                <a:cs typeface="Calibri" panose="020F0502020204030204" pitchFamily="34" charset="0"/>
              </a:rPr>
              <a:t>MERS-</a:t>
            </a:r>
            <a:r>
              <a:rPr lang="fr-FR" sz="2400" b="1" dirty="0" err="1">
                <a:solidFill>
                  <a:srgbClr val="49311F"/>
                </a:solidFill>
                <a:latin typeface="Calibri" panose="020F0502020204030204" pitchFamily="34" charset="0"/>
                <a:cs typeface="Calibri" panose="020F0502020204030204" pitchFamily="34" charset="0"/>
              </a:rPr>
              <a:t>CoV</a:t>
            </a:r>
            <a:endParaRPr lang="fr-FR" sz="2400" b="1"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defRPr/>
            </a:pPr>
            <a:r>
              <a:rPr lang="fr-FR" sz="2400" dirty="0">
                <a:solidFill>
                  <a:srgbClr val="49311F"/>
                </a:solidFill>
                <a:latin typeface="Calibri" panose="020F0502020204030204" pitchFamily="34" charset="0"/>
                <a:cs typeface="Calibri" panose="020F0502020204030204" pitchFamily="34" charset="0"/>
              </a:rPr>
              <a:t>1 118 cas, au moins 423 décès (18/05/2015)</a:t>
            </a:r>
          </a:p>
          <a:p>
            <a:pPr defTabSz="1219170">
              <a:lnSpc>
                <a:spcPct val="115000"/>
              </a:lnSpc>
              <a:spcBef>
                <a:spcPts val="4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defRPr/>
            </a:pPr>
            <a:r>
              <a:rPr lang="fr-FR" sz="2400" b="1" dirty="0">
                <a:solidFill>
                  <a:srgbClr val="49311F"/>
                </a:solidFill>
                <a:latin typeface="Calibri" panose="020F0502020204030204" pitchFamily="34" charset="0"/>
                <a:cs typeface="Calibri" panose="020F0502020204030204" pitchFamily="34" charset="0"/>
              </a:rPr>
              <a:t>COVID-19</a:t>
            </a:r>
          </a:p>
          <a:p>
            <a:pPr defTabSz="1219170">
              <a:lnSpc>
                <a:spcPct val="115000"/>
              </a:lnSpc>
              <a:spcBef>
                <a:spcPts val="400"/>
              </a:spcBef>
              <a:defRPr/>
            </a:pPr>
            <a:endParaRPr lang="fr-FR" sz="2400" b="1"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defRPr/>
            </a:pPr>
            <a:r>
              <a:rPr lang="fr-FR" sz="2400" b="1" dirty="0">
                <a:solidFill>
                  <a:srgbClr val="49311F"/>
                </a:solidFill>
                <a:latin typeface="Calibri" panose="020F0502020204030204" pitchFamily="34" charset="0"/>
                <a:cs typeface="Calibri" panose="020F0502020204030204" pitchFamily="34" charset="0"/>
              </a:rPr>
              <a:t>Monkeypox (2022)</a:t>
            </a:r>
          </a:p>
        </p:txBody>
      </p:sp>
      <p:pic>
        <p:nvPicPr>
          <p:cNvPr id="9223" name="Picture 7" descr="Description de cette image, également commentée ci-aprè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3926" y="1067612"/>
            <a:ext cx="1725111" cy="134414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9" descr="Covid-19 : quand les cellules infectées se suicident pour limiter  l'infection"/>
          <p:cNvSpPr>
            <a:spLocks noChangeAspect="1" noChangeArrowheads="1"/>
          </p:cNvSpPr>
          <p:nvPr/>
        </p:nvSpPr>
        <p:spPr bwMode="auto">
          <a:xfrm>
            <a:off x="207433" y="-19261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fr-FR" sz="2400">
              <a:solidFill>
                <a:srgbClr val="000000"/>
              </a:solidFill>
              <a:latin typeface="Arial"/>
            </a:endParaRPr>
          </a:p>
        </p:txBody>
      </p:sp>
      <p:pic>
        <p:nvPicPr>
          <p:cNvPr id="9227" name="Picture 11" descr="Covid-19 : quand les cellules infectées se suicident pour limiter  l'inf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202" y="2756926"/>
            <a:ext cx="2144151" cy="1442548"/>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13" descr="Monkeypox Virus – Parcours de soins spécifique – Hôpital de Pontoise |  Cdom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352" y="4571547"/>
            <a:ext cx="2336173" cy="1752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72913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Risques naturels</a:t>
            </a:r>
          </a:p>
        </p:txBody>
      </p:sp>
      <p:sp>
        <p:nvSpPr>
          <p:cNvPr id="11" name="Rectangle 10"/>
          <p:cNvSpPr/>
          <p:nvPr/>
        </p:nvSpPr>
        <p:spPr>
          <a:xfrm>
            <a:off x="239350" y="1248778"/>
            <a:ext cx="11425269" cy="5313058"/>
          </a:xfrm>
          <a:prstGeom prst="rect">
            <a:avLst/>
          </a:prstGeom>
        </p:spPr>
        <p:txBody>
          <a:bodyPr wrap="square">
            <a:spAutoFit/>
          </a:bodyPr>
          <a:lstStyle/>
          <a:p>
            <a:pPr defTabSz="1219170">
              <a:lnSpc>
                <a:spcPct val="115000"/>
              </a:lnSpc>
              <a:spcBef>
                <a:spcPts val="400"/>
              </a:spcBef>
              <a:buClr>
                <a:srgbClr val="000000"/>
              </a:buClr>
              <a:buSzPts val="1100"/>
              <a:defRPr/>
            </a:pPr>
            <a:r>
              <a:rPr lang="fr-FR" sz="2400" b="1" dirty="0">
                <a:solidFill>
                  <a:srgbClr val="49311F"/>
                </a:solidFill>
                <a:latin typeface="Calibri" panose="020F0502020204030204" pitchFamily="34" charset="0"/>
                <a:cs typeface="Calibri" panose="020F0502020204030204" pitchFamily="34" charset="0"/>
              </a:rPr>
              <a:t>Vent violents : La tempête de 1999 :</a:t>
            </a:r>
          </a:p>
          <a:p>
            <a:pPr defTabSz="1219170">
              <a:lnSpc>
                <a:spcPct val="115000"/>
              </a:lnSpc>
              <a:spcBef>
                <a:spcPts val="400"/>
              </a:spcBef>
              <a:buClr>
                <a:srgbClr val="000000"/>
              </a:buClr>
              <a:buSzPts val="1100"/>
              <a:defRPr/>
            </a:pPr>
            <a:r>
              <a:rPr lang="fr-FR" sz="2400" dirty="0">
                <a:solidFill>
                  <a:srgbClr val="49311F"/>
                </a:solidFill>
                <a:latin typeface="Calibri" panose="020F0502020204030204" pitchFamily="34" charset="0"/>
                <a:cs typeface="Calibri" panose="020F0502020204030204" pitchFamily="34" charset="0"/>
              </a:rPr>
              <a:t>150 victimes, hectares de bois ravagés</a:t>
            </a:r>
          </a:p>
          <a:p>
            <a:pPr defTabSz="1219170">
              <a:lnSpc>
                <a:spcPct val="115000"/>
              </a:lnSpc>
              <a:spcBef>
                <a:spcPts val="400"/>
              </a:spcBef>
              <a:defRPr/>
            </a:pPr>
            <a:r>
              <a:rPr lang="fr-FR" sz="2400" dirty="0">
                <a:solidFill>
                  <a:srgbClr val="49311F"/>
                </a:solidFill>
                <a:latin typeface="Calibri" panose="020F0502020204030204" pitchFamily="34" charset="0"/>
                <a:cs typeface="Calibri" panose="020F0502020204030204" pitchFamily="34" charset="0"/>
              </a:rPr>
              <a:t>Rupture en alimentation électrique</a:t>
            </a:r>
          </a:p>
          <a:p>
            <a:pPr defTabSz="1219170">
              <a:lnSpc>
                <a:spcPct val="115000"/>
              </a:lnSpc>
              <a:spcBef>
                <a:spcPts val="400"/>
              </a:spcBef>
              <a:buClr>
                <a:srgbClr val="000000"/>
              </a:buClr>
              <a:buSzPts val="1100"/>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buClr>
                <a:srgbClr val="000000"/>
              </a:buClr>
              <a:buSzPts val="1100"/>
              <a:defRPr/>
            </a:pPr>
            <a:r>
              <a:rPr lang="fr-FR" sz="2400" b="1" dirty="0">
                <a:solidFill>
                  <a:srgbClr val="49311F"/>
                </a:solidFill>
                <a:latin typeface="Calibri" panose="020F0502020204030204" pitchFamily="34" charset="0"/>
                <a:cs typeface="Calibri" panose="020F0502020204030204" pitchFamily="34" charset="0"/>
              </a:rPr>
              <a:t>Températures extrêmes : La canicule de 2003 / 2020 /2022 /…</a:t>
            </a:r>
          </a:p>
          <a:p>
            <a:pPr defTabSz="1219170">
              <a:lnSpc>
                <a:spcPct val="115000"/>
              </a:lnSpc>
              <a:spcBef>
                <a:spcPts val="400"/>
              </a:spcBef>
              <a:buClr>
                <a:srgbClr val="000000"/>
              </a:buClr>
              <a:buSzPts val="1100"/>
              <a:defRPr/>
            </a:pPr>
            <a:r>
              <a:rPr lang="fr-FR" sz="2400" dirty="0">
                <a:solidFill>
                  <a:srgbClr val="49311F"/>
                </a:solidFill>
                <a:latin typeface="Calibri" panose="020F0502020204030204" pitchFamily="34" charset="0"/>
                <a:cs typeface="Calibri" panose="020F0502020204030204" pitchFamily="34" charset="0"/>
              </a:rPr>
              <a:t>Surmortalité de 15 000 personnes en 2003</a:t>
            </a:r>
          </a:p>
          <a:p>
            <a:pPr defTabSz="1219170">
              <a:lnSpc>
                <a:spcPct val="115000"/>
              </a:lnSpc>
              <a:spcBef>
                <a:spcPts val="400"/>
              </a:spcBef>
              <a:buClr>
                <a:srgbClr val="000000"/>
              </a:buClr>
              <a:buSzPts val="1100"/>
              <a:defRPr/>
            </a:pPr>
            <a:r>
              <a:rPr lang="fr-FR" sz="2400" dirty="0">
                <a:solidFill>
                  <a:srgbClr val="49311F"/>
                </a:solidFill>
                <a:latin typeface="Calibri" panose="020F0502020204030204" pitchFamily="34" charset="0"/>
                <a:cs typeface="Calibri" panose="020F0502020204030204" pitchFamily="34" charset="0"/>
              </a:rPr>
              <a:t>Impact sur l’opinion publique et conséquences politiques</a:t>
            </a:r>
          </a:p>
          <a:p>
            <a:pPr defTabSz="1219170">
              <a:lnSpc>
                <a:spcPct val="115000"/>
              </a:lnSpc>
              <a:spcBef>
                <a:spcPts val="300"/>
              </a:spcBef>
              <a:buClr>
                <a:srgbClr val="000000"/>
              </a:buClr>
              <a:buSzPts val="1100"/>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buClr>
                <a:srgbClr val="000000"/>
              </a:buClr>
              <a:buSzPts val="1100"/>
              <a:defRPr/>
            </a:pPr>
            <a:r>
              <a:rPr lang="fr-FR" sz="2400" b="1" dirty="0">
                <a:solidFill>
                  <a:srgbClr val="49311F"/>
                </a:solidFill>
                <a:latin typeface="Calibri" panose="020F0502020204030204" pitchFamily="34" charset="0"/>
                <a:cs typeface="Calibri" panose="020F0502020204030204" pitchFamily="34" charset="0"/>
              </a:rPr>
              <a:t>Inondations</a:t>
            </a:r>
          </a:p>
          <a:p>
            <a:pPr defTabSz="1219170">
              <a:lnSpc>
                <a:spcPct val="115000"/>
              </a:lnSpc>
              <a:spcBef>
                <a:spcPts val="400"/>
              </a:spcBef>
              <a:buClr>
                <a:srgbClr val="000000"/>
              </a:buClr>
              <a:buSzPts val="1100"/>
              <a:defRPr/>
            </a:pPr>
            <a:endParaRPr lang="fr-FR" sz="1067"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buClr>
                <a:srgbClr val="000000"/>
              </a:buClr>
              <a:buSzPts val="1100"/>
              <a:defRPr/>
            </a:pPr>
            <a:r>
              <a:rPr lang="fr-FR" sz="2400" b="1" dirty="0">
                <a:solidFill>
                  <a:srgbClr val="49311F"/>
                </a:solidFill>
                <a:latin typeface="Calibri" panose="020F0502020204030204" pitchFamily="34" charset="0"/>
                <a:cs typeface="Calibri" panose="020F0502020204030204" pitchFamily="34" charset="0"/>
              </a:rPr>
              <a:t>Sécheresse</a:t>
            </a:r>
          </a:p>
          <a:p>
            <a:pPr defTabSz="1219170">
              <a:lnSpc>
                <a:spcPct val="115000"/>
              </a:lnSpc>
              <a:spcBef>
                <a:spcPts val="400"/>
              </a:spcBef>
              <a:defRPr/>
            </a:pPr>
            <a:endParaRPr lang="fr-FR" sz="1400" b="1" dirty="0">
              <a:solidFill>
                <a:srgbClr val="49311F"/>
              </a:solidFill>
              <a:latin typeface="Calibri" panose="020F0502020204030204" pitchFamily="34" charset="0"/>
              <a:cs typeface="Calibri" panose="020F0502020204030204" pitchFamily="34" charset="0"/>
            </a:endParaRPr>
          </a:p>
        </p:txBody>
      </p:sp>
      <p:pic>
        <p:nvPicPr>
          <p:cNvPr id="5" name="Google Shape;524;g1a7e3ff05be_0_145"/>
          <p:cNvPicPr preferRelativeResize="0"/>
          <p:nvPr/>
        </p:nvPicPr>
        <p:blipFill>
          <a:blip r:embed="rId2">
            <a:alphaModFix/>
          </a:blip>
          <a:stretch>
            <a:fillRect/>
          </a:stretch>
        </p:blipFill>
        <p:spPr>
          <a:xfrm>
            <a:off x="9168342" y="1604798"/>
            <a:ext cx="2621351" cy="3427925"/>
          </a:xfrm>
          <a:prstGeom prst="rect">
            <a:avLst/>
          </a:prstGeom>
          <a:noFill/>
          <a:ln>
            <a:noFill/>
          </a:ln>
        </p:spPr>
      </p:pic>
    </p:spTree>
    <p:extLst>
      <p:ext uri="{BB962C8B-B14F-4D97-AF65-F5344CB8AC3E}">
        <p14:creationId xmlns:p14="http://schemas.microsoft.com/office/powerpoint/2010/main" val="342565102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Risques réseaux</a:t>
            </a:r>
          </a:p>
        </p:txBody>
      </p:sp>
      <p:sp>
        <p:nvSpPr>
          <p:cNvPr id="11" name="Rectangle 10"/>
          <p:cNvSpPr/>
          <p:nvPr/>
        </p:nvSpPr>
        <p:spPr>
          <a:xfrm>
            <a:off x="239350" y="1248777"/>
            <a:ext cx="11425269" cy="4261872"/>
          </a:xfrm>
          <a:prstGeom prst="rect">
            <a:avLst/>
          </a:prstGeom>
        </p:spPr>
        <p:txBody>
          <a:bodyPr wrap="square">
            <a:spAutoFit/>
          </a:bodyPr>
          <a:lstStyle/>
          <a:p>
            <a:pPr defTabSz="1219170">
              <a:lnSpc>
                <a:spcPct val="115000"/>
              </a:lnSpc>
              <a:spcBef>
                <a:spcPts val="400"/>
              </a:spcBef>
              <a:defRPr/>
            </a:pPr>
            <a:r>
              <a:rPr lang="fr-FR" sz="2400" b="1" dirty="0">
                <a:solidFill>
                  <a:srgbClr val="49311F"/>
                </a:solidFill>
                <a:latin typeface="Calibri" panose="020F0502020204030204" pitchFamily="34" charset="0"/>
                <a:ea typeface="Calibri"/>
                <a:cs typeface="Calibri" panose="020F0502020204030204" pitchFamily="34" charset="0"/>
                <a:sym typeface="Calibri"/>
              </a:rPr>
              <a:t>Alimentation en eau potable</a:t>
            </a:r>
          </a:p>
          <a:p>
            <a:pPr defTabSz="1219170">
              <a:lnSpc>
                <a:spcPct val="115000"/>
              </a:lnSpc>
              <a:spcBef>
                <a:spcPts val="400"/>
              </a:spcBef>
              <a:defRPr/>
            </a:pPr>
            <a:endParaRPr lang="fr-FR" sz="2400" b="1" dirty="0">
              <a:solidFill>
                <a:srgbClr val="49311F"/>
              </a:solidFill>
              <a:latin typeface="Calibri" panose="020F0502020204030204" pitchFamily="34" charset="0"/>
              <a:ea typeface="Calibri"/>
              <a:cs typeface="Calibri" panose="020F0502020204030204" pitchFamily="34" charset="0"/>
              <a:sym typeface="Calibri"/>
            </a:endParaRPr>
          </a:p>
          <a:p>
            <a:pPr defTabSz="1219170">
              <a:lnSpc>
                <a:spcPct val="115000"/>
              </a:lnSpc>
              <a:spcBef>
                <a:spcPts val="400"/>
              </a:spcBef>
              <a:defRPr/>
            </a:pPr>
            <a:r>
              <a:rPr lang="fr-FR" sz="2400" b="1" dirty="0">
                <a:solidFill>
                  <a:srgbClr val="49311F"/>
                </a:solidFill>
                <a:latin typeface="Calibri" panose="020F0502020204030204" pitchFamily="34" charset="0"/>
                <a:ea typeface="Calibri"/>
                <a:cs typeface="Calibri" panose="020F0502020204030204" pitchFamily="34" charset="0"/>
                <a:sym typeface="Calibri"/>
              </a:rPr>
              <a:t>Alimentation électrique</a:t>
            </a:r>
          </a:p>
          <a:p>
            <a:pPr defTabSz="1219170">
              <a:lnSpc>
                <a:spcPct val="115000"/>
              </a:lnSpc>
              <a:spcBef>
                <a:spcPts val="300"/>
              </a:spcBef>
              <a:defRPr/>
            </a:pPr>
            <a:r>
              <a:rPr lang="fr-FR" sz="2400" dirty="0">
                <a:solidFill>
                  <a:srgbClr val="49311F"/>
                </a:solidFill>
                <a:latin typeface="Calibri" panose="020F0502020204030204" pitchFamily="34" charset="0"/>
                <a:ea typeface="Calibri"/>
                <a:cs typeface="Calibri" panose="020F0502020204030204" pitchFamily="34" charset="0"/>
                <a:sym typeface="Calibri"/>
              </a:rPr>
              <a:t>Intempéries de mars 2012 &amp; 2013</a:t>
            </a:r>
          </a:p>
          <a:p>
            <a:pPr defTabSz="1219170">
              <a:lnSpc>
                <a:spcPct val="115000"/>
              </a:lnSpc>
              <a:spcBef>
                <a:spcPts val="300"/>
              </a:spcBef>
              <a:defRPr/>
            </a:pPr>
            <a:endParaRPr lang="fr-FR" sz="2400" dirty="0">
              <a:solidFill>
                <a:srgbClr val="49311F"/>
              </a:solidFill>
              <a:latin typeface="Calibri" panose="020F0502020204030204" pitchFamily="34" charset="0"/>
              <a:ea typeface="Calibri"/>
              <a:cs typeface="Calibri" panose="020F0502020204030204" pitchFamily="34" charset="0"/>
              <a:sym typeface="Calibri"/>
            </a:endParaRPr>
          </a:p>
          <a:p>
            <a:pPr defTabSz="1219170">
              <a:lnSpc>
                <a:spcPct val="115000"/>
              </a:lnSpc>
              <a:spcBef>
                <a:spcPts val="400"/>
              </a:spcBef>
              <a:defRPr/>
            </a:pPr>
            <a:r>
              <a:rPr lang="fr-FR" sz="2400" b="1" dirty="0">
                <a:solidFill>
                  <a:srgbClr val="49311F"/>
                </a:solidFill>
                <a:latin typeface="Calibri" panose="020F0502020204030204" pitchFamily="34" charset="0"/>
                <a:ea typeface="Calibri"/>
                <a:cs typeface="Calibri" panose="020F0502020204030204" pitchFamily="34" charset="0"/>
                <a:sym typeface="Calibri"/>
              </a:rPr>
              <a:t>Risque de délestage</a:t>
            </a:r>
          </a:p>
          <a:p>
            <a:pPr defTabSz="1219170">
              <a:lnSpc>
                <a:spcPct val="115000"/>
              </a:lnSpc>
              <a:spcBef>
                <a:spcPts val="400"/>
              </a:spcBef>
              <a:defRPr/>
            </a:pPr>
            <a:endParaRPr lang="fr-FR" sz="2400" b="1" dirty="0">
              <a:solidFill>
                <a:srgbClr val="49311F"/>
              </a:solidFill>
              <a:latin typeface="Calibri" panose="020F0502020204030204" pitchFamily="34" charset="0"/>
              <a:ea typeface="Calibri"/>
              <a:cs typeface="Calibri" panose="020F0502020204030204" pitchFamily="34" charset="0"/>
              <a:sym typeface="Calibri"/>
            </a:endParaRPr>
          </a:p>
          <a:p>
            <a:pPr defTabSz="1219170">
              <a:lnSpc>
                <a:spcPct val="115000"/>
              </a:lnSpc>
              <a:spcBef>
                <a:spcPts val="400"/>
              </a:spcBef>
              <a:defRPr/>
            </a:pPr>
            <a:r>
              <a:rPr lang="fr-FR" sz="2400" b="1" dirty="0">
                <a:solidFill>
                  <a:srgbClr val="49311F"/>
                </a:solidFill>
                <a:latin typeface="Calibri" panose="020F0502020204030204" pitchFamily="34" charset="0"/>
                <a:ea typeface="Calibri"/>
                <a:cs typeface="Calibri" panose="020F0502020204030204" pitchFamily="34" charset="0"/>
                <a:sym typeface="Calibri"/>
              </a:rPr>
              <a:t>Systèmes d’informations</a:t>
            </a:r>
          </a:p>
          <a:p>
            <a:pPr defTabSz="1219170">
              <a:lnSpc>
                <a:spcPct val="115000"/>
              </a:lnSpc>
              <a:spcBef>
                <a:spcPts val="300"/>
              </a:spcBef>
              <a:defRPr/>
            </a:pPr>
            <a:r>
              <a:rPr lang="fr-FR" sz="2400" dirty="0">
                <a:solidFill>
                  <a:srgbClr val="49311F"/>
                </a:solidFill>
                <a:latin typeface="Calibri" panose="020F0502020204030204" pitchFamily="34" charset="0"/>
                <a:ea typeface="Calibri"/>
                <a:cs typeface="Calibri" panose="020F0502020204030204" pitchFamily="34" charset="0"/>
                <a:sym typeface="Calibri"/>
              </a:rPr>
              <a:t>Attaque cyber au CH de Corbeil </a:t>
            </a:r>
            <a:r>
              <a:rPr lang="fr-FR" sz="2400" dirty="0" err="1">
                <a:solidFill>
                  <a:srgbClr val="49311F"/>
                </a:solidFill>
                <a:latin typeface="Calibri" panose="020F0502020204030204" pitchFamily="34" charset="0"/>
                <a:ea typeface="Calibri"/>
                <a:cs typeface="Calibri" panose="020F0502020204030204" pitchFamily="34" charset="0"/>
                <a:sym typeface="Calibri"/>
              </a:rPr>
              <a:t>Essonnes</a:t>
            </a:r>
            <a:endParaRPr lang="fr-FR" sz="2400" dirty="0">
              <a:solidFill>
                <a:srgbClr val="49311F"/>
              </a:solidFill>
              <a:latin typeface="Calibri" panose="020F0502020204030204" pitchFamily="34" charset="0"/>
              <a:ea typeface="Calibri"/>
              <a:cs typeface="Calibri" panose="020F0502020204030204" pitchFamily="34" charset="0"/>
              <a:sym typeface="Calibri"/>
            </a:endParaRPr>
          </a:p>
        </p:txBody>
      </p:sp>
      <p:pic>
        <p:nvPicPr>
          <p:cNvPr id="6" name="Google Shape;533;g1a7e3ff05be_0_160"/>
          <p:cNvPicPr preferRelativeResize="0"/>
          <p:nvPr/>
        </p:nvPicPr>
        <p:blipFill>
          <a:blip r:embed="rId2">
            <a:alphaModFix/>
          </a:blip>
          <a:stretch>
            <a:fillRect/>
          </a:stretch>
        </p:blipFill>
        <p:spPr>
          <a:xfrm>
            <a:off x="5519936" y="2372883"/>
            <a:ext cx="1557536" cy="1453972"/>
          </a:xfrm>
          <a:prstGeom prst="rect">
            <a:avLst/>
          </a:prstGeom>
          <a:noFill/>
          <a:ln>
            <a:noFill/>
          </a:ln>
        </p:spPr>
      </p:pic>
      <p:pic>
        <p:nvPicPr>
          <p:cNvPr id="7" name="Google Shape;534;g1a7e3ff05be_0_160"/>
          <p:cNvPicPr preferRelativeResize="0"/>
          <p:nvPr/>
        </p:nvPicPr>
        <p:blipFill>
          <a:blip r:embed="rId3">
            <a:alphaModFix/>
          </a:blip>
          <a:stretch>
            <a:fillRect/>
          </a:stretch>
        </p:blipFill>
        <p:spPr>
          <a:xfrm>
            <a:off x="8221906" y="4072419"/>
            <a:ext cx="2490300" cy="1668900"/>
          </a:xfrm>
          <a:prstGeom prst="rect">
            <a:avLst/>
          </a:prstGeom>
          <a:noFill/>
          <a:ln>
            <a:noFill/>
          </a:ln>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810" t="31905" r="48095" b="23905"/>
          <a:stretch/>
        </p:blipFill>
        <p:spPr bwMode="auto">
          <a:xfrm>
            <a:off x="8400256" y="550279"/>
            <a:ext cx="2496277" cy="245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794445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Risques sociétaux</a:t>
            </a:r>
          </a:p>
        </p:txBody>
      </p:sp>
      <p:sp>
        <p:nvSpPr>
          <p:cNvPr id="11" name="Rectangle 10"/>
          <p:cNvSpPr/>
          <p:nvPr/>
        </p:nvSpPr>
        <p:spPr>
          <a:xfrm>
            <a:off x="239350" y="1248778"/>
            <a:ext cx="11425269" cy="4965205"/>
          </a:xfrm>
          <a:prstGeom prst="rect">
            <a:avLst/>
          </a:prstGeom>
        </p:spPr>
        <p:txBody>
          <a:bodyPr wrap="square">
            <a:spAutoFit/>
          </a:bodyPr>
          <a:lstStyle/>
          <a:p>
            <a:pPr defTabSz="1219170">
              <a:lnSpc>
                <a:spcPct val="115000"/>
              </a:lnSpc>
              <a:spcBef>
                <a:spcPts val="400"/>
              </a:spcBef>
              <a:buClr>
                <a:srgbClr val="000000"/>
              </a:buClr>
              <a:buSzPts val="1100"/>
              <a:defRPr/>
            </a:pPr>
            <a:r>
              <a:rPr lang="fr-FR" sz="2400" b="1" dirty="0">
                <a:solidFill>
                  <a:srgbClr val="49311F"/>
                </a:solidFill>
                <a:latin typeface="Calibri" panose="020F0502020204030204" pitchFamily="34" charset="0"/>
                <a:ea typeface="Calibri"/>
                <a:cs typeface="Calibri" panose="020F0502020204030204" pitchFamily="34" charset="0"/>
                <a:sym typeface="Calibri"/>
              </a:rPr>
              <a:t>Heysel (1985) : Bruxelles</a:t>
            </a:r>
          </a:p>
          <a:p>
            <a:pPr defTabSz="1219170">
              <a:lnSpc>
                <a:spcPct val="115000"/>
              </a:lnSpc>
              <a:spcBef>
                <a:spcPts val="300"/>
              </a:spcBef>
              <a:buClr>
                <a:srgbClr val="000000"/>
              </a:buClr>
              <a:buSzPts val="1100"/>
              <a:defRPr/>
            </a:pPr>
            <a:r>
              <a:rPr lang="fr-FR" sz="2400" dirty="0">
                <a:solidFill>
                  <a:srgbClr val="49311F"/>
                </a:solidFill>
                <a:latin typeface="Calibri" panose="020F0502020204030204" pitchFamily="34" charset="0"/>
                <a:ea typeface="Calibri"/>
                <a:cs typeface="Calibri" panose="020F0502020204030204" pitchFamily="34" charset="0"/>
                <a:sym typeface="Calibri"/>
              </a:rPr>
              <a:t>39 morts</a:t>
            </a:r>
          </a:p>
          <a:p>
            <a:pPr defTabSz="1219170">
              <a:lnSpc>
                <a:spcPct val="115000"/>
              </a:lnSpc>
              <a:spcBef>
                <a:spcPts val="300"/>
              </a:spcBef>
              <a:buClr>
                <a:srgbClr val="000000"/>
              </a:buClr>
              <a:buSzPts val="1100"/>
              <a:defRPr/>
            </a:pPr>
            <a:r>
              <a:rPr lang="fr-FR" sz="2400" dirty="0">
                <a:solidFill>
                  <a:srgbClr val="49311F"/>
                </a:solidFill>
                <a:latin typeface="Calibri" panose="020F0502020204030204" pitchFamily="34" charset="0"/>
                <a:ea typeface="Calibri"/>
                <a:cs typeface="Calibri" panose="020F0502020204030204" pitchFamily="34" charset="0"/>
                <a:sym typeface="Calibri"/>
              </a:rPr>
              <a:t>600 blessés</a:t>
            </a:r>
          </a:p>
          <a:p>
            <a:pPr defTabSz="1219170">
              <a:lnSpc>
                <a:spcPct val="115000"/>
              </a:lnSpc>
              <a:spcBef>
                <a:spcPts val="400"/>
              </a:spcBef>
              <a:defRPr/>
            </a:pPr>
            <a:endParaRPr lang="fr-FR" sz="2400" b="1" dirty="0">
              <a:solidFill>
                <a:srgbClr val="49311F"/>
              </a:solidFill>
              <a:latin typeface="Calibri" panose="020F0502020204030204" pitchFamily="34" charset="0"/>
              <a:ea typeface="Calibri"/>
              <a:cs typeface="Calibri" panose="020F0502020204030204" pitchFamily="34" charset="0"/>
              <a:sym typeface="Calibri"/>
            </a:endParaRPr>
          </a:p>
          <a:p>
            <a:pPr defTabSz="1219170">
              <a:lnSpc>
                <a:spcPct val="115000"/>
              </a:lnSpc>
              <a:spcBef>
                <a:spcPts val="400"/>
              </a:spcBef>
              <a:buClr>
                <a:srgbClr val="000000"/>
              </a:buClr>
              <a:buSzPts val="1100"/>
              <a:defRPr/>
            </a:pPr>
            <a:r>
              <a:rPr lang="fr-FR" sz="2400" b="1" dirty="0">
                <a:solidFill>
                  <a:srgbClr val="49311F"/>
                </a:solidFill>
                <a:latin typeface="Calibri" panose="020F0502020204030204" pitchFamily="34" charset="0"/>
                <a:ea typeface="Calibri"/>
                <a:cs typeface="Calibri" panose="020F0502020204030204" pitchFamily="34" charset="0"/>
                <a:sym typeface="Calibri"/>
              </a:rPr>
              <a:t>Furiani (1992) : sud de Bastia</a:t>
            </a:r>
          </a:p>
          <a:p>
            <a:pPr defTabSz="1219170">
              <a:lnSpc>
                <a:spcPct val="115000"/>
              </a:lnSpc>
              <a:spcBef>
                <a:spcPts val="300"/>
              </a:spcBef>
              <a:buClr>
                <a:srgbClr val="000000"/>
              </a:buClr>
              <a:buSzPts val="1100"/>
              <a:defRPr/>
            </a:pPr>
            <a:r>
              <a:rPr lang="fr-FR" sz="2400" dirty="0">
                <a:solidFill>
                  <a:srgbClr val="49311F"/>
                </a:solidFill>
                <a:latin typeface="Calibri" panose="020F0502020204030204" pitchFamily="34" charset="0"/>
                <a:ea typeface="Calibri"/>
                <a:cs typeface="Calibri" panose="020F0502020204030204" pitchFamily="34" charset="0"/>
                <a:sym typeface="Calibri"/>
              </a:rPr>
              <a:t>18 morts</a:t>
            </a:r>
          </a:p>
          <a:p>
            <a:pPr defTabSz="1219170">
              <a:lnSpc>
                <a:spcPct val="115000"/>
              </a:lnSpc>
              <a:spcBef>
                <a:spcPts val="300"/>
              </a:spcBef>
              <a:buClr>
                <a:srgbClr val="000000"/>
              </a:buClr>
              <a:buSzPts val="1100"/>
              <a:defRPr/>
            </a:pPr>
            <a:r>
              <a:rPr lang="fr-FR" sz="2400" dirty="0">
                <a:solidFill>
                  <a:srgbClr val="49311F"/>
                </a:solidFill>
                <a:latin typeface="Calibri" panose="020F0502020204030204" pitchFamily="34" charset="0"/>
                <a:ea typeface="Calibri"/>
                <a:cs typeface="Calibri" panose="020F0502020204030204" pitchFamily="34" charset="0"/>
                <a:sym typeface="Calibri"/>
              </a:rPr>
              <a:t>2 300 blessés</a:t>
            </a:r>
          </a:p>
          <a:p>
            <a:pPr defTabSz="1219170">
              <a:lnSpc>
                <a:spcPct val="115000"/>
              </a:lnSpc>
              <a:spcBef>
                <a:spcPts val="400"/>
              </a:spcBef>
              <a:defRPr/>
            </a:pPr>
            <a:endParaRPr lang="fr-FR" sz="2400" b="1" dirty="0">
              <a:solidFill>
                <a:srgbClr val="49311F"/>
              </a:solidFill>
              <a:latin typeface="Calibri" panose="020F0502020204030204" pitchFamily="34" charset="0"/>
              <a:ea typeface="Calibri"/>
              <a:cs typeface="Calibri" panose="020F0502020204030204" pitchFamily="34" charset="0"/>
              <a:sym typeface="Calibri"/>
            </a:endParaRPr>
          </a:p>
          <a:p>
            <a:pPr defTabSz="1219170">
              <a:lnSpc>
                <a:spcPct val="115000"/>
              </a:lnSpc>
              <a:spcBef>
                <a:spcPts val="400"/>
              </a:spcBef>
              <a:defRPr/>
            </a:pPr>
            <a:r>
              <a:rPr lang="fr-FR" sz="2400" b="1" dirty="0">
                <a:solidFill>
                  <a:srgbClr val="49311F"/>
                </a:solidFill>
                <a:latin typeface="Calibri" panose="020F0502020204030204" pitchFamily="34" charset="0"/>
                <a:ea typeface="Calibri"/>
                <a:cs typeface="Calibri" panose="020F0502020204030204" pitchFamily="34" charset="0"/>
                <a:sym typeface="Calibri"/>
              </a:rPr>
              <a:t>Gilets jaunes </a:t>
            </a:r>
          </a:p>
          <a:p>
            <a:pPr defTabSz="1219170">
              <a:lnSpc>
                <a:spcPct val="115000"/>
              </a:lnSpc>
              <a:spcBef>
                <a:spcPts val="400"/>
              </a:spcBef>
              <a:defRPr/>
            </a:pPr>
            <a:endParaRPr lang="fr-FR" sz="1067" b="1" dirty="0">
              <a:solidFill>
                <a:srgbClr val="49311F"/>
              </a:solidFill>
              <a:latin typeface="Calibri" panose="020F0502020204030204" pitchFamily="34" charset="0"/>
              <a:ea typeface="Calibri"/>
              <a:cs typeface="Calibri" panose="020F0502020204030204" pitchFamily="34" charset="0"/>
              <a:sym typeface="Calibri"/>
            </a:endParaRPr>
          </a:p>
          <a:p>
            <a:pPr defTabSz="1219170">
              <a:lnSpc>
                <a:spcPct val="115000"/>
              </a:lnSpc>
              <a:spcBef>
                <a:spcPts val="400"/>
              </a:spcBef>
              <a:defRPr/>
            </a:pPr>
            <a:r>
              <a:rPr lang="fr-FR" sz="2400" b="1" dirty="0">
                <a:solidFill>
                  <a:srgbClr val="49311F"/>
                </a:solidFill>
                <a:latin typeface="Calibri" panose="020F0502020204030204" pitchFamily="34" charset="0"/>
                <a:cs typeface="Calibri" panose="020F0502020204030204" pitchFamily="34" charset="0"/>
                <a:sym typeface="Calibri"/>
              </a:rPr>
              <a:t>Manifestation de Sainte Soline</a:t>
            </a:r>
            <a:endParaRPr lang="fr-FR" sz="2400" b="1" dirty="0">
              <a:solidFill>
                <a:srgbClr val="49311F"/>
              </a:solidFill>
              <a:latin typeface="Calibri" panose="020F0502020204030204" pitchFamily="34" charset="0"/>
              <a:cs typeface="Calibri" panose="020F0502020204030204" pitchFamily="34" charset="0"/>
            </a:endParaRPr>
          </a:p>
        </p:txBody>
      </p:sp>
      <p:pic>
        <p:nvPicPr>
          <p:cNvPr id="8" name="Google Shape;544;g1a7e3ff05be_0_177"/>
          <p:cNvPicPr preferRelativeResize="0"/>
          <p:nvPr/>
        </p:nvPicPr>
        <p:blipFill>
          <a:blip r:embed="rId2">
            <a:alphaModFix/>
          </a:blip>
          <a:stretch>
            <a:fillRect/>
          </a:stretch>
        </p:blipFill>
        <p:spPr>
          <a:xfrm>
            <a:off x="7460626" y="1062888"/>
            <a:ext cx="2828925" cy="1981200"/>
          </a:xfrm>
          <a:prstGeom prst="rect">
            <a:avLst/>
          </a:prstGeom>
          <a:noFill/>
          <a:ln>
            <a:noFill/>
          </a:ln>
        </p:spPr>
      </p:pic>
      <p:pic>
        <p:nvPicPr>
          <p:cNvPr id="9" name="Google Shape;543;g1a7e3ff05be_0_177"/>
          <p:cNvPicPr preferRelativeResize="0"/>
          <p:nvPr/>
        </p:nvPicPr>
        <p:blipFill>
          <a:blip r:embed="rId3">
            <a:alphaModFix/>
          </a:blip>
          <a:stretch>
            <a:fillRect/>
          </a:stretch>
        </p:blipFill>
        <p:spPr>
          <a:xfrm>
            <a:off x="6942963" y="3436533"/>
            <a:ext cx="3864251" cy="2524123"/>
          </a:xfrm>
          <a:prstGeom prst="rect">
            <a:avLst/>
          </a:prstGeom>
          <a:noFill/>
          <a:ln>
            <a:noFill/>
          </a:ln>
        </p:spPr>
      </p:pic>
    </p:spTree>
    <p:extLst>
      <p:ext uri="{BB962C8B-B14F-4D97-AF65-F5344CB8AC3E}">
        <p14:creationId xmlns:p14="http://schemas.microsoft.com/office/powerpoint/2010/main" val="46386388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Menace terroriste</a:t>
            </a:r>
          </a:p>
        </p:txBody>
      </p:sp>
      <p:sp>
        <p:nvSpPr>
          <p:cNvPr id="11" name="Rectangle 10"/>
          <p:cNvSpPr/>
          <p:nvPr/>
        </p:nvSpPr>
        <p:spPr>
          <a:xfrm>
            <a:off x="239349" y="1248778"/>
            <a:ext cx="9025003" cy="5574539"/>
          </a:xfrm>
          <a:prstGeom prst="rect">
            <a:avLst/>
          </a:prstGeom>
        </p:spPr>
        <p:txBody>
          <a:bodyPr wrap="square">
            <a:spAutoFit/>
          </a:bodyPr>
          <a:lstStyle/>
          <a:p>
            <a:pPr algn="just" defTabSz="1219170">
              <a:lnSpc>
                <a:spcPct val="115000"/>
              </a:lnSpc>
              <a:spcBef>
                <a:spcPts val="300"/>
              </a:spcBef>
              <a:defRPr/>
            </a:pPr>
            <a:r>
              <a:rPr lang="fr-FR" sz="2400" dirty="0">
                <a:solidFill>
                  <a:srgbClr val="49311F"/>
                </a:solidFill>
                <a:latin typeface="Calibri" panose="020F0502020204030204" pitchFamily="34" charset="0"/>
                <a:cs typeface="Calibri" panose="020F0502020204030204" pitchFamily="34" charset="0"/>
              </a:rPr>
              <a:t>Une menace en évolution constante : nouvelles cibles, nouvelles méthodes : </a:t>
            </a:r>
            <a:r>
              <a:rPr lang="fr-FR" sz="2400" b="1" dirty="0">
                <a:solidFill>
                  <a:srgbClr val="49311F"/>
                </a:solidFill>
                <a:latin typeface="Calibri" panose="020F0502020204030204" pitchFamily="34" charset="0"/>
                <a:cs typeface="Calibri" panose="020F0502020204030204" pitchFamily="34" charset="0"/>
              </a:rPr>
              <a:t>imprévisibilité de la menace</a:t>
            </a:r>
          </a:p>
          <a:p>
            <a:pPr defTabSz="1219170">
              <a:lnSpc>
                <a:spcPct val="115000"/>
              </a:lnSpc>
              <a:spcBef>
                <a:spcPts val="300"/>
              </a:spcBef>
              <a:defRPr/>
            </a:pPr>
            <a:endParaRPr lang="fr-FR" sz="2400" b="1"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300"/>
              </a:spcBef>
              <a:defRPr/>
            </a:pPr>
            <a:r>
              <a:rPr lang="fr-FR" sz="2400" b="1" dirty="0">
                <a:solidFill>
                  <a:srgbClr val="49311F"/>
                </a:solidFill>
                <a:latin typeface="Calibri" panose="020F0502020204030204" pitchFamily="34" charset="0"/>
                <a:cs typeface="Calibri" panose="020F0502020204030204" pitchFamily="34" charset="0"/>
              </a:rPr>
              <a:t>« Charlie Hebdo », Janvier 2015 :</a:t>
            </a:r>
          </a:p>
          <a:p>
            <a:pPr defTabSz="1219170">
              <a:lnSpc>
                <a:spcPct val="115000"/>
              </a:lnSpc>
              <a:spcBef>
                <a:spcPts val="300"/>
              </a:spcBef>
              <a:defRPr/>
            </a:pPr>
            <a:r>
              <a:rPr lang="fr-FR" sz="2400" dirty="0">
                <a:solidFill>
                  <a:srgbClr val="49311F"/>
                </a:solidFill>
                <a:latin typeface="Calibri" panose="020F0502020204030204" pitchFamily="34" charset="0"/>
                <a:cs typeface="Calibri" panose="020F0502020204030204" pitchFamily="34" charset="0"/>
              </a:rPr>
              <a:t>12 morts, 20 blessés, mobilisation des moyens Santé dans tout le pays</a:t>
            </a:r>
          </a:p>
          <a:p>
            <a:pPr defTabSz="1219170">
              <a:lnSpc>
                <a:spcPct val="115000"/>
              </a:lnSpc>
              <a:spcBef>
                <a:spcPts val="300"/>
              </a:spcBef>
              <a:defRPr/>
            </a:pPr>
            <a:endParaRPr lang="fr-FR" sz="2400" b="1"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300"/>
              </a:spcBef>
              <a:defRPr/>
            </a:pPr>
            <a:r>
              <a:rPr lang="fr-FR" sz="2400" b="1" dirty="0">
                <a:solidFill>
                  <a:srgbClr val="49311F"/>
                </a:solidFill>
                <a:latin typeface="Calibri" panose="020F0502020204030204" pitchFamily="34" charset="0"/>
                <a:cs typeface="Calibri" panose="020F0502020204030204" pitchFamily="34" charset="0"/>
              </a:rPr>
              <a:t>Paris, 13 novembre 2015 :</a:t>
            </a:r>
          </a:p>
          <a:p>
            <a:pPr defTabSz="1219170">
              <a:lnSpc>
                <a:spcPct val="115000"/>
              </a:lnSpc>
              <a:spcBef>
                <a:spcPts val="300"/>
              </a:spcBef>
              <a:defRPr/>
            </a:pPr>
            <a:r>
              <a:rPr lang="fr-FR" sz="2400" dirty="0">
                <a:solidFill>
                  <a:srgbClr val="49311F"/>
                </a:solidFill>
                <a:latin typeface="Calibri" panose="020F0502020204030204" pitchFamily="34" charset="0"/>
                <a:cs typeface="Calibri" panose="020F0502020204030204" pitchFamily="34" charset="0"/>
              </a:rPr>
              <a:t>130 morts, 481 blessés. </a:t>
            </a:r>
            <a:r>
              <a:rPr lang="fr-FR" sz="2400" b="1" dirty="0">
                <a:solidFill>
                  <a:srgbClr val="49311F"/>
                </a:solidFill>
                <a:latin typeface="Calibri" panose="020F0502020204030204" pitchFamily="34" charset="0"/>
                <a:cs typeface="Calibri" panose="020F0502020204030204" pitchFamily="34" charset="0"/>
              </a:rPr>
              <a:t>Modifie nos pratiques de gestion de crise</a:t>
            </a:r>
          </a:p>
          <a:p>
            <a:pPr defTabSz="1219170">
              <a:lnSpc>
                <a:spcPct val="115000"/>
              </a:lnSpc>
              <a:spcBef>
                <a:spcPts val="400"/>
              </a:spcBef>
              <a:buClr>
                <a:srgbClr val="000000"/>
              </a:buClr>
              <a:buSzPts val="1100"/>
              <a:defRPr/>
            </a:pPr>
            <a:endParaRPr lang="fr-FR" sz="2400" b="1"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buClr>
                <a:srgbClr val="000000"/>
              </a:buClr>
              <a:buSzPts val="1100"/>
              <a:defRPr/>
            </a:pPr>
            <a:r>
              <a:rPr lang="fr-FR" sz="2400" b="1" dirty="0">
                <a:solidFill>
                  <a:srgbClr val="49311F"/>
                </a:solidFill>
                <a:latin typeface="Calibri" panose="020F0502020204030204" pitchFamily="34" charset="0"/>
                <a:cs typeface="Calibri" panose="020F0502020204030204" pitchFamily="34" charset="0"/>
              </a:rPr>
              <a:t>Strasbourg  marché de Noel, </a:t>
            </a:r>
            <a:r>
              <a:rPr lang="fr-FR" sz="2400" dirty="0">
                <a:solidFill>
                  <a:srgbClr val="49311F"/>
                </a:solidFill>
                <a:latin typeface="Calibri" panose="020F0502020204030204" pitchFamily="34" charset="0"/>
                <a:cs typeface="Calibri" panose="020F0502020204030204" pitchFamily="34" charset="0"/>
              </a:rPr>
              <a:t>11 décembre 2018</a:t>
            </a:r>
          </a:p>
          <a:p>
            <a:pPr defTabSz="1219170">
              <a:lnSpc>
                <a:spcPct val="115000"/>
              </a:lnSpc>
              <a:spcBef>
                <a:spcPts val="300"/>
              </a:spcBef>
              <a:buClr>
                <a:srgbClr val="000000"/>
              </a:buClr>
              <a:buSzPts val="1100"/>
              <a:defRPr/>
            </a:pPr>
            <a:r>
              <a:rPr lang="fr-FR" sz="2400" dirty="0">
                <a:solidFill>
                  <a:srgbClr val="49311F"/>
                </a:solidFill>
                <a:latin typeface="Calibri" panose="020F0502020204030204" pitchFamily="34" charset="0"/>
                <a:cs typeface="Calibri" panose="020F0502020204030204" pitchFamily="34" charset="0"/>
              </a:rPr>
              <a:t>5 morts, 11 blessés </a:t>
            </a:r>
          </a:p>
          <a:p>
            <a:pPr defTabSz="1219170">
              <a:lnSpc>
                <a:spcPct val="115000"/>
              </a:lnSpc>
              <a:spcBef>
                <a:spcPts val="300"/>
              </a:spcBef>
              <a:defRPr/>
            </a:pPr>
            <a:endParaRPr lang="fr-FR" sz="2400" b="1" dirty="0">
              <a:solidFill>
                <a:srgbClr val="49311F"/>
              </a:solidFill>
              <a:latin typeface="Calibri" panose="020F0502020204030204" pitchFamily="34" charset="0"/>
              <a:ea typeface="Calibri"/>
              <a:cs typeface="Calibri" panose="020F0502020204030204" pitchFamily="34" charset="0"/>
              <a:sym typeface="Calibri"/>
            </a:endParaRPr>
          </a:p>
        </p:txBody>
      </p:sp>
      <p:pic>
        <p:nvPicPr>
          <p:cNvPr id="6" name="Google Shape;564;g1a7e3ff05be_0_207"/>
          <p:cNvPicPr preferRelativeResize="0"/>
          <p:nvPr/>
        </p:nvPicPr>
        <p:blipFill>
          <a:blip r:embed="rId2">
            <a:alphaModFix/>
          </a:blip>
          <a:stretch>
            <a:fillRect/>
          </a:stretch>
        </p:blipFill>
        <p:spPr>
          <a:xfrm>
            <a:off x="9255770" y="2468893"/>
            <a:ext cx="2350652" cy="1313275"/>
          </a:xfrm>
          <a:prstGeom prst="rect">
            <a:avLst/>
          </a:prstGeom>
          <a:noFill/>
          <a:ln>
            <a:noFill/>
          </a:ln>
        </p:spPr>
      </p:pic>
      <p:pic>
        <p:nvPicPr>
          <p:cNvPr id="10" name="Google Shape;575;g1a7e3ff05be_0_224"/>
          <p:cNvPicPr preferRelativeResize="0"/>
          <p:nvPr/>
        </p:nvPicPr>
        <p:blipFill>
          <a:blip r:embed="rId3">
            <a:alphaModFix/>
          </a:blip>
          <a:stretch>
            <a:fillRect/>
          </a:stretch>
        </p:blipFill>
        <p:spPr>
          <a:xfrm>
            <a:off x="9255770" y="387166"/>
            <a:ext cx="2800751" cy="1723223"/>
          </a:xfrm>
          <a:prstGeom prst="rect">
            <a:avLst/>
          </a:prstGeom>
          <a:noFill/>
          <a:ln>
            <a:noFill/>
          </a:ln>
        </p:spPr>
      </p:pic>
      <p:pic>
        <p:nvPicPr>
          <p:cNvPr id="2" name="Image 1"/>
          <p:cNvPicPr>
            <a:picLocks noChangeAspect="1"/>
          </p:cNvPicPr>
          <p:nvPr/>
        </p:nvPicPr>
        <p:blipFill>
          <a:blip r:embed="rId4"/>
          <a:stretch>
            <a:fillRect/>
          </a:stretch>
        </p:blipFill>
        <p:spPr>
          <a:xfrm>
            <a:off x="8911437" y="4002708"/>
            <a:ext cx="3145083" cy="2322595"/>
          </a:xfrm>
          <a:prstGeom prst="rect">
            <a:avLst/>
          </a:prstGeom>
        </p:spPr>
      </p:pic>
    </p:spTree>
    <p:extLst>
      <p:ext uri="{BB962C8B-B14F-4D97-AF65-F5344CB8AC3E}">
        <p14:creationId xmlns:p14="http://schemas.microsoft.com/office/powerpoint/2010/main" val="389954148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a:xfrm>
            <a:off x="0" y="1124744"/>
            <a:ext cx="12192000" cy="5925277"/>
          </a:xfrm>
          <a:solidFill>
            <a:srgbClr val="004199"/>
          </a:solidFill>
        </p:spPr>
        <p:txBody>
          <a:bodyPr/>
          <a:lstStyle/>
          <a:p>
            <a:endParaRPr lang="fr-FR"/>
          </a:p>
        </p:txBody>
      </p:sp>
      <p:sp>
        <p:nvSpPr>
          <p:cNvPr id="6" name="Titre 5"/>
          <p:cNvSpPr>
            <a:spLocks noGrp="1"/>
          </p:cNvSpPr>
          <p:nvPr>
            <p:ph type="title"/>
          </p:nvPr>
        </p:nvSpPr>
        <p:spPr>
          <a:xfrm>
            <a:off x="527381" y="1988840"/>
            <a:ext cx="11232000" cy="2733032"/>
          </a:xfrm>
        </p:spPr>
        <p:txBody>
          <a:bodyPr/>
          <a:lstStyle/>
          <a:p>
            <a:pPr marL="0" indent="0" algn="ctr" eaLnBrk="0" hangingPunct="0">
              <a:buNone/>
              <a:defRPr/>
            </a:pPr>
            <a:r>
              <a:rPr lang="fr-FR" sz="4800" cap="small" dirty="0">
                <a:latin typeface="Calibri" pitchFamily="34" charset="0"/>
              </a:rPr>
              <a:t>Organisation nationale et territoriale </a:t>
            </a:r>
            <a:br>
              <a:rPr lang="fr-FR" sz="4800" cap="small" dirty="0">
                <a:latin typeface="Calibri" pitchFamily="34" charset="0"/>
              </a:rPr>
            </a:br>
            <a:r>
              <a:rPr lang="fr-FR" sz="4800" cap="small" dirty="0">
                <a:latin typeface="Calibri" pitchFamily="34" charset="0"/>
              </a:rPr>
              <a:t>de la réponse aux </a:t>
            </a:r>
            <a:r>
              <a:rPr lang="fr-FR" sz="4800" cap="small" dirty="0" err="1">
                <a:latin typeface="Calibri" pitchFamily="34" charset="0"/>
              </a:rPr>
              <a:t>sse</a:t>
            </a:r>
            <a:endParaRPr lang="fr-FR" sz="4800" cap="small" dirty="0">
              <a:latin typeface="Calibri" pitchFamily="34" charset="0"/>
            </a:endParaRPr>
          </a:p>
        </p:txBody>
      </p:sp>
      <p:sp>
        <p:nvSpPr>
          <p:cNvPr id="11" name="Espace réservé du numéro de diapositive 10"/>
          <p:cNvSpPr>
            <a:spLocks noGrp="1"/>
          </p:cNvSpPr>
          <p:nvPr>
            <p:ph type="sldNum" sz="quarter" idx="4"/>
          </p:nvPr>
        </p:nvSpPr>
        <p:spPr/>
        <p:txBody>
          <a:bodyPr/>
          <a:lstStyle/>
          <a:p>
            <a:pPr defTabSz="1219170">
              <a:defRPr/>
            </a:pPr>
            <a:fld id="{733122C9-A0B9-462F-8757-0847AD287B63}" type="slidenum">
              <a:rPr lang="fr-FR">
                <a:solidFill>
                  <a:srgbClr val="FFFFFF"/>
                </a:solidFill>
                <a:latin typeface="Arial"/>
              </a:rPr>
              <a:pPr defTabSz="1219170">
                <a:defRPr/>
              </a:pPr>
              <a:t>18</a:t>
            </a:fld>
            <a:endParaRPr lang="fr-FR" dirty="0">
              <a:solidFill>
                <a:srgbClr val="FFFFFF"/>
              </a:solidFill>
              <a:latin typeface="Arial"/>
            </a:endParaRPr>
          </a:p>
        </p:txBody>
      </p:sp>
      <p:sp>
        <p:nvSpPr>
          <p:cNvPr id="5" name="Espace réservé du pied de page 4"/>
          <p:cNvSpPr>
            <a:spLocks noGrp="1"/>
          </p:cNvSpPr>
          <p:nvPr>
            <p:ph type="ftr" sz="quarter" idx="3"/>
          </p:nvPr>
        </p:nvSpPr>
        <p:spPr/>
        <p:txBody>
          <a:bodyPr/>
          <a:lstStyle/>
          <a:p>
            <a:pPr defTabSz="1219170">
              <a:defRPr/>
            </a:pPr>
            <a:r>
              <a:rPr lang="fr-FR">
                <a:solidFill>
                  <a:srgbClr val="000000"/>
                </a:solidFill>
                <a:latin typeface="Arial"/>
              </a:rPr>
              <a:t>Direction de la Sécurité Sanitaire et de la Santé Environnementale / SDVSS/Service Zonal de Défense et de Sécurité</a:t>
            </a:r>
            <a:endParaRPr lang="fr-FR" dirty="0">
              <a:solidFill>
                <a:srgbClr val="000000"/>
              </a:solidFill>
              <a:latin typeface="Arial"/>
            </a:endParaRPr>
          </a:p>
        </p:txBody>
      </p:sp>
    </p:spTree>
    <p:extLst>
      <p:ext uri="{BB962C8B-B14F-4D97-AF65-F5344CB8AC3E}">
        <p14:creationId xmlns:p14="http://schemas.microsoft.com/office/powerpoint/2010/main" val="1980648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Niveau national</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563" y="1220755"/>
            <a:ext cx="8005763" cy="4766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59903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C961E-8C72-2368-9EE6-75345519C20D}"/>
              </a:ext>
            </a:extLst>
          </p:cNvPr>
          <p:cNvSpPr>
            <a:spLocks noGrp="1"/>
          </p:cNvSpPr>
          <p:nvPr>
            <p:ph type="title"/>
          </p:nvPr>
        </p:nvSpPr>
        <p:spPr/>
        <p:txBody>
          <a:bodyPr>
            <a:normAutofit/>
          </a:bodyPr>
          <a:lstStyle/>
          <a:p>
            <a:pPr algn="ctr"/>
            <a:r>
              <a:rPr lang="fr-FR" sz="4800" b="1" dirty="0">
                <a:solidFill>
                  <a:srgbClr val="004199"/>
                </a:solidFill>
                <a:latin typeface="Proxima Nova" panose="02000506030000020004" pitchFamily="2" charset="0"/>
              </a:rPr>
              <a:t>Sommaire </a:t>
            </a:r>
          </a:p>
        </p:txBody>
      </p:sp>
      <p:sp>
        <p:nvSpPr>
          <p:cNvPr id="3" name="Espace réservé du contenu 2">
            <a:extLst>
              <a:ext uri="{FF2B5EF4-FFF2-40B4-BE49-F238E27FC236}">
                <a16:creationId xmlns:a16="http://schemas.microsoft.com/office/drawing/2014/main" id="{2D452D19-13BD-4B74-90BF-27EEF160FBEA}"/>
              </a:ext>
            </a:extLst>
          </p:cNvPr>
          <p:cNvSpPr>
            <a:spLocks noGrp="1"/>
          </p:cNvSpPr>
          <p:nvPr>
            <p:ph idx="1"/>
          </p:nvPr>
        </p:nvSpPr>
        <p:spPr>
          <a:xfrm>
            <a:off x="298580" y="1825625"/>
            <a:ext cx="11762356" cy="4351338"/>
          </a:xfrm>
        </p:spPr>
        <p:txBody>
          <a:bodyPr>
            <a:normAutofit/>
          </a:bodyPr>
          <a:lstStyle/>
          <a:p>
            <a:pPr marL="0" indent="0">
              <a:buNone/>
            </a:pPr>
            <a:r>
              <a:rPr lang="fr-FR" sz="3200" b="1" dirty="0">
                <a:solidFill>
                  <a:srgbClr val="004199"/>
                </a:solidFill>
              </a:rPr>
              <a:t>1. PITCH de l’atelier </a:t>
            </a:r>
          </a:p>
          <a:p>
            <a:pPr marL="0" indent="0">
              <a:buNone/>
            </a:pPr>
            <a:r>
              <a:rPr lang="fr-FR" sz="3200" b="1" dirty="0">
                <a:solidFill>
                  <a:srgbClr val="004199"/>
                </a:solidFill>
              </a:rPr>
              <a:t>2. Présentation de la crise sanitaire par Me </a:t>
            </a:r>
            <a:r>
              <a:rPr lang="fr-FR" sz="3200" b="1" dirty="0" err="1">
                <a:solidFill>
                  <a:srgbClr val="004199"/>
                </a:solidFill>
              </a:rPr>
              <a:t>Blary</a:t>
            </a:r>
            <a:r>
              <a:rPr lang="fr-FR" sz="3200" b="1" dirty="0">
                <a:solidFill>
                  <a:srgbClr val="004199"/>
                </a:solidFill>
              </a:rPr>
              <a:t> </a:t>
            </a:r>
            <a:r>
              <a:rPr lang="fr-FR" sz="3200" b="1" dirty="0" err="1">
                <a:solidFill>
                  <a:srgbClr val="004199"/>
                </a:solidFill>
              </a:rPr>
              <a:t>Buissart</a:t>
            </a:r>
            <a:endParaRPr lang="fr-FR" sz="3200" b="1" dirty="0">
              <a:solidFill>
                <a:srgbClr val="004199"/>
              </a:solidFill>
            </a:endParaRPr>
          </a:p>
          <a:p>
            <a:pPr marL="0" indent="0">
              <a:buNone/>
            </a:pPr>
            <a:r>
              <a:rPr lang="fr-FR" sz="3200" b="1" dirty="0">
                <a:solidFill>
                  <a:srgbClr val="004199"/>
                </a:solidFill>
              </a:rPr>
              <a:t>3. Plan d’action pour la participation à la gestion de crise  sanitaire exceptionnelle par les ROC Artois              </a:t>
            </a:r>
          </a:p>
          <a:p>
            <a:pPr marL="0" indent="0">
              <a:buNone/>
            </a:pPr>
            <a:r>
              <a:rPr lang="fr-FR" sz="3200" b="1" dirty="0">
                <a:solidFill>
                  <a:srgbClr val="004199"/>
                </a:solidFill>
              </a:rPr>
              <a:t>4. Présentation de la Trame SSE</a:t>
            </a:r>
          </a:p>
          <a:p>
            <a:pPr marL="0" indent="0">
              <a:buNone/>
            </a:pPr>
            <a:r>
              <a:rPr lang="fr-FR" sz="3200" b="1" dirty="0">
                <a:solidFill>
                  <a:srgbClr val="004199"/>
                </a:solidFill>
              </a:rPr>
              <a:t>5. Plan de la Trame SSE</a:t>
            </a:r>
          </a:p>
          <a:p>
            <a:pPr marL="0" indent="0">
              <a:buNone/>
            </a:pPr>
            <a:r>
              <a:rPr lang="fr-FR" sz="3200" b="1" dirty="0">
                <a:solidFill>
                  <a:srgbClr val="004199"/>
                </a:solidFill>
              </a:rPr>
              <a:t>6. Questions/Réponses</a:t>
            </a:r>
          </a:p>
        </p:txBody>
      </p:sp>
    </p:spTree>
    <p:extLst>
      <p:ext uri="{BB962C8B-B14F-4D97-AF65-F5344CB8AC3E}">
        <p14:creationId xmlns:p14="http://schemas.microsoft.com/office/powerpoint/2010/main" val="239826132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Niveau zonal</a:t>
            </a:r>
          </a:p>
        </p:txBody>
      </p:sp>
      <p:sp>
        <p:nvSpPr>
          <p:cNvPr id="5" name="Google Shape;649;g1a7e3ff05be_0_341"/>
          <p:cNvSpPr txBox="1"/>
          <p:nvPr/>
        </p:nvSpPr>
        <p:spPr>
          <a:xfrm>
            <a:off x="335360" y="1343731"/>
            <a:ext cx="6048672" cy="5123413"/>
          </a:xfrm>
          <a:prstGeom prst="rect">
            <a:avLst/>
          </a:prstGeom>
          <a:noFill/>
          <a:ln>
            <a:noFill/>
          </a:ln>
        </p:spPr>
        <p:txBody>
          <a:bodyPr spcFirstLastPara="1" wrap="square" lIns="91425" tIns="45700" rIns="91425" bIns="45700" anchor="t" anchorCtr="0">
            <a:spAutoFit/>
          </a:bodyPr>
          <a:lstStyle/>
          <a:p>
            <a:pPr defTabSz="1219170">
              <a:lnSpc>
                <a:spcPct val="115000"/>
              </a:lnSpc>
              <a:spcBef>
                <a:spcPts val="600"/>
              </a:spcBef>
              <a:defRPr/>
            </a:pPr>
            <a:r>
              <a:rPr lang="fr-FR" sz="2400" u="sng" dirty="0">
                <a:solidFill>
                  <a:srgbClr val="49311F"/>
                </a:solidFill>
                <a:latin typeface="Calibri" panose="020F0502020204030204" pitchFamily="34" charset="0"/>
                <a:cs typeface="Calibri" panose="020F0502020204030204" pitchFamily="34" charset="0"/>
              </a:rPr>
              <a:t>3 missions principales :</a:t>
            </a:r>
            <a:endParaRPr sz="2400" u="sng" dirty="0">
              <a:solidFill>
                <a:srgbClr val="49311F"/>
              </a:solidFill>
              <a:latin typeface="Calibri" panose="020F0502020204030204" pitchFamily="34" charset="0"/>
              <a:cs typeface="Calibri" panose="020F0502020204030204" pitchFamily="34" charset="0"/>
            </a:endParaRPr>
          </a:p>
          <a:p>
            <a:pPr marL="457189" indent="-317492" defTabSz="1219170">
              <a:lnSpc>
                <a:spcPct val="115000"/>
              </a:lnSpc>
              <a:spcBef>
                <a:spcPts val="600"/>
              </a:spcBef>
              <a:buClr>
                <a:srgbClr val="002395"/>
              </a:buClr>
              <a:buSzPts val="1400"/>
              <a:buFontTx/>
              <a:buChar char="●"/>
              <a:defRPr/>
            </a:pPr>
            <a:r>
              <a:rPr lang="fr-FR" sz="2400" dirty="0">
                <a:solidFill>
                  <a:srgbClr val="49311F"/>
                </a:solidFill>
                <a:latin typeface="Calibri" panose="020F0502020204030204" pitchFamily="34" charset="0"/>
                <a:cs typeface="Calibri" panose="020F0502020204030204" pitchFamily="34" charset="0"/>
              </a:rPr>
              <a:t>Planification en matière de sécurité nationale</a:t>
            </a:r>
            <a:endParaRPr sz="2400" dirty="0">
              <a:solidFill>
                <a:srgbClr val="49311F"/>
              </a:solidFill>
              <a:latin typeface="Calibri" panose="020F0502020204030204" pitchFamily="34" charset="0"/>
              <a:cs typeface="Calibri" panose="020F0502020204030204" pitchFamily="34" charset="0"/>
            </a:endParaRPr>
          </a:p>
          <a:p>
            <a:pPr marL="457189" indent="-317492" defTabSz="1219170">
              <a:lnSpc>
                <a:spcPct val="115000"/>
              </a:lnSpc>
              <a:buClr>
                <a:srgbClr val="002395"/>
              </a:buClr>
              <a:buSzPts val="1400"/>
              <a:buFontTx/>
              <a:buChar char="●"/>
              <a:defRPr/>
            </a:pPr>
            <a:r>
              <a:rPr lang="fr-FR" sz="2400" dirty="0">
                <a:solidFill>
                  <a:srgbClr val="49311F"/>
                </a:solidFill>
                <a:latin typeface="Calibri" panose="020F0502020204030204" pitchFamily="34" charset="0"/>
                <a:cs typeface="Calibri" panose="020F0502020204030204" pitchFamily="34" charset="0"/>
              </a:rPr>
              <a:t>Gestion interdépartementale des crises</a:t>
            </a:r>
            <a:endParaRPr sz="2400" dirty="0">
              <a:solidFill>
                <a:srgbClr val="49311F"/>
              </a:solidFill>
              <a:latin typeface="Calibri" panose="020F0502020204030204" pitchFamily="34" charset="0"/>
              <a:cs typeface="Calibri" panose="020F0502020204030204" pitchFamily="34" charset="0"/>
            </a:endParaRPr>
          </a:p>
          <a:p>
            <a:pPr marL="457189" indent="-317492" defTabSz="1219170">
              <a:lnSpc>
                <a:spcPct val="115000"/>
              </a:lnSpc>
              <a:buClr>
                <a:srgbClr val="002395"/>
              </a:buClr>
              <a:buSzPts val="1400"/>
              <a:buFontTx/>
              <a:buChar char="●"/>
              <a:defRPr/>
            </a:pPr>
            <a:r>
              <a:rPr lang="fr-FR" sz="2400" dirty="0">
                <a:solidFill>
                  <a:srgbClr val="49311F"/>
                </a:solidFill>
                <a:latin typeface="Calibri" panose="020F0502020204030204" pitchFamily="34" charset="0"/>
                <a:cs typeface="Calibri" panose="020F0502020204030204" pitchFamily="34" charset="0"/>
              </a:rPr>
              <a:t>Coopération avec l’autorité militaire</a:t>
            </a:r>
            <a:endParaRPr sz="2400"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600"/>
              </a:spcBef>
              <a:defRPr/>
            </a:pPr>
            <a:endParaRPr sz="2400"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600"/>
              </a:spcBef>
              <a:defRPr/>
            </a:pPr>
            <a:r>
              <a:rPr lang="fr-FR" sz="2400" dirty="0">
                <a:solidFill>
                  <a:srgbClr val="49311F"/>
                </a:solidFill>
                <a:latin typeface="Calibri" panose="020F0502020204030204" pitchFamily="34" charset="0"/>
                <a:cs typeface="Calibri" panose="020F0502020204030204" pitchFamily="34" charset="0"/>
              </a:rPr>
              <a:t>L’EMIZ assure pour le compte du préfet de zone une veille opérationnelle permanente tenue par le Centre Opérationnel de Zone (COZ)</a:t>
            </a:r>
            <a:endParaRPr sz="2400"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400"/>
              </a:spcBef>
              <a:defRPr/>
            </a:pPr>
            <a:endParaRPr sz="2400" dirty="0">
              <a:solidFill>
                <a:srgbClr val="49311F"/>
              </a:solidFill>
              <a:latin typeface="Calibri" panose="020F0502020204030204" pitchFamily="34" charset="0"/>
              <a:cs typeface="Calibri" panose="020F0502020204030204" pitchFamily="34" charset="0"/>
            </a:endParaRPr>
          </a:p>
        </p:txBody>
      </p:sp>
      <p:pic>
        <p:nvPicPr>
          <p:cNvPr id="6" name="Google Shape;650;g1a7e3ff05be_0_341"/>
          <p:cNvPicPr preferRelativeResize="0"/>
          <p:nvPr/>
        </p:nvPicPr>
        <p:blipFill>
          <a:blip r:embed="rId2">
            <a:alphaModFix/>
          </a:blip>
          <a:stretch>
            <a:fillRect/>
          </a:stretch>
        </p:blipFill>
        <p:spPr>
          <a:xfrm>
            <a:off x="6960097" y="1458056"/>
            <a:ext cx="4724876" cy="4091200"/>
          </a:xfrm>
          <a:prstGeom prst="rect">
            <a:avLst/>
          </a:prstGeom>
          <a:noFill/>
          <a:ln>
            <a:noFill/>
          </a:ln>
        </p:spPr>
      </p:pic>
    </p:spTree>
    <p:extLst>
      <p:ext uri="{BB962C8B-B14F-4D97-AF65-F5344CB8AC3E}">
        <p14:creationId xmlns:p14="http://schemas.microsoft.com/office/powerpoint/2010/main" val="385181749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Niveau départemental</a:t>
            </a:r>
          </a:p>
        </p:txBody>
      </p:sp>
      <p:sp>
        <p:nvSpPr>
          <p:cNvPr id="5" name="Google Shape;649;g1a7e3ff05be_0_341"/>
          <p:cNvSpPr txBox="1"/>
          <p:nvPr/>
        </p:nvSpPr>
        <p:spPr>
          <a:xfrm>
            <a:off x="335360" y="1343732"/>
            <a:ext cx="6912768" cy="4542742"/>
          </a:xfrm>
          <a:prstGeom prst="rect">
            <a:avLst/>
          </a:prstGeom>
          <a:noFill/>
          <a:ln>
            <a:noFill/>
          </a:ln>
        </p:spPr>
        <p:txBody>
          <a:bodyPr spcFirstLastPara="1" wrap="square" lIns="91425" tIns="45700" rIns="91425" bIns="45700" anchor="t" anchorCtr="0">
            <a:spAutoFit/>
          </a:bodyPr>
          <a:lstStyle/>
          <a:p>
            <a:pPr defTabSz="1219170">
              <a:lnSpc>
                <a:spcPct val="80000"/>
              </a:lnSpc>
              <a:spcBef>
                <a:spcPts val="600"/>
              </a:spcBef>
              <a:defRPr/>
            </a:pPr>
            <a:r>
              <a:rPr lang="fr-FR" sz="2400" dirty="0">
                <a:solidFill>
                  <a:srgbClr val="49311F"/>
                </a:solidFill>
                <a:latin typeface="Calibri" panose="020F0502020204030204" pitchFamily="34" charset="0"/>
                <a:cs typeface="Calibri" panose="020F0502020204030204" pitchFamily="34" charset="0"/>
              </a:rPr>
              <a:t>Le représentant de l’Etat dans le département est le Préfet:</a:t>
            </a:r>
          </a:p>
          <a:p>
            <a:pPr marL="457189" indent="-311143" defTabSz="1219170">
              <a:spcBef>
                <a:spcPts val="600"/>
              </a:spcBef>
              <a:buClr>
                <a:srgbClr val="002395"/>
              </a:buClr>
              <a:buSzPts val="1300"/>
              <a:buFontTx/>
              <a:buChar char="●"/>
              <a:defRPr/>
            </a:pPr>
            <a:r>
              <a:rPr lang="fr-FR" sz="2400" dirty="0">
                <a:solidFill>
                  <a:srgbClr val="49311F"/>
                </a:solidFill>
                <a:latin typeface="Calibri" panose="020F0502020204030204" pitchFamily="34" charset="0"/>
                <a:cs typeface="Calibri" panose="020F0502020204030204" pitchFamily="34" charset="0"/>
              </a:rPr>
              <a:t>responsable de la protection des personnes et des installations</a:t>
            </a:r>
          </a:p>
          <a:p>
            <a:pPr marL="457189" indent="-311143" defTabSz="1219170">
              <a:buClr>
                <a:srgbClr val="002395"/>
              </a:buClr>
              <a:buSzPts val="1300"/>
              <a:buFontTx/>
              <a:buChar char="●"/>
              <a:defRPr/>
            </a:pPr>
            <a:r>
              <a:rPr lang="fr-FR" sz="2400" dirty="0">
                <a:solidFill>
                  <a:srgbClr val="49311F"/>
                </a:solidFill>
                <a:latin typeface="Calibri" panose="020F0502020204030204" pitchFamily="34" charset="0"/>
                <a:cs typeface="Calibri" panose="020F0502020204030204" pitchFamily="34" charset="0"/>
              </a:rPr>
              <a:t>exerce son autorité sur l’ensemble des services déconcentrés de l’Etat</a:t>
            </a:r>
          </a:p>
          <a:p>
            <a:pPr defTabSz="1219170">
              <a:lnSpc>
                <a:spcPct val="80000"/>
              </a:lnSpc>
              <a:spcBef>
                <a:spcPts val="6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spcBef>
                <a:spcPts val="600"/>
              </a:spcBef>
              <a:defRPr/>
            </a:pPr>
            <a:r>
              <a:rPr lang="fr-FR" sz="2400" dirty="0">
                <a:solidFill>
                  <a:srgbClr val="49311F"/>
                </a:solidFill>
                <a:latin typeface="Calibri" panose="020F0502020204030204" pitchFamily="34" charset="0"/>
                <a:cs typeface="Calibri" panose="020F0502020204030204" pitchFamily="34" charset="0"/>
              </a:rPr>
              <a:t>Le Préfet 59 est également Préfet de région HDF et Préfet de la zone Nord</a:t>
            </a:r>
          </a:p>
          <a:p>
            <a:pPr defTabSz="1219170">
              <a:lnSpc>
                <a:spcPct val="80000"/>
              </a:lnSpc>
              <a:spcBef>
                <a:spcPts val="6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80000"/>
              </a:lnSpc>
              <a:spcBef>
                <a:spcPts val="600"/>
              </a:spcBef>
              <a:defRPr/>
            </a:pPr>
            <a:r>
              <a:rPr lang="fr-FR" sz="2400" dirty="0">
                <a:solidFill>
                  <a:srgbClr val="49311F"/>
                </a:solidFill>
                <a:latin typeface="Calibri" panose="020F0502020204030204" pitchFamily="34" charset="0"/>
                <a:cs typeface="Calibri" panose="020F0502020204030204" pitchFamily="34" charset="0"/>
              </a:rPr>
              <a:t>Le Préfet est Directeur des Opérations de Secours (DOS)</a:t>
            </a:r>
            <a:endParaRPr sz="2400" dirty="0">
              <a:solidFill>
                <a:srgbClr val="49311F"/>
              </a:solidFill>
              <a:latin typeface="Calibri" panose="020F0502020204030204" pitchFamily="34" charset="0"/>
              <a:cs typeface="Calibri" panose="020F0502020204030204" pitchFamily="34" charset="0"/>
            </a:endParaRPr>
          </a:p>
        </p:txBody>
      </p:sp>
      <p:pic>
        <p:nvPicPr>
          <p:cNvPr id="2050" name="Picture 2" descr="Cinq choses que vous ignorez peut-être sur la fonction de préfet dans l'Yon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8236" y="1343731"/>
            <a:ext cx="3097857" cy="2065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61771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Niveau opérationnel</a:t>
            </a:r>
          </a:p>
        </p:txBody>
      </p:sp>
      <p:sp>
        <p:nvSpPr>
          <p:cNvPr id="5" name="Google Shape;649;g1a7e3ff05be_0_341"/>
          <p:cNvSpPr txBox="1"/>
          <p:nvPr/>
        </p:nvSpPr>
        <p:spPr>
          <a:xfrm>
            <a:off x="335360" y="1343732"/>
            <a:ext cx="6912768" cy="4933618"/>
          </a:xfrm>
          <a:prstGeom prst="rect">
            <a:avLst/>
          </a:prstGeom>
          <a:noFill/>
          <a:ln>
            <a:noFill/>
          </a:ln>
        </p:spPr>
        <p:txBody>
          <a:bodyPr spcFirstLastPara="1" wrap="square" lIns="91425" tIns="45700" rIns="91425" bIns="45700" anchor="t" anchorCtr="0">
            <a:spAutoFit/>
          </a:bodyPr>
          <a:lstStyle/>
          <a:p>
            <a:pPr defTabSz="1219170">
              <a:lnSpc>
                <a:spcPct val="80000"/>
              </a:lnSpc>
              <a:spcBef>
                <a:spcPts val="600"/>
              </a:spcBef>
              <a:defRPr/>
            </a:pPr>
            <a:r>
              <a:rPr lang="fr-FR" sz="2400" dirty="0">
                <a:solidFill>
                  <a:srgbClr val="49311F"/>
                </a:solidFill>
                <a:latin typeface="Calibri" panose="020F0502020204030204" pitchFamily="34" charset="0"/>
                <a:cs typeface="Calibri" panose="020F0502020204030204" pitchFamily="34" charset="0"/>
              </a:rPr>
              <a:t>POI pour tous les sites SEVESO</a:t>
            </a:r>
          </a:p>
          <a:p>
            <a:pPr defTabSz="1219170">
              <a:lnSpc>
                <a:spcPct val="80000"/>
              </a:lnSpc>
              <a:spcBef>
                <a:spcPts val="6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80000"/>
              </a:lnSpc>
              <a:spcBef>
                <a:spcPts val="600"/>
              </a:spcBef>
              <a:defRPr/>
            </a:pPr>
            <a:r>
              <a:rPr lang="fr-FR" sz="2400" dirty="0">
                <a:solidFill>
                  <a:srgbClr val="49311F"/>
                </a:solidFill>
                <a:latin typeface="Calibri" panose="020F0502020204030204" pitchFamily="34" charset="0"/>
                <a:cs typeface="Calibri" panose="020F0502020204030204" pitchFamily="34" charset="0"/>
              </a:rPr>
              <a:t>PPI en cas de dépassement</a:t>
            </a:r>
          </a:p>
          <a:p>
            <a:pPr defTabSz="1219170">
              <a:lnSpc>
                <a:spcPct val="80000"/>
              </a:lnSpc>
              <a:spcBef>
                <a:spcPts val="6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80000"/>
              </a:lnSpc>
              <a:spcBef>
                <a:spcPts val="600"/>
              </a:spcBef>
              <a:defRPr/>
            </a:pPr>
            <a:r>
              <a:rPr lang="fr-FR" sz="2400" dirty="0">
                <a:solidFill>
                  <a:srgbClr val="49311F"/>
                </a:solidFill>
                <a:latin typeface="Calibri" panose="020F0502020204030204" pitchFamily="34" charset="0"/>
                <a:cs typeface="Calibri" panose="020F0502020204030204" pitchFamily="34" charset="0"/>
              </a:rPr>
              <a:t>PCS</a:t>
            </a:r>
          </a:p>
          <a:p>
            <a:pPr defTabSz="1219170">
              <a:lnSpc>
                <a:spcPct val="80000"/>
              </a:lnSpc>
              <a:spcBef>
                <a:spcPts val="6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80000"/>
              </a:lnSpc>
              <a:spcBef>
                <a:spcPts val="6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80000"/>
              </a:lnSpc>
              <a:spcBef>
                <a:spcPts val="600"/>
              </a:spcBef>
              <a:defRPr/>
            </a:pPr>
            <a:r>
              <a:rPr lang="fr-FR" sz="2400" dirty="0">
                <a:solidFill>
                  <a:srgbClr val="49311F"/>
                </a:solidFill>
                <a:latin typeface="Calibri" panose="020F0502020204030204" pitchFamily="34" charset="0"/>
                <a:cs typeface="Calibri" panose="020F0502020204030204" pitchFamily="34" charset="0"/>
              </a:rPr>
              <a:t>PGTHSSE dit plan blanc des ES</a:t>
            </a:r>
          </a:p>
          <a:p>
            <a:pPr defTabSz="1219170">
              <a:lnSpc>
                <a:spcPct val="80000"/>
              </a:lnSpc>
              <a:spcBef>
                <a:spcPts val="6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80000"/>
              </a:lnSpc>
              <a:spcBef>
                <a:spcPts val="600"/>
              </a:spcBef>
              <a:defRPr/>
            </a:pPr>
            <a:r>
              <a:rPr lang="fr-FR" sz="2400" dirty="0">
                <a:solidFill>
                  <a:srgbClr val="49311F"/>
                </a:solidFill>
                <a:latin typeface="Calibri" panose="020F0502020204030204" pitchFamily="34" charset="0"/>
                <a:cs typeface="Calibri" panose="020F0502020204030204" pitchFamily="34" charset="0"/>
              </a:rPr>
              <a:t>Plan bleu des ESMS</a:t>
            </a:r>
          </a:p>
          <a:p>
            <a:pPr defTabSz="1219170">
              <a:lnSpc>
                <a:spcPct val="80000"/>
              </a:lnSpc>
              <a:spcBef>
                <a:spcPts val="600"/>
              </a:spcBef>
              <a:defRPr/>
            </a:pPr>
            <a:endParaRPr lang="fr-FR" sz="2400" dirty="0">
              <a:solidFill>
                <a:srgbClr val="49311F"/>
              </a:solidFill>
              <a:latin typeface="Calibri" panose="020F0502020204030204" pitchFamily="34" charset="0"/>
              <a:cs typeface="Calibri" panose="020F0502020204030204" pitchFamily="34" charset="0"/>
            </a:endParaRPr>
          </a:p>
          <a:p>
            <a:pPr defTabSz="1219170">
              <a:lnSpc>
                <a:spcPct val="80000"/>
              </a:lnSpc>
              <a:spcBef>
                <a:spcPts val="600"/>
              </a:spcBef>
              <a:defRPr/>
            </a:pPr>
            <a:r>
              <a:rPr lang="fr-FR" sz="2400" dirty="0">
                <a:solidFill>
                  <a:srgbClr val="FF0000"/>
                </a:solidFill>
                <a:latin typeface="Calibri" panose="020F0502020204030204" pitchFamily="34" charset="0"/>
                <a:cs typeface="Calibri" panose="020F0502020204030204" pitchFamily="34" charset="0"/>
              </a:rPr>
              <a:t>Plan SSE des CPTS et des MSP</a:t>
            </a:r>
          </a:p>
          <a:p>
            <a:pPr defTabSz="1219170">
              <a:lnSpc>
                <a:spcPct val="80000"/>
              </a:lnSpc>
              <a:spcBef>
                <a:spcPts val="600"/>
              </a:spcBef>
              <a:defRPr/>
            </a:pPr>
            <a:endParaRPr lang="fr-FR" sz="2400" dirty="0">
              <a:solidFill>
                <a:srgbClr val="FF0000"/>
              </a:solidFill>
              <a:latin typeface="Calibri" panose="020F0502020204030204" pitchFamily="34" charset="0"/>
              <a:cs typeface="Calibri" panose="020F0502020204030204" pitchFamily="34" charset="0"/>
            </a:endParaRPr>
          </a:p>
        </p:txBody>
      </p:sp>
      <p:pic>
        <p:nvPicPr>
          <p:cNvPr id="12290" name="Picture 2" descr="Découvrez le panorama des filières MMOP (médecine, maïeutique, odontologie, pharmac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990" y="4197085"/>
            <a:ext cx="3488300" cy="199461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3"/>
          <a:stretch>
            <a:fillRect/>
          </a:stretch>
        </p:blipFill>
        <p:spPr>
          <a:xfrm>
            <a:off x="5812180" y="1220755"/>
            <a:ext cx="3648405" cy="2359997"/>
          </a:xfrm>
          <a:prstGeom prst="rect">
            <a:avLst/>
          </a:prstGeom>
        </p:spPr>
      </p:pic>
    </p:spTree>
    <p:extLst>
      <p:ext uri="{BB962C8B-B14F-4D97-AF65-F5344CB8AC3E}">
        <p14:creationId xmlns:p14="http://schemas.microsoft.com/office/powerpoint/2010/main" val="90625760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562100" y="910402"/>
            <a:ext cx="9833032" cy="5494929"/>
          </a:xfrm>
          <a:prstGeom prst="rect">
            <a:avLst/>
          </a:prstGeom>
        </p:spPr>
      </p:pic>
      <p:sp>
        <p:nvSpPr>
          <p:cNvPr id="4" name="Rectangle 2"/>
          <p:cNvSpPr txBox="1">
            <a:spLocks noChangeArrowheads="1"/>
          </p:cNvSpPr>
          <p:nvPr/>
        </p:nvSpPr>
        <p:spPr>
          <a:xfrm>
            <a:off x="2543607" y="164637"/>
            <a:ext cx="9648395" cy="863600"/>
          </a:xfrm>
          <a:prstGeom prst="rect">
            <a:avLst/>
          </a:prstGeom>
        </p:spPr>
        <p:txBody>
          <a:bodyPr vert="horz" lIns="121920" tIns="60960" rIns="121920" bIns="60960" rtlCol="0" anchor="ctr">
            <a:noAutofit/>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19050" defTabSz="1219170">
              <a:defRPr/>
            </a:pPr>
            <a:r>
              <a:rPr lang="fr-FR" sz="4267" dirty="0">
                <a:solidFill>
                  <a:srgbClr val="004199"/>
                </a:solidFill>
                <a:latin typeface="Calibri" panose="020F0502020204030204" pitchFamily="34" charset="0"/>
              </a:rPr>
              <a:t>Les acteurs de la gestion de crise</a:t>
            </a:r>
          </a:p>
        </p:txBody>
      </p:sp>
    </p:spTree>
    <p:extLst>
      <p:ext uri="{BB962C8B-B14F-4D97-AF65-F5344CB8AC3E}">
        <p14:creationId xmlns:p14="http://schemas.microsoft.com/office/powerpoint/2010/main" val="21546901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75520" y="164637"/>
            <a:ext cx="9648395" cy="863600"/>
          </a:xfrm>
        </p:spPr>
        <p:txBody>
          <a:bodyPr>
            <a:noAutofit/>
          </a:bodyPr>
          <a:lstStyle/>
          <a:p>
            <a:pPr algn="ctr"/>
            <a:r>
              <a:rPr lang="fr-FR" sz="4267" dirty="0">
                <a:solidFill>
                  <a:srgbClr val="004199"/>
                </a:solidFill>
                <a:latin typeface="Calibri" panose="020F0502020204030204" pitchFamily="34" charset="0"/>
              </a:rPr>
              <a:t>Dispositifs de réponse aux SSE</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3393" y="1028734"/>
            <a:ext cx="10945216" cy="518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e la date 1"/>
          <p:cNvSpPr txBox="1">
            <a:spLocks/>
          </p:cNvSpPr>
          <p:nvPr/>
        </p:nvSpPr>
        <p:spPr>
          <a:xfrm>
            <a:off x="431800" y="6405331"/>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153828571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80320" y="164637"/>
            <a:ext cx="9648395" cy="863600"/>
          </a:xfrm>
        </p:spPr>
        <p:txBody>
          <a:bodyPr>
            <a:noAutofit/>
          </a:bodyPr>
          <a:lstStyle/>
          <a:p>
            <a:r>
              <a:rPr lang="fr-FR" sz="4267" dirty="0">
                <a:solidFill>
                  <a:srgbClr val="004199"/>
                </a:solidFill>
                <a:latin typeface="Calibri" panose="020F0502020204030204" pitchFamily="34" charset="0"/>
              </a:rPr>
              <a:t>Focus sur le dispositif ORSEC</a:t>
            </a:r>
          </a:p>
        </p:txBody>
      </p:sp>
      <p:sp>
        <p:nvSpPr>
          <p:cNvPr id="2" name="Espace réservé du contenu 1"/>
          <p:cNvSpPr>
            <a:spLocks noGrp="1"/>
          </p:cNvSpPr>
          <p:nvPr>
            <p:ph idx="1"/>
          </p:nvPr>
        </p:nvSpPr>
        <p:spPr>
          <a:xfrm>
            <a:off x="239349" y="1700809"/>
            <a:ext cx="7900083" cy="3936433"/>
          </a:xfrm>
        </p:spPr>
        <p:txBody>
          <a:bodyPr/>
          <a:lstStyle/>
          <a:p>
            <a:pPr marL="503754" indent="-380990"/>
            <a:r>
              <a:rPr lang="fr-FR" sz="2400" dirty="0">
                <a:solidFill>
                  <a:schemeClr val="accent6"/>
                </a:solidFill>
                <a:latin typeface="Calibri" panose="020F0502020204030204" pitchFamily="34" charset="0"/>
                <a:cs typeface="Calibri" panose="020F0502020204030204" pitchFamily="34" charset="0"/>
              </a:rPr>
              <a:t>Programme d’organisation des secours à l’échelon départemental, en cas de catastrophe</a:t>
            </a:r>
          </a:p>
          <a:p>
            <a:pPr marL="503754" indent="-380990"/>
            <a:r>
              <a:rPr lang="fr-FR" sz="2400" dirty="0">
                <a:solidFill>
                  <a:schemeClr val="accent6"/>
                </a:solidFill>
                <a:latin typeface="Calibri" panose="020F0502020204030204" pitchFamily="34" charset="0"/>
                <a:cs typeface="Calibri" panose="020F0502020204030204" pitchFamily="34" charset="0"/>
              </a:rPr>
              <a:t>Permet une mise en œuvre rapide et efficace de tous les moyens nécessaires sous l’autorité du préfet</a:t>
            </a:r>
          </a:p>
          <a:p>
            <a:pPr marL="503754" indent="-380990"/>
            <a:r>
              <a:rPr lang="fr-FR" sz="2400" dirty="0">
                <a:solidFill>
                  <a:schemeClr val="accent6"/>
                </a:solidFill>
                <a:latin typeface="Calibri" panose="020F0502020204030204" pitchFamily="34" charset="0"/>
                <a:cs typeface="Calibri" panose="020F0502020204030204" pitchFamily="34" charset="0"/>
              </a:rPr>
              <a:t>Dispositif qui prévoit :</a:t>
            </a:r>
          </a:p>
          <a:p>
            <a:r>
              <a:rPr lang="fr-FR" sz="2400" dirty="0">
                <a:solidFill>
                  <a:schemeClr val="accent6"/>
                </a:solidFill>
                <a:latin typeface="Calibri" panose="020F0502020204030204" pitchFamily="34" charset="0"/>
                <a:cs typeface="Calibri" panose="020F0502020204030204" pitchFamily="34" charset="0"/>
              </a:rPr>
              <a:t>	</a:t>
            </a:r>
            <a:r>
              <a:rPr lang="fr-FR" sz="2400" dirty="0">
                <a:solidFill>
                  <a:srgbClr val="0070C0"/>
                </a:solidFill>
                <a:latin typeface="Calibri" panose="020F0502020204030204" pitchFamily="34" charset="0"/>
                <a:cs typeface="Calibri" panose="020F0502020204030204" pitchFamily="34" charset="0"/>
              </a:rPr>
              <a:t>- des dispositions générales applicables en toutes 	circonstance</a:t>
            </a:r>
          </a:p>
          <a:p>
            <a:r>
              <a:rPr lang="fr-FR" sz="2400" dirty="0">
                <a:solidFill>
                  <a:srgbClr val="0070C0"/>
                </a:solidFill>
                <a:latin typeface="Calibri" panose="020F0502020204030204" pitchFamily="34" charset="0"/>
                <a:cs typeface="Calibri" panose="020F0502020204030204" pitchFamily="34" charset="0"/>
              </a:rPr>
              <a:t>	- des dispositions propres à certains risques 	particuliers ou liées au fonctionnement d’installations 	déterminées (PPI notamment).</a:t>
            </a:r>
          </a:p>
        </p:txBody>
      </p:sp>
      <p:pic>
        <p:nvPicPr>
          <p:cNvPr id="4" name="Image 3"/>
          <p:cNvPicPr>
            <a:picLocks noChangeAspect="1"/>
          </p:cNvPicPr>
          <p:nvPr/>
        </p:nvPicPr>
        <p:blipFill>
          <a:blip r:embed="rId3"/>
          <a:stretch>
            <a:fillRect/>
          </a:stretch>
        </p:blipFill>
        <p:spPr>
          <a:xfrm>
            <a:off x="7939451" y="1376675"/>
            <a:ext cx="4013200" cy="4584700"/>
          </a:xfrm>
          <a:prstGeom prst="rect">
            <a:avLst/>
          </a:prstGeom>
        </p:spPr>
      </p:pic>
    </p:spTree>
    <p:extLst>
      <p:ext uri="{BB962C8B-B14F-4D97-AF65-F5344CB8AC3E}">
        <p14:creationId xmlns:p14="http://schemas.microsoft.com/office/powerpoint/2010/main" val="148815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183885" y="1139126"/>
            <a:ext cx="11963400" cy="5118100"/>
          </a:xfrm>
          <a:prstGeom prst="rect">
            <a:avLst/>
          </a:prstGeom>
        </p:spPr>
      </p:pic>
      <p:sp>
        <p:nvSpPr>
          <p:cNvPr id="5" name="Rectangle 2"/>
          <p:cNvSpPr txBox="1">
            <a:spLocks noChangeArrowheads="1"/>
          </p:cNvSpPr>
          <p:nvPr/>
        </p:nvSpPr>
        <p:spPr>
          <a:xfrm>
            <a:off x="2880320" y="164637"/>
            <a:ext cx="9648395" cy="863600"/>
          </a:xfrm>
          <a:prstGeom prst="rect">
            <a:avLst/>
          </a:prstGeom>
        </p:spPr>
        <p:txBody>
          <a:bodyPr vert="horz" lIns="121920" tIns="60960" rIns="121920" bIns="60960" rtlCol="0" anchor="ctr">
            <a:noAutofit/>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19050" defTabSz="1219170">
              <a:defRPr/>
            </a:pPr>
            <a:r>
              <a:rPr lang="fr-FR" sz="4267" dirty="0">
                <a:solidFill>
                  <a:srgbClr val="004199"/>
                </a:solidFill>
                <a:latin typeface="Calibri" panose="020F0502020204030204" pitchFamily="34" charset="0"/>
              </a:rPr>
              <a:t>Focus sur le dispositif ORSEC</a:t>
            </a:r>
          </a:p>
        </p:txBody>
      </p:sp>
      <p:sp>
        <p:nvSpPr>
          <p:cNvPr id="6"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257503563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39351" y="1830460"/>
            <a:ext cx="7104789" cy="3391541"/>
          </a:xfrm>
          <a:prstGeom prst="rect">
            <a:avLst/>
          </a:prstGeom>
        </p:spPr>
      </p:pic>
      <p:sp>
        <p:nvSpPr>
          <p:cNvPr id="7" name="ZoneTexte 6"/>
          <p:cNvSpPr txBox="1"/>
          <p:nvPr/>
        </p:nvSpPr>
        <p:spPr>
          <a:xfrm>
            <a:off x="8064898" y="1412777"/>
            <a:ext cx="4079775" cy="4935325"/>
          </a:xfrm>
          <a:prstGeom prst="rect">
            <a:avLst/>
          </a:prstGeom>
          <a:noFill/>
        </p:spPr>
        <p:txBody>
          <a:bodyPr wrap="square" rtlCol="0">
            <a:spAutoFit/>
          </a:bodyPr>
          <a:lstStyle/>
          <a:p>
            <a:pPr defTabSz="1219170">
              <a:defRPr/>
            </a:pPr>
            <a:r>
              <a:rPr lang="fr-FR" sz="2667" b="1" dirty="0">
                <a:solidFill>
                  <a:srgbClr val="000000"/>
                </a:solidFill>
                <a:latin typeface="Calibri" panose="020F0502020204030204" pitchFamily="34" charset="0"/>
                <a:cs typeface="Calibri" panose="020F0502020204030204" pitchFamily="34" charset="0"/>
              </a:rPr>
              <a:t>+ 8 DST : </a:t>
            </a:r>
          </a:p>
          <a:p>
            <a:pPr defTabSz="1219170">
              <a:defRPr/>
            </a:pPr>
            <a:endParaRPr lang="fr-FR" sz="2667" dirty="0">
              <a:solidFill>
                <a:srgbClr val="000000"/>
              </a:solidFill>
              <a:latin typeface="Calibri" panose="020F0502020204030204" pitchFamily="34" charset="0"/>
              <a:cs typeface="Calibri" panose="020F0502020204030204" pitchFamily="34" charset="0"/>
            </a:endParaRPr>
          </a:p>
          <a:p>
            <a:pPr defTabSz="1219170">
              <a:defRPr/>
            </a:pPr>
            <a:r>
              <a:rPr lang="fr-FR" sz="2667" dirty="0">
                <a:solidFill>
                  <a:srgbClr val="FF0000"/>
                </a:solidFill>
                <a:latin typeface="Calibri" panose="020F0502020204030204" pitchFamily="34" charset="0"/>
                <a:cs typeface="Calibri" panose="020F0502020204030204" pitchFamily="34" charset="0"/>
              </a:rPr>
              <a:t>Mobilisation des RH</a:t>
            </a:r>
          </a:p>
          <a:p>
            <a:pPr defTabSz="1219170">
              <a:defRPr/>
            </a:pPr>
            <a:r>
              <a:rPr lang="fr-FR" sz="2667" dirty="0">
                <a:solidFill>
                  <a:srgbClr val="FF0000"/>
                </a:solidFill>
                <a:latin typeface="Calibri" panose="020F0502020204030204" pitchFamily="34" charset="0"/>
                <a:cs typeface="Calibri" panose="020F0502020204030204" pitchFamily="34" charset="0"/>
              </a:rPr>
              <a:t>Vaccination exceptionnelle</a:t>
            </a:r>
          </a:p>
          <a:p>
            <a:pPr defTabSz="1219170">
              <a:defRPr/>
            </a:pPr>
            <a:r>
              <a:rPr lang="fr-FR" sz="2667" dirty="0">
                <a:solidFill>
                  <a:srgbClr val="000000"/>
                </a:solidFill>
                <a:latin typeface="Calibri" panose="020F0502020204030204" pitchFamily="34" charset="0"/>
                <a:cs typeface="Calibri" panose="020F0502020204030204" pitchFamily="34" charset="0"/>
              </a:rPr>
              <a:t>Soins critiques</a:t>
            </a:r>
          </a:p>
          <a:p>
            <a:pPr defTabSz="1219170">
              <a:defRPr/>
            </a:pPr>
            <a:r>
              <a:rPr lang="fr-FR" sz="2667" dirty="0">
                <a:solidFill>
                  <a:srgbClr val="000000"/>
                </a:solidFill>
                <a:latin typeface="Calibri" panose="020F0502020204030204" pitchFamily="34" charset="0"/>
                <a:cs typeface="Calibri" panose="020F0502020204030204" pitchFamily="34" charset="0"/>
              </a:rPr>
              <a:t>EVASAN</a:t>
            </a:r>
          </a:p>
          <a:p>
            <a:pPr defTabSz="1219170">
              <a:defRPr/>
            </a:pPr>
            <a:r>
              <a:rPr lang="fr-FR" sz="2667" dirty="0">
                <a:solidFill>
                  <a:srgbClr val="000000"/>
                </a:solidFill>
                <a:latin typeface="Calibri" panose="020F0502020204030204" pitchFamily="34" charset="0"/>
                <a:cs typeface="Calibri" panose="020F0502020204030204" pitchFamily="34" charset="0"/>
              </a:rPr>
              <a:t>Evacuation des ES et ESMS</a:t>
            </a:r>
          </a:p>
          <a:p>
            <a:pPr defTabSz="1219170">
              <a:defRPr/>
            </a:pPr>
            <a:r>
              <a:rPr lang="fr-FR" sz="2667" dirty="0">
                <a:solidFill>
                  <a:srgbClr val="FF0000"/>
                </a:solidFill>
                <a:latin typeface="Calibri" panose="020F0502020204030204" pitchFamily="34" charset="0"/>
                <a:cs typeface="Calibri" panose="020F0502020204030204" pitchFamily="34" charset="0"/>
              </a:rPr>
              <a:t>Dépistage</a:t>
            </a:r>
          </a:p>
          <a:p>
            <a:pPr defTabSz="1219170">
              <a:defRPr/>
            </a:pPr>
            <a:r>
              <a:rPr lang="fr-FR" sz="2667" dirty="0">
                <a:solidFill>
                  <a:srgbClr val="000000"/>
                </a:solidFill>
                <a:latin typeface="Calibri" panose="020F0502020204030204" pitchFamily="34" charset="0"/>
                <a:cs typeface="Calibri" panose="020F0502020204030204" pitchFamily="34" charset="0"/>
              </a:rPr>
              <a:t>Sécurisation des ES</a:t>
            </a:r>
          </a:p>
          <a:p>
            <a:pPr defTabSz="1219170">
              <a:defRPr/>
            </a:pPr>
            <a:r>
              <a:rPr lang="fr-FR" sz="2667" dirty="0">
                <a:solidFill>
                  <a:srgbClr val="FF0000"/>
                </a:solidFill>
                <a:latin typeface="Calibri" panose="020F0502020204030204" pitchFamily="34" charset="0"/>
                <a:cs typeface="Calibri" panose="020F0502020204030204" pitchFamily="34" charset="0"/>
              </a:rPr>
              <a:t>Renforts projetés</a:t>
            </a:r>
          </a:p>
          <a:p>
            <a:pPr defTabSz="1219170">
              <a:defRPr/>
            </a:pPr>
            <a:r>
              <a:rPr lang="fr-FR" sz="2400" dirty="0">
                <a:solidFill>
                  <a:srgbClr val="000000"/>
                </a:solidFill>
                <a:latin typeface="Arial"/>
              </a:rPr>
              <a:t> </a:t>
            </a:r>
          </a:p>
          <a:p>
            <a:pPr defTabSz="1219170">
              <a:defRPr/>
            </a:pPr>
            <a:endParaRPr lang="fr-FR" sz="2400" dirty="0">
              <a:solidFill>
                <a:srgbClr val="000000"/>
              </a:solidFill>
              <a:latin typeface="Arial"/>
            </a:endParaRPr>
          </a:p>
        </p:txBody>
      </p:sp>
      <p:sp>
        <p:nvSpPr>
          <p:cNvPr id="9" name="Espace réservé de la date 1"/>
          <p:cNvSpPr txBox="1">
            <a:spLocks/>
          </p:cNvSpPr>
          <p:nvPr/>
        </p:nvSpPr>
        <p:spPr>
          <a:xfrm>
            <a:off x="143339" y="5935683"/>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fr-FR" sz="1000" dirty="0">
                <a:solidFill>
                  <a:srgbClr val="000000"/>
                </a:solidFill>
                <a:latin typeface="Arial"/>
              </a:rPr>
              <a:t>Source : Guide méthodologique ORSAN</a:t>
            </a:r>
          </a:p>
        </p:txBody>
      </p:sp>
      <p:sp>
        <p:nvSpPr>
          <p:cNvPr id="8" name="Rectangle 2"/>
          <p:cNvSpPr txBox="1">
            <a:spLocks noChangeArrowheads="1"/>
          </p:cNvSpPr>
          <p:nvPr/>
        </p:nvSpPr>
        <p:spPr>
          <a:xfrm>
            <a:off x="2880320" y="164637"/>
            <a:ext cx="9648395" cy="863600"/>
          </a:xfrm>
          <a:prstGeom prst="rect">
            <a:avLst/>
          </a:prstGeom>
        </p:spPr>
        <p:txBody>
          <a:bodyPr vert="horz" lIns="121920" tIns="60960" rIns="121920" bIns="60960" rtlCol="0" anchor="ctr">
            <a:noAutofit/>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19050" defTabSz="1219170">
              <a:defRPr/>
            </a:pPr>
            <a:r>
              <a:rPr lang="fr-FR" sz="4267" dirty="0">
                <a:solidFill>
                  <a:srgbClr val="004199"/>
                </a:solidFill>
                <a:latin typeface="Calibri" panose="020F0502020204030204" pitchFamily="34" charset="0"/>
              </a:rPr>
              <a:t>Focus sur le dispositif ORSAN</a:t>
            </a:r>
          </a:p>
        </p:txBody>
      </p:sp>
      <p:sp>
        <p:nvSpPr>
          <p:cNvPr id="6"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159536062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80320" y="139061"/>
            <a:ext cx="9648395" cy="863600"/>
          </a:xfrm>
          <a:prstGeom prst="rect">
            <a:avLst/>
          </a:prstGeom>
        </p:spPr>
        <p:txBody>
          <a:bodyPr vert="horz" lIns="121920" tIns="60960" rIns="121920" bIns="60960" rtlCol="0" anchor="ctr">
            <a:noAutofit/>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19050" defTabSz="1219170">
              <a:defRPr/>
            </a:pPr>
            <a:r>
              <a:rPr lang="fr-FR" sz="4267" dirty="0">
                <a:solidFill>
                  <a:srgbClr val="004199"/>
                </a:solidFill>
                <a:latin typeface="Calibri" panose="020F0502020204030204" pitchFamily="34" charset="0"/>
              </a:rPr>
              <a:t>ORSAN &amp; les plans opérateurs</a:t>
            </a:r>
          </a:p>
        </p:txBody>
      </p:sp>
      <p:pic>
        <p:nvPicPr>
          <p:cNvPr id="5" name="Image 4"/>
          <p:cNvPicPr>
            <a:picLocks noChangeAspect="1"/>
          </p:cNvPicPr>
          <p:nvPr/>
        </p:nvPicPr>
        <p:blipFill>
          <a:blip r:embed="rId2"/>
          <a:stretch>
            <a:fillRect/>
          </a:stretch>
        </p:blipFill>
        <p:spPr>
          <a:xfrm>
            <a:off x="2639616" y="1124744"/>
            <a:ext cx="6816757" cy="5228285"/>
          </a:xfrm>
          <a:prstGeom prst="rect">
            <a:avLst/>
          </a:prstGeom>
        </p:spPr>
      </p:pic>
    </p:spTree>
    <p:extLst>
      <p:ext uri="{BB962C8B-B14F-4D97-AF65-F5344CB8AC3E}">
        <p14:creationId xmlns:p14="http://schemas.microsoft.com/office/powerpoint/2010/main" val="106181202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80320" y="139061"/>
            <a:ext cx="9648395" cy="863600"/>
          </a:xfrm>
          <a:prstGeom prst="rect">
            <a:avLst/>
          </a:prstGeom>
        </p:spPr>
        <p:txBody>
          <a:bodyPr vert="horz" lIns="121920" tIns="60960" rIns="121920" bIns="60960" rtlCol="0" anchor="ctr">
            <a:noAutofit/>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19050" defTabSz="1219170">
              <a:defRPr/>
            </a:pPr>
            <a:r>
              <a:rPr lang="fr-FR" sz="4267" dirty="0">
                <a:solidFill>
                  <a:srgbClr val="004199"/>
                </a:solidFill>
                <a:latin typeface="Calibri" panose="020F0502020204030204" pitchFamily="34" charset="0"/>
              </a:rPr>
              <a:t>Plan SSE des soins de ville </a:t>
            </a:r>
          </a:p>
        </p:txBody>
      </p:sp>
      <p:sp>
        <p:nvSpPr>
          <p:cNvPr id="2" name="Rectangle 1"/>
          <p:cNvSpPr/>
          <p:nvPr/>
        </p:nvSpPr>
        <p:spPr>
          <a:xfrm>
            <a:off x="527381" y="1220756"/>
            <a:ext cx="11233248" cy="4154984"/>
          </a:xfrm>
          <a:prstGeom prst="rect">
            <a:avLst/>
          </a:prstGeom>
        </p:spPr>
        <p:txBody>
          <a:bodyPr wrap="square">
            <a:spAutoFit/>
          </a:bodyPr>
          <a:lstStyle/>
          <a:p>
            <a:pPr defTabSz="1219170">
              <a:defRPr/>
            </a:pPr>
            <a:r>
              <a:rPr lang="fr-FR" sz="2400" dirty="0">
                <a:solidFill>
                  <a:srgbClr val="000000"/>
                </a:solidFill>
                <a:latin typeface="Arial"/>
              </a:rPr>
              <a:t>= organiser la réponse des acteurs des soins de ville face à une SSE</a:t>
            </a:r>
          </a:p>
          <a:p>
            <a:pPr defTabSz="1219170">
              <a:defRPr/>
            </a:pPr>
            <a:endParaRPr lang="fr-FR" sz="2400" dirty="0">
              <a:solidFill>
                <a:srgbClr val="000000"/>
              </a:solidFill>
              <a:latin typeface="Arial"/>
            </a:endParaRPr>
          </a:p>
          <a:p>
            <a:pPr defTabSz="1219170">
              <a:defRPr/>
            </a:pPr>
            <a:r>
              <a:rPr lang="fr-FR" sz="2400" dirty="0">
                <a:solidFill>
                  <a:srgbClr val="000000"/>
                </a:solidFill>
                <a:latin typeface="Arial"/>
              </a:rPr>
              <a:t>Doit intégrer : </a:t>
            </a:r>
          </a:p>
          <a:p>
            <a:pPr defTabSz="1219170">
              <a:defRPr/>
            </a:pPr>
            <a:endParaRPr lang="fr-FR" sz="2400" dirty="0">
              <a:solidFill>
                <a:srgbClr val="000000"/>
              </a:solidFill>
              <a:latin typeface="Arial"/>
            </a:endParaRPr>
          </a:p>
          <a:p>
            <a:pPr marL="380990" indent="-380990" algn="just" defTabSz="1219170">
              <a:buFontTx/>
              <a:buChar char="-"/>
              <a:defRPr/>
            </a:pPr>
            <a:r>
              <a:rPr lang="fr-FR" sz="2400" dirty="0">
                <a:solidFill>
                  <a:srgbClr val="000000"/>
                </a:solidFill>
                <a:latin typeface="Arial"/>
              </a:rPr>
              <a:t>Un état des lieux de l’écosystème de la MSP incluant notamment une cartographie des risques</a:t>
            </a:r>
          </a:p>
          <a:p>
            <a:pPr marL="380990" indent="-380990" defTabSz="1219170">
              <a:buFontTx/>
              <a:buChar char="-"/>
              <a:defRPr/>
            </a:pPr>
            <a:r>
              <a:rPr lang="fr-FR" sz="2400" dirty="0">
                <a:solidFill>
                  <a:srgbClr val="000000"/>
                </a:solidFill>
                <a:latin typeface="Arial"/>
              </a:rPr>
              <a:t>La préparation de la réponse aux SSE et notamment : </a:t>
            </a:r>
          </a:p>
          <a:p>
            <a:pPr marL="990575" lvl="1" indent="-380990" defTabSz="1219170">
              <a:buFont typeface="Arial" panose="020B0604020202020204" pitchFamily="34" charset="0"/>
              <a:buChar char="•"/>
              <a:defRPr/>
            </a:pPr>
            <a:r>
              <a:rPr lang="fr-FR" sz="2400" dirty="0">
                <a:solidFill>
                  <a:srgbClr val="000000"/>
                </a:solidFill>
                <a:latin typeface="Arial"/>
              </a:rPr>
              <a:t>la mise en place d’une cellule de crise : organisation, outils</a:t>
            </a:r>
          </a:p>
          <a:p>
            <a:pPr marL="990575" lvl="1" indent="-380990" algn="just" defTabSz="1219170">
              <a:buFont typeface="Arial" panose="020B0604020202020204" pitchFamily="34" charset="0"/>
              <a:buChar char="•"/>
              <a:defRPr/>
            </a:pPr>
            <a:r>
              <a:rPr lang="fr-FR" sz="2400" dirty="0">
                <a:solidFill>
                  <a:srgbClr val="000000"/>
                </a:solidFill>
                <a:latin typeface="Arial"/>
              </a:rPr>
              <a:t>les différentes étapes de la gestion de crise : alerte, analyse de la SSE, conduite, puis sortie de crise</a:t>
            </a:r>
          </a:p>
          <a:p>
            <a:pPr marL="990575" lvl="1" indent="-380990" defTabSz="1219170">
              <a:buFont typeface="Arial" panose="020B0604020202020204" pitchFamily="34" charset="0"/>
              <a:buChar char="•"/>
              <a:defRPr/>
            </a:pPr>
            <a:r>
              <a:rPr lang="fr-FR" sz="2400" dirty="0">
                <a:solidFill>
                  <a:srgbClr val="000000"/>
                </a:solidFill>
                <a:latin typeface="Arial"/>
              </a:rPr>
              <a:t>une démarche qualité basée sur les exercices et entrainements + RETEX</a:t>
            </a:r>
          </a:p>
        </p:txBody>
      </p:sp>
    </p:spTree>
    <p:extLst>
      <p:ext uri="{BB962C8B-B14F-4D97-AF65-F5344CB8AC3E}">
        <p14:creationId xmlns:p14="http://schemas.microsoft.com/office/powerpoint/2010/main" val="16325108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p:txBody>
          <a:bodyPr/>
          <a:lstStyle/>
          <a:p>
            <a:pPr algn="ctr"/>
            <a:r>
              <a:rPr lang="fr-FR" b="1" dirty="0">
                <a:solidFill>
                  <a:srgbClr val="004199"/>
                </a:solidFill>
                <a:latin typeface="Proxima Nova" panose="02000506030000020004" pitchFamily="2" charset="0"/>
              </a:rPr>
              <a:t>PITCH</a:t>
            </a:r>
            <a:r>
              <a:rPr lang="fr-FR" b="1" dirty="0">
                <a:latin typeface="Proxima Nova" panose="02000506030000020004" pitchFamily="2" charset="0"/>
              </a:rPr>
              <a:t> </a:t>
            </a: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a:xfrm>
            <a:off x="119743" y="1875391"/>
            <a:ext cx="11963400" cy="4351338"/>
          </a:xfrm>
        </p:spPr>
        <p:txBody>
          <a:bodyPr>
            <a:noAutofit/>
          </a:bodyPr>
          <a:lstStyle/>
          <a:p>
            <a:pPr marL="0" indent="0">
              <a:buNone/>
            </a:pPr>
            <a:r>
              <a:rPr lang="fr-FR" kern="100" dirty="0">
                <a:effectLst/>
                <a:latin typeface="Abadi" panose="020B0604020104020204" pitchFamily="34" charset="0"/>
                <a:ea typeface="Calibri" panose="020F0502020204030204" pitchFamily="34" charset="0"/>
                <a:cs typeface="Times New Roman" panose="02020603050405020304" pitchFamily="18" charset="0"/>
              </a:rPr>
              <a:t>L’avenant 1 de l’Accord Conventionnel Interprofessionnel des MSP impose aux MSP de rédiger un plan d’action permettant de formaliser leur participation à la réponse du système de santé face à une situation sanitaire exceptionnelle.</a:t>
            </a:r>
          </a:p>
          <a:p>
            <a:pPr marL="0" indent="0">
              <a:buNone/>
            </a:pPr>
            <a:r>
              <a:rPr lang="fr-FR" kern="100" dirty="0">
                <a:effectLst/>
                <a:latin typeface="Abadi" panose="020B0604020104020204" pitchFamily="34" charset="0"/>
                <a:ea typeface="Calibri" panose="020F0502020204030204" pitchFamily="34" charset="0"/>
                <a:cs typeface="Times New Roman" panose="02020603050405020304" pitchFamily="18" charset="0"/>
              </a:rPr>
              <a:t> </a:t>
            </a:r>
          </a:p>
          <a:p>
            <a:pPr marL="0" indent="0">
              <a:buNone/>
            </a:pPr>
            <a:r>
              <a:rPr lang="fr-FR" kern="100" dirty="0">
                <a:effectLst/>
                <a:latin typeface="Abadi" panose="020B0604020104020204" pitchFamily="34" charset="0"/>
                <a:ea typeface="Calibri" panose="020F0502020204030204" pitchFamily="34" charset="0"/>
                <a:cs typeface="Times New Roman" panose="02020603050405020304" pitchFamily="18" charset="0"/>
              </a:rPr>
              <a:t>Cet atelier vous aidera à élaborer ce plan ainsi qu’à entrevoir son adaptation et son articulation avec les autres dispositifs mis en place sur le territoire et les plans de gestion de crise sanitaire en exercice ambulatoire, dont ceux des CPTS.</a:t>
            </a:r>
          </a:p>
          <a:p>
            <a:pPr marL="0" indent="0">
              <a:buNone/>
            </a:pPr>
            <a:endParaRPr lang="fr-FR" dirty="0">
              <a:solidFill>
                <a:srgbClr val="004199"/>
              </a:solidFill>
              <a:latin typeface="Proxima Nova" panose="02000506030000020004" pitchFamily="2" charset="0"/>
            </a:endParaRP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25968151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77687" y="68627"/>
            <a:ext cx="11105056" cy="863600"/>
          </a:xfrm>
        </p:spPr>
        <p:txBody>
          <a:bodyPr>
            <a:noAutofit/>
          </a:bodyPr>
          <a:lstStyle/>
          <a:p>
            <a:pPr algn="ctr"/>
            <a:r>
              <a:rPr lang="fr-FR" altLang="fr-FR" sz="4267" b="1" dirty="0">
                <a:solidFill>
                  <a:srgbClr val="004199"/>
                </a:solidFill>
                <a:latin typeface="Calibri" panose="020F0502020204030204" pitchFamily="34" charset="0"/>
              </a:rPr>
              <a:t>La gestion de crise au sein de l’ARS</a:t>
            </a:r>
          </a:p>
        </p:txBody>
      </p:sp>
      <p:sp>
        <p:nvSpPr>
          <p:cNvPr id="2" name="Rectangle 1"/>
          <p:cNvSpPr/>
          <p:nvPr/>
        </p:nvSpPr>
        <p:spPr>
          <a:xfrm>
            <a:off x="239349" y="1066859"/>
            <a:ext cx="11520851" cy="5375831"/>
          </a:xfrm>
          <a:prstGeom prst="rect">
            <a:avLst/>
          </a:prstGeom>
        </p:spPr>
        <p:txBody>
          <a:bodyPr wrap="square">
            <a:spAutoFit/>
          </a:bodyPr>
          <a:lstStyle/>
          <a:p>
            <a:pPr defTabSz="1219170">
              <a:defRPr/>
            </a:pPr>
            <a:r>
              <a:rPr lang="fr-FR" sz="2400" b="1" dirty="0">
                <a:solidFill>
                  <a:srgbClr val="000000"/>
                </a:solidFill>
                <a:latin typeface="Calibri" panose="020F0502020204030204" pitchFamily="34" charset="0"/>
                <a:cs typeface="Calibri" panose="020F0502020204030204" pitchFamily="34" charset="0"/>
              </a:rPr>
              <a:t>S ’appuie sur le Service zonal de défense et de sécurité (SZDS)</a:t>
            </a:r>
            <a:endParaRPr lang="fr-FR" sz="24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defTabSz="1219170">
              <a:buSzPct val="100000"/>
              <a:defRPr/>
            </a:pPr>
            <a:r>
              <a:rPr lang="fr-FR" sz="2400" b="1" dirty="0">
                <a:solidFill>
                  <a:srgbClr val="000000"/>
                </a:solidFill>
                <a:latin typeface="Calibri" panose="020F0502020204030204" pitchFamily="34" charset="0"/>
                <a:cs typeface="Calibri" panose="020F0502020204030204" pitchFamily="34" charset="0"/>
              </a:rPr>
              <a:t>Nos missions : </a:t>
            </a:r>
          </a:p>
          <a:p>
            <a:pPr defTabSz="1219170">
              <a:buSzPct val="100000"/>
              <a:defRPr/>
            </a:pPr>
            <a:endParaRPr lang="fr-FR" sz="1200" b="1" dirty="0">
              <a:solidFill>
                <a:srgbClr val="000000"/>
              </a:solidFill>
              <a:latin typeface="Calibri" panose="020F0502020204030204" pitchFamily="34" charset="0"/>
              <a:cs typeface="Calibri" panose="020F0502020204030204" pitchFamily="34" charset="0"/>
            </a:endParaRPr>
          </a:p>
          <a:p>
            <a:pPr marL="719982" indent="-671983" algn="just" defTabSz="1219170">
              <a:spcAft>
                <a:spcPts val="1600"/>
              </a:spcAft>
              <a:buFont typeface="Arial" panose="020B0604020202020204" pitchFamily="34" charset="0"/>
              <a:buChar char="•"/>
              <a:defRPr/>
            </a:pPr>
            <a:r>
              <a:rPr lang="fr-FR" sz="2400" dirty="0">
                <a:solidFill>
                  <a:srgbClr val="000000"/>
                </a:solidFill>
                <a:latin typeface="Calibri" panose="020F0502020204030204" pitchFamily="34" charset="0"/>
                <a:cs typeface="Calibri" panose="020F0502020204030204" pitchFamily="34" charset="0"/>
              </a:rPr>
              <a:t>Planification et coordination des actions de préparation à la gestion d’évènements exceptionnels </a:t>
            </a:r>
            <a:endParaRPr lang="fr-FR" sz="1200" dirty="0">
              <a:solidFill>
                <a:srgbClr val="000000"/>
              </a:solidFill>
              <a:latin typeface="Calibri" panose="020F0502020204030204" pitchFamily="34" charset="0"/>
              <a:cs typeface="Calibri" panose="020F0502020204030204" pitchFamily="34" charset="0"/>
            </a:endParaRPr>
          </a:p>
          <a:p>
            <a:pPr marL="719982" indent="-671983" algn="just" defTabSz="1219170">
              <a:buFont typeface="Arial" panose="020B0604020202020204" pitchFamily="34" charset="0"/>
              <a:buChar char="•"/>
              <a:defRPr/>
            </a:pPr>
            <a:r>
              <a:rPr lang="fr-FR" sz="2400" dirty="0">
                <a:solidFill>
                  <a:srgbClr val="000000"/>
                </a:solidFill>
                <a:latin typeface="Calibri" panose="020F0502020204030204" pitchFamily="34" charset="0"/>
                <a:cs typeface="Calibri" panose="020F0502020204030204" pitchFamily="34" charset="0"/>
              </a:rPr>
              <a:t>Participation à l’élaboration, la mise à jour et l’application opérationnelle des plans nationaux, départementaux (ORSEC) </a:t>
            </a:r>
          </a:p>
          <a:p>
            <a:pPr marL="47999" algn="just" defTabSz="1219170">
              <a:defRPr/>
            </a:pPr>
            <a:endParaRPr lang="fr-FR" sz="1200" dirty="0">
              <a:solidFill>
                <a:srgbClr val="000000"/>
              </a:solidFill>
              <a:latin typeface="Calibri" panose="020F0502020204030204" pitchFamily="34" charset="0"/>
              <a:cs typeface="Calibri" panose="020F0502020204030204" pitchFamily="34" charset="0"/>
            </a:endParaRPr>
          </a:p>
          <a:p>
            <a:pPr marL="719982" indent="-671983" algn="just" defTabSz="1219170">
              <a:lnSpc>
                <a:spcPct val="150000"/>
              </a:lnSpc>
              <a:buFont typeface="Arial" panose="020B0604020202020204" pitchFamily="34" charset="0"/>
              <a:buChar char="•"/>
              <a:defRPr/>
            </a:pPr>
            <a:r>
              <a:rPr lang="fr-FR" sz="2400" dirty="0">
                <a:solidFill>
                  <a:srgbClr val="000000"/>
                </a:solidFill>
                <a:latin typeface="Calibri" panose="020F0502020204030204" pitchFamily="34" charset="0"/>
                <a:cs typeface="Calibri" panose="020F0502020204030204" pitchFamily="34" charset="0"/>
              </a:rPr>
              <a:t>Participation à la gestion opérationnelle des situations exceptionnelles</a:t>
            </a:r>
          </a:p>
          <a:p>
            <a:pPr marL="47999" algn="just" defTabSz="1219170">
              <a:lnSpc>
                <a:spcPct val="150000"/>
              </a:lnSpc>
              <a:defRPr/>
            </a:pPr>
            <a:endParaRPr lang="fr-FR" sz="1200" dirty="0">
              <a:solidFill>
                <a:srgbClr val="000000"/>
              </a:solidFill>
              <a:latin typeface="Calibri" panose="020F0502020204030204" pitchFamily="34" charset="0"/>
              <a:cs typeface="Calibri" panose="020F0502020204030204" pitchFamily="34" charset="0"/>
            </a:endParaRPr>
          </a:p>
          <a:p>
            <a:pPr marL="719982" indent="-671983" algn="just">
              <a:lnSpc>
                <a:spcPct val="150000"/>
              </a:lnSpc>
              <a:buFont typeface="Arial" panose="020B0604020202020204" pitchFamily="34" charset="0"/>
              <a:buChar char="•"/>
              <a:defRPr/>
            </a:pPr>
            <a:r>
              <a:rPr lang="fr-FR" sz="2400" dirty="0">
                <a:solidFill>
                  <a:srgbClr val="000000"/>
                </a:solidFill>
                <a:latin typeface="Calibri" panose="020F0502020204030204" pitchFamily="34" charset="0"/>
                <a:cs typeface="Calibri" panose="020F0502020204030204" pitchFamily="34" charset="0"/>
              </a:rPr>
              <a:t>Assister le Directeur général dans l’appui que fournit l’ARS de Zone au préfet de zone</a:t>
            </a:r>
          </a:p>
          <a:p>
            <a:pPr marL="47999" algn="just">
              <a:defRPr/>
            </a:pPr>
            <a:endParaRPr lang="fr-FR" sz="1200" dirty="0">
              <a:solidFill>
                <a:srgbClr val="000000"/>
              </a:solidFill>
              <a:latin typeface="Calibri" panose="020F0502020204030204" pitchFamily="34" charset="0"/>
              <a:cs typeface="Calibri" panose="020F0502020204030204" pitchFamily="34" charset="0"/>
            </a:endParaRPr>
          </a:p>
          <a:p>
            <a:pPr marL="719982" indent="-671983" algn="just">
              <a:lnSpc>
                <a:spcPct val="150000"/>
              </a:lnSpc>
              <a:buFont typeface="Arial" panose="020B0604020202020204" pitchFamily="34" charset="0"/>
              <a:buChar char="•"/>
              <a:defRPr/>
            </a:pPr>
            <a:r>
              <a:rPr lang="fr-FR" sz="2400" dirty="0">
                <a:solidFill>
                  <a:srgbClr val="000000"/>
                </a:solidFill>
                <a:latin typeface="Calibri" panose="020F0502020204030204" pitchFamily="34" charset="0"/>
                <a:cs typeface="Calibri" panose="020F0502020204030204" pitchFamily="34" charset="0"/>
              </a:rPr>
              <a:t>Assure le suivi, la mobilisation opérationnelle et le contrôle des moyens zonaux</a:t>
            </a:r>
          </a:p>
          <a:p>
            <a:pPr marL="719982" indent="-671983" algn="just" defTabSz="1219170">
              <a:buFont typeface="Arial" panose="020B0604020202020204" pitchFamily="34" charset="0"/>
              <a:buChar char="•"/>
              <a:defRPr/>
            </a:pPr>
            <a:endParaRPr lang="fr-FR" sz="2400" dirty="0">
              <a:solidFill>
                <a:srgbClr val="000000"/>
              </a:solidFill>
              <a:latin typeface="Calibri" panose="020F0502020204030204" pitchFamily="34" charset="0"/>
              <a:cs typeface="Calibri" panose="020F0502020204030204" pitchFamily="34" charset="0"/>
            </a:endParaRPr>
          </a:p>
        </p:txBody>
      </p:sp>
      <p:sp>
        <p:nvSpPr>
          <p:cNvPr id="4"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246540736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480457" y="68627"/>
            <a:ext cx="10702285" cy="863600"/>
          </a:xfrm>
        </p:spPr>
        <p:txBody>
          <a:bodyPr>
            <a:noAutofit/>
          </a:bodyPr>
          <a:lstStyle/>
          <a:p>
            <a:pPr algn="ctr"/>
            <a:r>
              <a:rPr lang="fr-FR" altLang="fr-FR" sz="4267" b="1" dirty="0">
                <a:solidFill>
                  <a:srgbClr val="004199"/>
                </a:solidFill>
                <a:latin typeface="Calibri" panose="020F0502020204030204" pitchFamily="34" charset="0"/>
                <a:cs typeface="Calibri" panose="020F0502020204030204" pitchFamily="34" charset="0"/>
              </a:rPr>
              <a:t>Processus de conduite de crise</a:t>
            </a:r>
          </a:p>
        </p:txBody>
      </p:sp>
      <p:pic>
        <p:nvPicPr>
          <p:cNvPr id="4" name="Espace réservé du contenu 3"/>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391477" y="836712"/>
            <a:ext cx="9601067" cy="3480432"/>
          </a:xfrm>
          <a:prstGeom prst="rect">
            <a:avLst/>
          </a:prstGeom>
          <a:noFill/>
        </p:spPr>
      </p:pic>
      <p:sp>
        <p:nvSpPr>
          <p:cNvPr id="7" name="ZoneTexte 6"/>
          <p:cNvSpPr txBox="1"/>
          <p:nvPr/>
        </p:nvSpPr>
        <p:spPr>
          <a:xfrm>
            <a:off x="527382" y="4195953"/>
            <a:ext cx="2284285" cy="1528175"/>
          </a:xfrm>
          <a:prstGeom prst="rect">
            <a:avLst/>
          </a:prstGeom>
          <a:noFill/>
        </p:spPr>
        <p:txBody>
          <a:bodyPr wrap="square" rtlCol="0">
            <a:spAutoFit/>
          </a:bodyPr>
          <a:lstStyle/>
          <a:p>
            <a:pPr algn="just"/>
            <a:r>
              <a:rPr lang="fr-FR" sz="1333" dirty="0">
                <a:latin typeface="Calibri" panose="020F0502020204030204" pitchFamily="34" charset="0"/>
                <a:cs typeface="Calibri" panose="020F0502020204030204" pitchFamily="34" charset="0"/>
              </a:rPr>
              <a:t>- détecter l’évènement générateur de la crise</a:t>
            </a:r>
          </a:p>
          <a:p>
            <a:pPr algn="just"/>
            <a:r>
              <a:rPr lang="fr-FR" sz="1333" b="1" dirty="0">
                <a:solidFill>
                  <a:schemeClr val="accent1">
                    <a:lumMod val="50000"/>
                  </a:schemeClr>
                </a:solidFill>
                <a:latin typeface="Calibri" panose="020F0502020204030204" pitchFamily="34" charset="0"/>
                <a:cs typeface="Calibri" panose="020F0502020204030204" pitchFamily="34" charset="0"/>
              </a:rPr>
              <a:t>- décrypter les 1eres informations reçues</a:t>
            </a:r>
          </a:p>
          <a:p>
            <a:pPr algn="just"/>
            <a:r>
              <a:rPr lang="fr-FR" sz="1333" b="1" dirty="0">
                <a:solidFill>
                  <a:schemeClr val="accent1">
                    <a:lumMod val="50000"/>
                  </a:schemeClr>
                </a:solidFill>
                <a:latin typeface="Calibri" panose="020F0502020204030204" pitchFamily="34" charset="0"/>
                <a:cs typeface="Calibri" panose="020F0502020204030204" pitchFamily="34" charset="0"/>
              </a:rPr>
              <a:t>- alerter</a:t>
            </a:r>
            <a:r>
              <a:rPr lang="fr-FR" sz="1333" dirty="0">
                <a:latin typeface="Calibri" panose="020F0502020204030204" pitchFamily="34" charset="0"/>
                <a:cs typeface="Calibri" panose="020F0502020204030204" pitchFamily="34" charset="0"/>
              </a:rPr>
              <a:t> l’ensemble des personnes potentiellement concernées par l’événement</a:t>
            </a:r>
            <a:endParaRPr lang="fr-FR" sz="2133" dirty="0"/>
          </a:p>
        </p:txBody>
      </p:sp>
      <p:sp>
        <p:nvSpPr>
          <p:cNvPr id="10" name="ZoneTexte 9"/>
          <p:cNvSpPr txBox="1"/>
          <p:nvPr/>
        </p:nvSpPr>
        <p:spPr>
          <a:xfrm>
            <a:off x="3235651" y="4197086"/>
            <a:ext cx="2764339" cy="1753750"/>
          </a:xfrm>
          <a:prstGeom prst="rect">
            <a:avLst/>
          </a:prstGeom>
          <a:noFill/>
        </p:spPr>
        <p:txBody>
          <a:bodyPr wrap="square" rtlCol="0">
            <a:spAutoFit/>
          </a:bodyPr>
          <a:lstStyle/>
          <a:p>
            <a:pPr algn="just"/>
            <a:r>
              <a:rPr lang="fr-FR" sz="1333" dirty="0">
                <a:latin typeface="Calibri" panose="020F0502020204030204" pitchFamily="34" charset="0"/>
                <a:cs typeface="Calibri" panose="020F0502020204030204" pitchFamily="34" charset="0"/>
              </a:rPr>
              <a:t>- suivi, analyse de la situation et la mise en place d’une stratégie de réponse. </a:t>
            </a:r>
          </a:p>
          <a:p>
            <a:pPr algn="just"/>
            <a:endParaRPr lang="fr-FR" sz="133" dirty="0">
              <a:latin typeface="Calibri" panose="020F0502020204030204" pitchFamily="34" charset="0"/>
              <a:cs typeface="Calibri" panose="020F0502020204030204" pitchFamily="34" charset="0"/>
            </a:endParaRPr>
          </a:p>
          <a:p>
            <a:pPr algn="just"/>
            <a:r>
              <a:rPr lang="fr-FR" sz="1333" dirty="0">
                <a:latin typeface="Calibri" panose="020F0502020204030204" pitchFamily="34" charset="0"/>
                <a:cs typeface="Calibri" panose="020F0502020204030204" pitchFamily="34" charset="0"/>
              </a:rPr>
              <a:t>- activation des cellules de crises (hospitalières, CRAPS, etc.)</a:t>
            </a:r>
          </a:p>
          <a:p>
            <a:pPr algn="just"/>
            <a:r>
              <a:rPr lang="fr-FR" sz="1333" dirty="0">
                <a:latin typeface="Calibri" panose="020F0502020204030204" pitchFamily="34" charset="0"/>
                <a:cs typeface="Calibri" panose="020F0502020204030204" pitchFamily="34" charset="0"/>
              </a:rPr>
              <a:t>- réalisation des 1ers bilans (capacitaires, renforts mobilisables, etc.) et points de situation.</a:t>
            </a:r>
          </a:p>
        </p:txBody>
      </p:sp>
      <p:sp>
        <p:nvSpPr>
          <p:cNvPr id="13" name="ZoneTexte 12"/>
          <p:cNvSpPr txBox="1"/>
          <p:nvPr/>
        </p:nvSpPr>
        <p:spPr>
          <a:xfrm>
            <a:off x="6307992" y="4197086"/>
            <a:ext cx="2764339" cy="502573"/>
          </a:xfrm>
          <a:prstGeom prst="rect">
            <a:avLst/>
          </a:prstGeom>
          <a:noFill/>
        </p:spPr>
        <p:txBody>
          <a:bodyPr wrap="square" rtlCol="0">
            <a:spAutoFit/>
          </a:bodyPr>
          <a:lstStyle/>
          <a:p>
            <a:pPr algn="just"/>
            <a:r>
              <a:rPr lang="fr-FR" sz="1333" dirty="0">
                <a:latin typeface="Calibri" panose="020F0502020204030204" pitchFamily="34" charset="0"/>
                <a:cs typeface="Calibri" panose="020F0502020204030204" pitchFamily="34" charset="0"/>
              </a:rPr>
              <a:t>- </a:t>
            </a:r>
            <a:r>
              <a:rPr lang="fr-FR" sz="1333" b="1" dirty="0">
                <a:latin typeface="Calibri" panose="020F0502020204030204" pitchFamily="34" charset="0"/>
                <a:cs typeface="Calibri" panose="020F0502020204030204" pitchFamily="34" charset="0"/>
              </a:rPr>
              <a:t>phase d’actions guidée par la réflexion</a:t>
            </a:r>
            <a:endParaRPr lang="fr-FR" sz="1333" dirty="0">
              <a:latin typeface="Calibri" panose="020F0502020204030204" pitchFamily="34" charset="0"/>
              <a:cs typeface="Calibri" panose="020F0502020204030204" pitchFamily="34" charset="0"/>
            </a:endParaRPr>
          </a:p>
        </p:txBody>
      </p:sp>
      <p:sp>
        <p:nvSpPr>
          <p:cNvPr id="14" name="ZoneTexte 13"/>
          <p:cNvSpPr txBox="1"/>
          <p:nvPr/>
        </p:nvSpPr>
        <p:spPr>
          <a:xfrm>
            <a:off x="9168341" y="4197085"/>
            <a:ext cx="2764339" cy="1938416"/>
          </a:xfrm>
          <a:prstGeom prst="rect">
            <a:avLst/>
          </a:prstGeom>
          <a:noFill/>
        </p:spPr>
        <p:txBody>
          <a:bodyPr wrap="square" rtlCol="0">
            <a:spAutoFit/>
          </a:bodyPr>
          <a:lstStyle/>
          <a:p>
            <a:pPr algn="just"/>
            <a:r>
              <a:rPr lang="fr-FR" sz="1333" dirty="0">
                <a:latin typeface="Calibri" panose="020F0502020204030204" pitchFamily="34" charset="0"/>
                <a:cs typeface="Calibri" panose="020F0502020204030204" pitchFamily="34" charset="0"/>
              </a:rPr>
              <a:t>- phase visant à un retour à la normale et à la mise en place par l’établissement d’une démarche d’analyse </a:t>
            </a:r>
            <a:r>
              <a:rPr lang="fr-FR" sz="1333" i="1" dirty="0">
                <a:latin typeface="Calibri" panose="020F0502020204030204" pitchFamily="34" charset="0"/>
                <a:cs typeface="Calibri" panose="020F0502020204030204" pitchFamily="34" charset="0"/>
              </a:rPr>
              <a:t>a posteriori</a:t>
            </a:r>
            <a:r>
              <a:rPr lang="fr-FR" sz="1333" dirty="0">
                <a:latin typeface="Calibri" panose="020F0502020204030204" pitchFamily="34" charset="0"/>
                <a:cs typeface="Calibri" panose="020F0502020204030204" pitchFamily="34" charset="0"/>
              </a:rPr>
              <a:t> de la gestion de l’événement (</a:t>
            </a:r>
            <a:r>
              <a:rPr lang="fr-FR" sz="1333" b="1" dirty="0">
                <a:solidFill>
                  <a:schemeClr val="accent1">
                    <a:lumMod val="50000"/>
                  </a:schemeClr>
                </a:solidFill>
                <a:latin typeface="Calibri" panose="020F0502020204030204" pitchFamily="34" charset="0"/>
                <a:cs typeface="Calibri" panose="020F0502020204030204" pitchFamily="34" charset="0"/>
              </a:rPr>
              <a:t>RETEX</a:t>
            </a:r>
            <a:r>
              <a:rPr lang="fr-FR" sz="1333" dirty="0">
                <a:latin typeface="Calibri" panose="020F0502020204030204" pitchFamily="34" charset="0"/>
                <a:cs typeface="Calibri" panose="020F0502020204030204" pitchFamily="34" charset="0"/>
              </a:rPr>
              <a:t>).</a:t>
            </a:r>
          </a:p>
          <a:p>
            <a:pPr algn="just"/>
            <a:endParaRPr lang="fr-FR" sz="1333" dirty="0">
              <a:latin typeface="Calibri" panose="020F0502020204030204" pitchFamily="34" charset="0"/>
              <a:cs typeface="Calibri" panose="020F0502020204030204" pitchFamily="34" charset="0"/>
            </a:endParaRPr>
          </a:p>
          <a:p>
            <a:pPr algn="just"/>
            <a:r>
              <a:rPr lang="fr-FR" sz="1333" i="1" dirty="0" err="1">
                <a:latin typeface="Calibri" panose="020F0502020204030204" pitchFamily="34" charset="0"/>
                <a:cs typeface="Calibri" panose="020F0502020204030204" pitchFamily="34" charset="0"/>
              </a:rPr>
              <a:t>Cf</a:t>
            </a:r>
            <a:r>
              <a:rPr lang="fr-FR" sz="1333" i="1" dirty="0">
                <a:latin typeface="Calibri" panose="020F0502020204030204" pitchFamily="34" charset="0"/>
                <a:cs typeface="Calibri" panose="020F0502020204030204" pitchFamily="34" charset="0"/>
              </a:rPr>
              <a:t> : Guide méthodologique RETEX : Situations d’urgence sanitaire et exercices de simulation (2019)</a:t>
            </a:r>
          </a:p>
        </p:txBody>
      </p:sp>
      <p:sp>
        <p:nvSpPr>
          <p:cNvPr id="9"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83290761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01487" y="68627"/>
            <a:ext cx="11181256" cy="863600"/>
          </a:xfrm>
        </p:spPr>
        <p:txBody>
          <a:bodyPr>
            <a:noAutofit/>
          </a:bodyPr>
          <a:lstStyle/>
          <a:p>
            <a:pPr algn="ctr"/>
            <a:r>
              <a:rPr lang="fr-FR" altLang="fr-FR" sz="4267" b="1" dirty="0">
                <a:solidFill>
                  <a:srgbClr val="004199"/>
                </a:solidFill>
                <a:latin typeface="Calibri" panose="020F0502020204030204" pitchFamily="34" charset="0"/>
              </a:rPr>
              <a:t>La CRAPS, cellule de crise de l’ARS</a:t>
            </a:r>
          </a:p>
        </p:txBody>
      </p:sp>
      <p:pic>
        <p:nvPicPr>
          <p:cNvPr id="5" name="Google Shape;858;g1a7e3ff05be_0_666"/>
          <p:cNvPicPr preferRelativeResize="0"/>
          <p:nvPr/>
        </p:nvPicPr>
        <p:blipFill>
          <a:blip r:embed="rId3">
            <a:alphaModFix/>
          </a:blip>
          <a:stretch>
            <a:fillRect/>
          </a:stretch>
        </p:blipFill>
        <p:spPr>
          <a:xfrm>
            <a:off x="1487488" y="1441359"/>
            <a:ext cx="9155315" cy="4771951"/>
          </a:xfrm>
          <a:prstGeom prst="rect">
            <a:avLst/>
          </a:prstGeom>
          <a:noFill/>
          <a:ln>
            <a:noFill/>
          </a:ln>
        </p:spPr>
      </p:pic>
      <p:sp>
        <p:nvSpPr>
          <p:cNvPr id="4"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243213383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87349" y="68627"/>
            <a:ext cx="9241367" cy="863600"/>
          </a:xfrm>
        </p:spPr>
        <p:txBody>
          <a:bodyPr>
            <a:noAutofit/>
          </a:bodyPr>
          <a:lstStyle/>
          <a:p>
            <a:r>
              <a:rPr lang="fr-FR" altLang="fr-FR" sz="4267" b="1" dirty="0">
                <a:solidFill>
                  <a:srgbClr val="004199"/>
                </a:solidFill>
                <a:latin typeface="Calibri" panose="020F0502020204030204" pitchFamily="34" charset="0"/>
              </a:rPr>
              <a:t>Pour conclure …</a:t>
            </a:r>
          </a:p>
        </p:txBody>
      </p:sp>
      <p:sp>
        <p:nvSpPr>
          <p:cNvPr id="2" name="Rectangle 1"/>
          <p:cNvSpPr/>
          <p:nvPr/>
        </p:nvSpPr>
        <p:spPr>
          <a:xfrm>
            <a:off x="335360" y="1390266"/>
            <a:ext cx="11616861" cy="3788088"/>
          </a:xfrm>
          <a:prstGeom prst="rect">
            <a:avLst/>
          </a:prstGeom>
        </p:spPr>
        <p:txBody>
          <a:bodyPr wrap="square">
            <a:spAutoFit/>
          </a:bodyPr>
          <a:lstStyle/>
          <a:p>
            <a:pPr defTabSz="1219170">
              <a:lnSpc>
                <a:spcPct val="115000"/>
              </a:lnSpc>
              <a:spcBef>
                <a:spcPts val="533"/>
              </a:spcBef>
              <a:defRPr/>
            </a:pPr>
            <a:r>
              <a:rPr lang="fr-FR" sz="2133" b="1" dirty="0">
                <a:solidFill>
                  <a:srgbClr val="FF0000"/>
                </a:solidFill>
                <a:latin typeface="Calibri" panose="020F0502020204030204" pitchFamily="34" charset="0"/>
                <a:cs typeface="Calibri" panose="020F0502020204030204" pitchFamily="34" charset="0"/>
              </a:rPr>
              <a:t>La gestion de crise est l’affaire de tous, pas uniquement des « spécialistes »</a:t>
            </a:r>
          </a:p>
          <a:p>
            <a:pPr marL="609585" indent="-397923" defTabSz="1219170">
              <a:lnSpc>
                <a:spcPct val="115000"/>
              </a:lnSpc>
              <a:spcBef>
                <a:spcPts val="533"/>
              </a:spcBef>
              <a:buClr>
                <a:srgbClr val="262699"/>
              </a:buClr>
              <a:buSzPts val="1100"/>
              <a:buFontTx/>
              <a:buChar char="●"/>
              <a:defRPr/>
            </a:pPr>
            <a:r>
              <a:rPr lang="fr-FR" sz="2133" dirty="0">
                <a:solidFill>
                  <a:srgbClr val="49311F"/>
                </a:solidFill>
                <a:latin typeface="Calibri" panose="020F0502020204030204" pitchFamily="34" charset="0"/>
                <a:cs typeface="Calibri" panose="020F0502020204030204" pitchFamily="34" charset="0"/>
              </a:rPr>
              <a:t>Veille, alerte et épidémiologie</a:t>
            </a:r>
          </a:p>
          <a:p>
            <a:pPr marL="609585" indent="-397923" defTabSz="1219170">
              <a:lnSpc>
                <a:spcPct val="115000"/>
              </a:lnSpc>
              <a:buClr>
                <a:srgbClr val="262699"/>
              </a:buClr>
              <a:buSzPts val="1100"/>
              <a:buFontTx/>
              <a:buChar char="●"/>
              <a:defRPr/>
            </a:pPr>
            <a:r>
              <a:rPr lang="fr-FR" sz="2133" dirty="0">
                <a:solidFill>
                  <a:srgbClr val="49311F"/>
                </a:solidFill>
                <a:latin typeface="Calibri" panose="020F0502020204030204" pitchFamily="34" charset="0"/>
                <a:cs typeface="Calibri" panose="020F0502020204030204" pitchFamily="34" charset="0"/>
              </a:rPr>
              <a:t>Lien avec les partenaires habituels (ES, EMS, EFS, ville ..)</a:t>
            </a:r>
          </a:p>
          <a:p>
            <a:pPr marL="609585" defTabSz="1219170">
              <a:lnSpc>
                <a:spcPct val="115000"/>
              </a:lnSpc>
              <a:spcBef>
                <a:spcPts val="533"/>
              </a:spcBef>
              <a:defRPr/>
            </a:pPr>
            <a:endParaRPr lang="fr-FR" sz="2133" dirty="0">
              <a:solidFill>
                <a:srgbClr val="49311F"/>
              </a:solidFill>
              <a:latin typeface="Calibri" panose="020F0502020204030204" pitchFamily="34" charset="0"/>
              <a:cs typeface="Calibri" panose="020F0502020204030204" pitchFamily="34" charset="0"/>
            </a:endParaRPr>
          </a:p>
          <a:p>
            <a:pPr defTabSz="1219170">
              <a:lnSpc>
                <a:spcPct val="115000"/>
              </a:lnSpc>
              <a:spcBef>
                <a:spcPts val="533"/>
              </a:spcBef>
              <a:defRPr/>
            </a:pPr>
            <a:r>
              <a:rPr lang="fr-FR" sz="2133" b="1" dirty="0">
                <a:solidFill>
                  <a:srgbClr val="49311F"/>
                </a:solidFill>
                <a:latin typeface="Calibri" panose="020F0502020204030204" pitchFamily="34" charset="0"/>
                <a:cs typeface="Calibri" panose="020F0502020204030204" pitchFamily="34" charset="0"/>
              </a:rPr>
              <a:t>La réussite dépend d’une culture partagée</a:t>
            </a:r>
          </a:p>
          <a:p>
            <a:pPr algn="just" defTabSz="1219170">
              <a:lnSpc>
                <a:spcPct val="115000"/>
              </a:lnSpc>
              <a:spcBef>
                <a:spcPts val="533"/>
              </a:spcBef>
              <a:defRPr/>
            </a:pPr>
            <a:endParaRPr lang="fr-FR" sz="2133" b="1" dirty="0">
              <a:solidFill>
                <a:srgbClr val="49311F"/>
              </a:solidFill>
              <a:latin typeface="Calibri" panose="020F0502020204030204" pitchFamily="34" charset="0"/>
              <a:cs typeface="Calibri" panose="020F0502020204030204" pitchFamily="34" charset="0"/>
            </a:endParaRPr>
          </a:p>
          <a:p>
            <a:pPr algn="just" defTabSz="1219170">
              <a:lnSpc>
                <a:spcPct val="115000"/>
              </a:lnSpc>
              <a:spcBef>
                <a:spcPts val="533"/>
              </a:spcBef>
              <a:defRPr/>
            </a:pPr>
            <a:r>
              <a:rPr lang="fr-FR" sz="2133" b="1" dirty="0">
                <a:solidFill>
                  <a:srgbClr val="49311F"/>
                </a:solidFill>
                <a:latin typeface="Calibri" panose="020F0502020204030204" pitchFamily="34" charset="0"/>
                <a:cs typeface="Calibri" panose="020F0502020204030204" pitchFamily="34" charset="0"/>
              </a:rPr>
              <a:t>La gestion d’une situation exceptionnelle nécessite la mise œuvre d’un dispositif global et robuste, y compris en mode dégradé : </a:t>
            </a:r>
            <a:r>
              <a:rPr lang="fr-FR" sz="2133" dirty="0">
                <a:solidFill>
                  <a:srgbClr val="49311F"/>
                </a:solidFill>
                <a:latin typeface="Calibri" panose="020F0502020204030204" pitchFamily="34" charset="0"/>
                <a:cs typeface="Calibri" panose="020F0502020204030204" pitchFamily="34" charset="0"/>
              </a:rPr>
              <a:t>procédures fiables, testées, et de retours d’expériences</a:t>
            </a:r>
          </a:p>
          <a:p>
            <a:pPr marL="609585" indent="-397923" algn="just" defTabSz="1219170">
              <a:lnSpc>
                <a:spcPct val="115000"/>
              </a:lnSpc>
              <a:buClr>
                <a:srgbClr val="262699"/>
              </a:buClr>
              <a:buSzPts val="1100"/>
              <a:buFontTx/>
              <a:buChar char="●"/>
              <a:defRPr/>
            </a:pPr>
            <a:endParaRPr lang="fr-FR" sz="2133" dirty="0">
              <a:solidFill>
                <a:srgbClr val="49311F"/>
              </a:solidFill>
              <a:latin typeface="Calibri" panose="020F0502020204030204" pitchFamily="34" charset="0"/>
              <a:cs typeface="Calibri" panose="020F0502020204030204" pitchFamily="34" charset="0"/>
            </a:endParaRPr>
          </a:p>
        </p:txBody>
      </p:sp>
      <p:sp>
        <p:nvSpPr>
          <p:cNvPr id="4"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221646821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13738" y="2078"/>
            <a:ext cx="12205739" cy="6307241"/>
          </a:xfrm>
        </p:spPr>
        <p:txBody>
          <a:bodyPr>
            <a:normAutofit fontScale="90000"/>
          </a:bodyPr>
          <a:lstStyle/>
          <a:p>
            <a:pPr algn="ctr"/>
            <a:br>
              <a:rPr lang="fr-FR" sz="6400" b="1" dirty="0">
                <a:solidFill>
                  <a:schemeClr val="accent1">
                    <a:lumMod val="75000"/>
                  </a:schemeClr>
                </a:solidFill>
              </a:rPr>
            </a:br>
            <a:br>
              <a:rPr lang="fr-FR" sz="6400" b="1" dirty="0">
                <a:solidFill>
                  <a:schemeClr val="accent1">
                    <a:lumMod val="75000"/>
                  </a:schemeClr>
                </a:solidFill>
              </a:rPr>
            </a:br>
            <a:br>
              <a:rPr lang="fr-FR" sz="6400" b="1" dirty="0">
                <a:solidFill>
                  <a:schemeClr val="accent1">
                    <a:lumMod val="75000"/>
                  </a:schemeClr>
                </a:solidFill>
              </a:rPr>
            </a:br>
            <a:r>
              <a:rPr lang="fr-FR" sz="6400" b="1" dirty="0">
                <a:solidFill>
                  <a:schemeClr val="accent1">
                    <a:lumMod val="75000"/>
                  </a:schemeClr>
                </a:solidFill>
              </a:rPr>
              <a:t>        </a:t>
            </a:r>
            <a:br>
              <a:rPr lang="fr-FR" sz="6400" b="1" dirty="0">
                <a:solidFill>
                  <a:schemeClr val="accent1">
                    <a:lumMod val="75000"/>
                  </a:schemeClr>
                </a:solidFill>
              </a:rPr>
            </a:br>
            <a:br>
              <a:rPr lang="fr-FR" sz="6400" dirty="0">
                <a:solidFill>
                  <a:schemeClr val="accent1">
                    <a:lumMod val="75000"/>
                  </a:schemeClr>
                </a:solidFill>
              </a:rPr>
            </a:br>
            <a:r>
              <a:rPr lang="fr-FR" sz="6400" dirty="0">
                <a:solidFill>
                  <a:schemeClr val="accent1">
                    <a:lumMod val="75000"/>
                  </a:schemeClr>
                </a:solidFill>
              </a:rPr>
              <a:t>	</a:t>
            </a:r>
            <a:r>
              <a:rPr lang="fr-FR" sz="7066" b="1" dirty="0">
                <a:solidFill>
                  <a:srgbClr val="004199"/>
                </a:solidFill>
                <a:latin typeface="Calibri" panose="020F0502020204030204" pitchFamily="34" charset="0"/>
                <a:cs typeface="Calibri" panose="020F0502020204030204" pitchFamily="34" charset="0"/>
              </a:rPr>
              <a:t>Le Point Focal Régional</a:t>
            </a:r>
            <a:br>
              <a:rPr lang="fr-FR" sz="4800" b="1" dirty="0">
                <a:solidFill>
                  <a:srgbClr val="004199"/>
                </a:solidFill>
                <a:latin typeface="Calibri" panose="020F0502020204030204" pitchFamily="34" charset="0"/>
                <a:cs typeface="Calibri" panose="020F0502020204030204" pitchFamily="34" charset="0"/>
              </a:rPr>
            </a:br>
            <a:br>
              <a:rPr lang="fr-FR" sz="4800" b="1" dirty="0">
                <a:solidFill>
                  <a:srgbClr val="004199"/>
                </a:solidFill>
                <a:latin typeface="Calibri" panose="020F0502020204030204" pitchFamily="34" charset="0"/>
                <a:cs typeface="Calibri" panose="020F0502020204030204" pitchFamily="34" charset="0"/>
              </a:rPr>
            </a:br>
            <a:r>
              <a:rPr lang="fr-FR" sz="4800" b="1" dirty="0">
                <a:solidFill>
                  <a:srgbClr val="004199"/>
                </a:solidFill>
                <a:latin typeface="Calibri" panose="020F0502020204030204" pitchFamily="34" charset="0"/>
                <a:cs typeface="Calibri" panose="020F0502020204030204" pitchFamily="34" charset="0"/>
              </a:rPr>
              <a:t>		Guichet unique de réception des signaux sanitaires 24h/24 et 7j/7</a:t>
            </a:r>
            <a:br>
              <a:rPr lang="fr-FR" sz="4800" b="1" dirty="0">
                <a:solidFill>
                  <a:srgbClr val="0033CC"/>
                </a:solidFill>
                <a:latin typeface="Calibri" panose="020F0502020204030204" pitchFamily="34" charset="0"/>
                <a:cs typeface="Calibri" panose="020F0502020204030204" pitchFamily="34" charset="0"/>
              </a:rPr>
            </a:br>
            <a:br>
              <a:rPr lang="fr-FR" sz="4800" b="1" dirty="0">
                <a:solidFill>
                  <a:srgbClr val="0033CC"/>
                </a:solidFill>
                <a:latin typeface="Calibri" panose="020F0502020204030204" pitchFamily="34" charset="0"/>
                <a:cs typeface="Calibri" panose="020F0502020204030204" pitchFamily="34" charset="0"/>
              </a:rPr>
            </a:br>
            <a:r>
              <a:rPr lang="fr-FR" sz="4800" b="1" dirty="0">
                <a:solidFill>
                  <a:srgbClr val="0033CC"/>
                </a:solidFill>
                <a:latin typeface="Calibri" panose="020F0502020204030204" pitchFamily="34" charset="0"/>
                <a:cs typeface="Calibri" panose="020F0502020204030204" pitchFamily="34" charset="0"/>
              </a:rPr>
              <a:t>	</a:t>
            </a:r>
            <a:r>
              <a:rPr lang="fr-FR" sz="4800" dirty="0">
                <a:latin typeface="Calibri" panose="020F0502020204030204" pitchFamily="34" charset="0"/>
                <a:cs typeface="Calibri" panose="020F0502020204030204" pitchFamily="34" charset="0"/>
              </a:rPr>
              <a:t>Téléphone</a:t>
            </a:r>
            <a:r>
              <a:rPr lang="fr-FR" sz="4800" b="1" dirty="0">
                <a:latin typeface="Calibri" panose="020F0502020204030204" pitchFamily="34" charset="0"/>
                <a:cs typeface="Calibri" panose="020F0502020204030204" pitchFamily="34" charset="0"/>
              </a:rPr>
              <a:t> </a:t>
            </a:r>
            <a:r>
              <a:rPr lang="fr-FR" sz="4800" b="1" dirty="0">
                <a:solidFill>
                  <a:schemeClr val="tx2">
                    <a:lumMod val="60000"/>
                    <a:lumOff val="40000"/>
                  </a:schemeClr>
                </a:solidFill>
                <a:latin typeface="Calibri" panose="020F0502020204030204" pitchFamily="34" charset="0"/>
                <a:cs typeface="Calibri" panose="020F0502020204030204" pitchFamily="34" charset="0"/>
              </a:rPr>
              <a:t>:  </a:t>
            </a:r>
            <a:r>
              <a:rPr lang="fr-FR" sz="4800" b="1" dirty="0">
                <a:solidFill>
                  <a:srgbClr val="004199"/>
                </a:solidFill>
                <a:latin typeface="Calibri" panose="020F0502020204030204" pitchFamily="34" charset="0"/>
                <a:cs typeface="Calibri" panose="020F0502020204030204" pitchFamily="34" charset="0"/>
              </a:rPr>
              <a:t>03 62 72 77 77</a:t>
            </a:r>
            <a:br>
              <a:rPr lang="fr-FR" sz="4800" b="1" dirty="0">
                <a:solidFill>
                  <a:srgbClr val="0000FF"/>
                </a:solidFill>
                <a:latin typeface="Calibri" panose="020F0502020204030204" pitchFamily="34" charset="0"/>
                <a:cs typeface="Calibri" panose="020F0502020204030204" pitchFamily="34" charset="0"/>
              </a:rPr>
            </a:br>
            <a:br>
              <a:rPr lang="fr-FR" sz="4800" b="1" dirty="0">
                <a:latin typeface="Calibri" panose="020F0502020204030204" pitchFamily="34" charset="0"/>
                <a:cs typeface="Calibri" panose="020F0502020204030204" pitchFamily="34" charset="0"/>
              </a:rPr>
            </a:br>
            <a:r>
              <a:rPr lang="fr-FR" sz="4800" b="1" dirty="0">
                <a:latin typeface="Calibri" panose="020F0502020204030204" pitchFamily="34" charset="0"/>
                <a:cs typeface="Calibri" panose="020F0502020204030204" pitchFamily="34" charset="0"/>
              </a:rPr>
              <a:t>		</a:t>
            </a:r>
            <a:r>
              <a:rPr lang="fr-FR" sz="4800" dirty="0">
                <a:latin typeface="Calibri" panose="020F0502020204030204" pitchFamily="34" charset="0"/>
                <a:cs typeface="Calibri" panose="020F0502020204030204" pitchFamily="34" charset="0"/>
              </a:rPr>
              <a:t>Mail : </a:t>
            </a:r>
            <a:r>
              <a:rPr lang="fr-FR" sz="4800" dirty="0">
                <a:solidFill>
                  <a:srgbClr val="0000FF"/>
                </a:solidFill>
                <a:latin typeface="Calibri" panose="020F0502020204030204" pitchFamily="34" charset="0"/>
                <a:cs typeface="Calibri" panose="020F0502020204030204" pitchFamily="34" charset="0"/>
                <a:hlinkClick r:id="rId2"/>
              </a:rPr>
              <a:t>ars-hdf-signal@ars.sante.fr</a:t>
            </a:r>
            <a:br>
              <a:rPr lang="fr-FR" sz="4800" dirty="0">
                <a:latin typeface="Calibri" panose="020F0502020204030204" pitchFamily="34" charset="0"/>
                <a:cs typeface="Calibri" panose="020F0502020204030204" pitchFamily="34" charset="0"/>
              </a:rPr>
            </a:br>
            <a:br>
              <a:rPr lang="fr-FR" sz="6400" b="1" dirty="0">
                <a:solidFill>
                  <a:schemeClr val="accent1">
                    <a:lumMod val="75000"/>
                  </a:schemeClr>
                </a:solidFill>
                <a:latin typeface="Calibri" panose="020F0502020204030204" pitchFamily="34" charset="0"/>
                <a:cs typeface="Calibri" panose="020F0502020204030204" pitchFamily="34" charset="0"/>
              </a:rPr>
            </a:br>
            <a:br>
              <a:rPr lang="fr-FR" sz="6400" b="1" dirty="0">
                <a:solidFill>
                  <a:schemeClr val="accent1">
                    <a:lumMod val="75000"/>
                  </a:schemeClr>
                </a:solidFill>
              </a:rPr>
            </a:br>
            <a:br>
              <a:rPr lang="fr-FR" sz="6400" b="1" dirty="0">
                <a:solidFill>
                  <a:schemeClr val="accent1">
                    <a:lumMod val="75000"/>
                  </a:schemeClr>
                </a:solidFill>
              </a:rPr>
            </a:br>
            <a:br>
              <a:rPr lang="fr-FR" sz="6400" b="1" dirty="0">
                <a:solidFill>
                  <a:schemeClr val="accent1">
                    <a:lumMod val="75000"/>
                  </a:schemeClr>
                </a:solidFill>
              </a:rPr>
            </a:br>
            <a:endParaRPr lang="fr-FR" sz="3200" dirty="0"/>
          </a:p>
        </p:txBody>
      </p:sp>
      <p:pic>
        <p:nvPicPr>
          <p:cNvPr id="3" name="Image 2"/>
          <p:cNvPicPr>
            <a:picLocks noChangeAspect="1"/>
          </p:cNvPicPr>
          <p:nvPr/>
        </p:nvPicPr>
        <p:blipFill>
          <a:blip r:embed="rId3"/>
          <a:stretch>
            <a:fillRect/>
          </a:stretch>
        </p:blipFill>
        <p:spPr>
          <a:xfrm>
            <a:off x="476466" y="3504875"/>
            <a:ext cx="2456292" cy="1874011"/>
          </a:xfrm>
          <a:prstGeom prst="rect">
            <a:avLst/>
          </a:prstGeom>
        </p:spPr>
      </p:pic>
      <p:sp>
        <p:nvSpPr>
          <p:cNvPr id="4"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354451084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68082" y="4005064"/>
            <a:ext cx="7307020" cy="576064"/>
          </a:xfrm>
        </p:spPr>
        <p:txBody>
          <a:bodyPr>
            <a:noAutofit/>
          </a:bodyPr>
          <a:lstStyle/>
          <a:p>
            <a:endParaRPr lang="fr-FR" altLang="fr-FR" sz="4800" dirty="0">
              <a:solidFill>
                <a:srgbClr val="0000FF"/>
              </a:solidFill>
              <a:latin typeface="Calibri" panose="020F0502020204030204" pitchFamily="34" charset="0"/>
            </a:endParaRPr>
          </a:p>
        </p:txBody>
      </p:sp>
      <p:pic>
        <p:nvPicPr>
          <p:cNvPr id="1026" name="Picture 2" descr="Seul, on va plus vite ; ensemble, on va plus loin ». | Cercle de  l'inno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043" y="739146"/>
            <a:ext cx="3683000" cy="22098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35360" y="1388773"/>
            <a:ext cx="5664629" cy="1241237"/>
          </a:xfrm>
          <a:prstGeom prst="rect">
            <a:avLst/>
          </a:prstGeom>
        </p:spPr>
        <p:txBody>
          <a:bodyPr wrap="square">
            <a:spAutoFit/>
          </a:bodyPr>
          <a:lstStyle/>
          <a:p>
            <a:pPr defTabSz="1219170">
              <a:defRPr/>
            </a:pPr>
            <a:r>
              <a:rPr lang="fr-FR" sz="3733" i="1" dirty="0">
                <a:solidFill>
                  <a:srgbClr val="005841">
                    <a:lumMod val="75000"/>
                  </a:srgbClr>
                </a:solidFill>
                <a:latin typeface="Calibri" panose="020F0502020204030204" pitchFamily="34" charset="0"/>
                <a:cs typeface="Calibri" panose="020F0502020204030204" pitchFamily="34" charset="0"/>
              </a:rPr>
              <a:t>« Seul, on va plus vite, </a:t>
            </a:r>
          </a:p>
          <a:p>
            <a:pPr defTabSz="1219170">
              <a:defRPr/>
            </a:pPr>
            <a:r>
              <a:rPr lang="fr-FR" sz="3733" i="1" dirty="0">
                <a:solidFill>
                  <a:srgbClr val="005841">
                    <a:lumMod val="75000"/>
                  </a:srgbClr>
                </a:solidFill>
                <a:latin typeface="Calibri" panose="020F0502020204030204" pitchFamily="34" charset="0"/>
                <a:cs typeface="Calibri" panose="020F0502020204030204" pitchFamily="34" charset="0"/>
              </a:rPr>
              <a:t>ensemble, on va plus loin »</a:t>
            </a:r>
            <a:endParaRPr lang="fr-FR" sz="3733" dirty="0">
              <a:solidFill>
                <a:srgbClr val="000000"/>
              </a:solidFill>
              <a:latin typeface="Arial"/>
            </a:endParaRPr>
          </a:p>
        </p:txBody>
      </p:sp>
      <p:sp>
        <p:nvSpPr>
          <p:cNvPr id="5"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338465233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a:xfrm>
            <a:off x="845976" y="500062"/>
            <a:ext cx="10515600" cy="1325563"/>
          </a:xfrm>
        </p:spPr>
        <p:txBody>
          <a:bodyPr>
            <a:noAutofit/>
          </a:bodyPr>
          <a:lstStyle/>
          <a:p>
            <a:pPr algn="ctr"/>
            <a:r>
              <a:rPr lang="fr-FR" sz="3600" b="1" dirty="0">
                <a:solidFill>
                  <a:srgbClr val="004199"/>
                </a:solidFill>
                <a:latin typeface="Proxima Nova" panose="02000506030000020004" pitchFamily="2" charset="0"/>
              </a:rPr>
              <a:t>4.Plan d’action pour la participation à la gestion de crise  sanitaire exceptionnelle</a:t>
            </a:r>
            <a:br>
              <a:rPr lang="fr-FR" sz="3600" b="1" dirty="0">
                <a:solidFill>
                  <a:srgbClr val="004199"/>
                </a:solidFill>
                <a:latin typeface="Proxima Nova" panose="02000506030000020004" pitchFamily="2" charset="0"/>
              </a:rPr>
            </a:br>
            <a:r>
              <a:rPr lang="fr-FR" sz="3600" b="1" dirty="0">
                <a:solidFill>
                  <a:srgbClr val="004199"/>
                </a:solidFill>
                <a:latin typeface="Proxima Nova" panose="02000506030000020004" pitchFamily="2" charset="0"/>
              </a:rPr>
              <a:t>ROC Artois              </a:t>
            </a:r>
            <a:br>
              <a:rPr lang="fr-FR" sz="3600" b="1" dirty="0">
                <a:solidFill>
                  <a:srgbClr val="004199"/>
                </a:solidFill>
              </a:rPr>
            </a:br>
            <a:endParaRPr lang="fr-FR" sz="3600" b="1" dirty="0">
              <a:latin typeface="Proxima Nova" panose="02000506030000020004" pitchFamily="2" charset="0"/>
            </a:endParaRP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a:xfrm>
            <a:off x="845976" y="1942860"/>
            <a:ext cx="10515600" cy="4351338"/>
          </a:xfrm>
        </p:spPr>
        <p:txBody>
          <a:bodyPr>
            <a:normAutofit/>
          </a:bodyPr>
          <a:lstStyle/>
          <a:p>
            <a:pPr marL="0" indent="0">
              <a:buNone/>
            </a:pPr>
            <a:r>
              <a:rPr lang="fr-FR" dirty="0">
                <a:solidFill>
                  <a:srgbClr val="004199"/>
                </a:solidFill>
                <a:latin typeface="Proxima Nova" panose="02000506030000020004" pitchFamily="2" charset="0"/>
              </a:rPr>
              <a:t>*</a:t>
            </a:r>
            <a:r>
              <a:rPr lang="fr-FR" dirty="0">
                <a:solidFill>
                  <a:srgbClr val="00B050"/>
                </a:solidFill>
                <a:latin typeface="Proxima Nova" panose="02000506030000020004" pitchFamily="2" charset="0"/>
              </a:rPr>
              <a:t>Indicateur socle pré requis </a:t>
            </a:r>
            <a:r>
              <a:rPr lang="fr-FR" dirty="0">
                <a:solidFill>
                  <a:srgbClr val="004199"/>
                </a:solidFill>
                <a:latin typeface="Proxima Nova" panose="02000506030000020004" pitchFamily="2" charset="0"/>
              </a:rPr>
              <a:t>pour déclencher le financement conventionnel</a:t>
            </a:r>
          </a:p>
          <a:p>
            <a:pPr marL="0" indent="0">
              <a:buNone/>
            </a:pPr>
            <a:endParaRPr lang="fr-FR" dirty="0">
              <a:solidFill>
                <a:srgbClr val="004199"/>
              </a:solidFill>
              <a:latin typeface="Proxima Nova" panose="02000506030000020004" pitchFamily="2" charset="0"/>
            </a:endParaRPr>
          </a:p>
          <a:p>
            <a:pPr marL="0" indent="0">
              <a:buNone/>
            </a:pPr>
            <a:r>
              <a:rPr lang="fr-FR" dirty="0">
                <a:solidFill>
                  <a:srgbClr val="004199"/>
                </a:solidFill>
                <a:latin typeface="Proxima Nova" panose="02000506030000020004" pitchFamily="2" charset="0"/>
              </a:rPr>
              <a:t>*Mise à disposition des </a:t>
            </a:r>
            <a:r>
              <a:rPr lang="fr-FR" dirty="0">
                <a:solidFill>
                  <a:srgbClr val="00B050"/>
                </a:solidFill>
                <a:latin typeface="Proxima Nova" panose="02000506030000020004" pitchFamily="2" charset="0"/>
              </a:rPr>
              <a:t>lignes directrices établies par la CNAM</a:t>
            </a:r>
          </a:p>
          <a:p>
            <a:pPr marL="0" indent="0">
              <a:buNone/>
            </a:pPr>
            <a:r>
              <a:rPr lang="fr-FR" i="1" dirty="0"/>
              <a:t>Ameli.fr /Professionnel de santé /exercice coordonné / exercice professionnel /rémunérations forfaitaires / rémunération des maisons de santé pluri-professionnelles : paragraphe Liste des indicateurs socles </a:t>
            </a:r>
            <a:r>
              <a:rPr lang="fr-FR" i="1" dirty="0" err="1"/>
              <a:t>pré-requis</a:t>
            </a:r>
            <a:r>
              <a:rPr lang="fr-FR" i="1" dirty="0"/>
              <a:t> (lien)</a:t>
            </a:r>
          </a:p>
          <a:p>
            <a:pPr marL="0" indent="0">
              <a:buNone/>
            </a:pPr>
            <a:endParaRPr lang="fr-FR" dirty="0">
              <a:solidFill>
                <a:srgbClr val="004199"/>
              </a:solidFill>
              <a:latin typeface="Proxima Nova" panose="02000506030000020004" pitchFamily="2" charset="0"/>
            </a:endParaRP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8723327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a:xfrm>
            <a:off x="859536" y="524480"/>
            <a:ext cx="10524744" cy="45719"/>
          </a:xfrm>
        </p:spPr>
        <p:txBody>
          <a:bodyPr>
            <a:noAutofit/>
          </a:bodyPr>
          <a:lstStyle/>
          <a:p>
            <a:pPr algn="ctr"/>
            <a:endParaRPr lang="fr-FR" sz="3600" b="1" dirty="0">
              <a:latin typeface="Proxima Nova" panose="02000506030000020004" pitchFamily="2" charset="0"/>
            </a:endParaRP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a:xfrm>
            <a:off x="163286" y="758952"/>
            <a:ext cx="11614186" cy="5418011"/>
          </a:xfrm>
        </p:spPr>
        <p:txBody>
          <a:bodyPr>
            <a:normAutofit fontScale="92500"/>
          </a:bodyPr>
          <a:lstStyle/>
          <a:p>
            <a:pPr marL="0" indent="0">
              <a:buNone/>
            </a:pPr>
            <a:r>
              <a:rPr lang="fr-FR" b="1" dirty="0">
                <a:solidFill>
                  <a:srgbClr val="004199"/>
                </a:solidFill>
                <a:latin typeface="Proxima Nova" panose="02000506030000020004" pitchFamily="2" charset="0"/>
              </a:rPr>
              <a:t> </a:t>
            </a:r>
          </a:p>
          <a:p>
            <a:pPr marL="0" indent="0">
              <a:buNone/>
            </a:pPr>
            <a:r>
              <a:rPr lang="fr-FR" dirty="0">
                <a:solidFill>
                  <a:srgbClr val="004199"/>
                </a:solidFill>
                <a:latin typeface="Proxima Nova" panose="02000506030000020004" pitchFamily="2" charset="0"/>
              </a:rPr>
              <a:t>*</a:t>
            </a:r>
            <a:r>
              <a:rPr lang="fr-FR" i="1" dirty="0">
                <a:solidFill>
                  <a:srgbClr val="004199"/>
                </a:solidFill>
                <a:latin typeface="Proxima Nova" panose="02000506030000020004" pitchFamily="2" charset="0"/>
              </a:rPr>
              <a:t> </a:t>
            </a:r>
            <a:r>
              <a:rPr lang="fr-FR" b="1" dirty="0">
                <a:solidFill>
                  <a:srgbClr val="004199"/>
                </a:solidFill>
                <a:latin typeface="Proxima Nova" panose="02000506030000020004" pitchFamily="2" charset="0"/>
              </a:rPr>
              <a:t>4 étapes:</a:t>
            </a:r>
            <a:r>
              <a:rPr lang="fr-FR" b="1" dirty="0">
                <a:solidFill>
                  <a:srgbClr val="00B050"/>
                </a:solidFill>
                <a:latin typeface="Proxima Nova" panose="02000506030000020004" pitchFamily="2" charset="0"/>
              </a:rPr>
              <a:t>-</a:t>
            </a:r>
            <a:r>
              <a:rPr lang="fr-FR" b="1" dirty="0">
                <a:solidFill>
                  <a:srgbClr val="004199"/>
                </a:solidFill>
                <a:latin typeface="Proxima Nova" panose="02000506030000020004" pitchFamily="2" charset="0"/>
              </a:rPr>
              <a:t> </a:t>
            </a:r>
            <a:r>
              <a:rPr lang="fr-FR" b="1" dirty="0">
                <a:solidFill>
                  <a:srgbClr val="00B050"/>
                </a:solidFill>
                <a:latin typeface="Proxima Nova" panose="02000506030000020004" pitchFamily="2" charset="0"/>
              </a:rPr>
              <a:t>Anticipation</a:t>
            </a:r>
          </a:p>
          <a:p>
            <a:pPr marL="0" indent="0">
              <a:buNone/>
            </a:pPr>
            <a:r>
              <a:rPr lang="fr-FR" b="1" dirty="0">
                <a:solidFill>
                  <a:srgbClr val="00B050"/>
                </a:solidFill>
                <a:latin typeface="Proxima Nova" panose="02000506030000020004" pitchFamily="2" charset="0"/>
              </a:rPr>
              <a:t>                       -Adaptation à la crise </a:t>
            </a:r>
            <a:r>
              <a:rPr lang="fr-FR" dirty="0">
                <a:solidFill>
                  <a:srgbClr val="004199"/>
                </a:solidFill>
                <a:latin typeface="Proxima Nova" panose="02000506030000020004" pitchFamily="2" charset="0"/>
              </a:rPr>
              <a:t>:identification des risques et réponses, articulation avec la CPTS du territoire</a:t>
            </a:r>
          </a:p>
          <a:p>
            <a:pPr marL="0" indent="0">
              <a:buNone/>
            </a:pPr>
            <a:r>
              <a:rPr lang="fr-FR" b="1" dirty="0">
                <a:solidFill>
                  <a:srgbClr val="004199"/>
                </a:solidFill>
                <a:latin typeface="Proxima Nova" panose="02000506030000020004" pitchFamily="2" charset="0"/>
              </a:rPr>
              <a:t>                       </a:t>
            </a:r>
            <a:r>
              <a:rPr lang="fr-FR" b="1" dirty="0">
                <a:solidFill>
                  <a:srgbClr val="00B050"/>
                </a:solidFill>
                <a:latin typeface="Proxima Nova" panose="02000506030000020004" pitchFamily="2" charset="0"/>
              </a:rPr>
              <a:t>-Pilotage de la crise </a:t>
            </a:r>
            <a:r>
              <a:rPr lang="fr-FR" dirty="0">
                <a:solidFill>
                  <a:srgbClr val="004199"/>
                </a:solidFill>
                <a:latin typeface="Proxima Nova" panose="02000506030000020004" pitchFamily="2" charset="0"/>
              </a:rPr>
              <a:t>:organiser la réponse pluri professionnelle, Cellule de crise +++</a:t>
            </a:r>
          </a:p>
          <a:p>
            <a:pPr marL="0" indent="0">
              <a:buNone/>
            </a:pPr>
            <a:r>
              <a:rPr lang="fr-FR" dirty="0">
                <a:solidFill>
                  <a:srgbClr val="004199"/>
                </a:solidFill>
                <a:latin typeface="Proxima Nova" panose="02000506030000020004" pitchFamily="2" charset="0"/>
              </a:rPr>
              <a:t>                     </a:t>
            </a:r>
            <a:r>
              <a:rPr lang="fr-FR" dirty="0">
                <a:solidFill>
                  <a:srgbClr val="00B050"/>
                </a:solidFill>
                <a:latin typeface="Proxima Nova" panose="02000506030000020004" pitchFamily="2" charset="0"/>
              </a:rPr>
              <a:t> -</a:t>
            </a:r>
            <a:r>
              <a:rPr lang="fr-FR" b="1" dirty="0" err="1">
                <a:solidFill>
                  <a:srgbClr val="00B050"/>
                </a:solidFill>
                <a:latin typeface="Proxima Nova" panose="02000506030000020004" pitchFamily="2" charset="0"/>
              </a:rPr>
              <a:t>Retex</a:t>
            </a:r>
            <a:r>
              <a:rPr lang="fr-FR" dirty="0">
                <a:solidFill>
                  <a:srgbClr val="00B050"/>
                </a:solidFill>
                <a:latin typeface="Proxima Nova" panose="02000506030000020004" pitchFamily="2" charset="0"/>
              </a:rPr>
              <a:t> </a:t>
            </a:r>
            <a:r>
              <a:rPr lang="fr-FR" b="1" dirty="0">
                <a:solidFill>
                  <a:srgbClr val="00B050"/>
                </a:solidFill>
                <a:latin typeface="Proxima Nova" panose="02000506030000020004" pitchFamily="2" charset="0"/>
              </a:rPr>
              <a:t>réalisé d’une situation de crise déjà connue</a:t>
            </a:r>
            <a:r>
              <a:rPr lang="fr-FR" dirty="0">
                <a:solidFill>
                  <a:srgbClr val="004199"/>
                </a:solidFill>
                <a:latin typeface="Proxima Nova" panose="02000506030000020004" pitchFamily="2" charset="0"/>
              </a:rPr>
              <a:t>: A développer en cas de survenue de crise, points forts, points faibles…</a:t>
            </a:r>
          </a:p>
          <a:p>
            <a:pPr marL="0" indent="0">
              <a:buNone/>
            </a:pPr>
            <a:endParaRPr lang="fr-FR" dirty="0">
              <a:solidFill>
                <a:srgbClr val="004199"/>
              </a:solidFill>
              <a:latin typeface="Proxima Nova" panose="02000506030000020004" pitchFamily="2" charset="0"/>
            </a:endParaRPr>
          </a:p>
          <a:p>
            <a:pPr marL="0" indent="0">
              <a:buNone/>
            </a:pPr>
            <a:endParaRPr lang="fr-FR" dirty="0">
              <a:solidFill>
                <a:srgbClr val="004199"/>
              </a:solidFill>
              <a:latin typeface="Proxima Nova" panose="02000506030000020004" pitchFamily="2" charset="0"/>
            </a:endParaRPr>
          </a:p>
          <a:p>
            <a:pPr marL="0" indent="0">
              <a:buNone/>
            </a:pPr>
            <a:r>
              <a:rPr lang="fr-FR" dirty="0">
                <a:solidFill>
                  <a:srgbClr val="004199"/>
                </a:solidFill>
                <a:latin typeface="Proxima Nova" panose="02000506030000020004" pitchFamily="2" charset="0"/>
              </a:rPr>
              <a:t> </a:t>
            </a:r>
            <a:r>
              <a:rPr lang="fr-FR" i="1" dirty="0">
                <a:solidFill>
                  <a:srgbClr val="004199"/>
                </a:solidFill>
                <a:latin typeface="Proxima Nova" panose="02000506030000020004" pitchFamily="2" charset="0"/>
              </a:rPr>
              <a:t>*</a:t>
            </a:r>
            <a:r>
              <a:rPr lang="fr-FR" b="1" dirty="0">
                <a:solidFill>
                  <a:srgbClr val="004199"/>
                </a:solidFill>
                <a:latin typeface="Proxima Nova" panose="02000506030000020004" pitchFamily="2" charset="0"/>
              </a:rPr>
              <a:t>A transmettre  </a:t>
            </a:r>
            <a:r>
              <a:rPr lang="fr-FR" b="1" dirty="0">
                <a:solidFill>
                  <a:srgbClr val="00B050"/>
                </a:solidFill>
                <a:latin typeface="Proxima Nova" panose="02000506030000020004" pitchFamily="2" charset="0"/>
              </a:rPr>
              <a:t>chaque année </a:t>
            </a:r>
            <a:r>
              <a:rPr lang="fr-FR" b="1" dirty="0">
                <a:solidFill>
                  <a:srgbClr val="004199"/>
                </a:solidFill>
                <a:latin typeface="Proxima Nova" panose="02000506030000020004" pitchFamily="2" charset="0"/>
              </a:rPr>
              <a:t>(actualisé) par mail  aux ROC Locaux </a:t>
            </a:r>
            <a:r>
              <a:rPr lang="fr-FR" b="1" dirty="0">
                <a:solidFill>
                  <a:srgbClr val="00B050"/>
                </a:solidFill>
                <a:latin typeface="Proxima Nova" panose="02000506030000020004" pitchFamily="2" charset="0"/>
              </a:rPr>
              <a:t>avant le 31 Décembre</a:t>
            </a:r>
            <a:endParaRPr lang="fr-FR" dirty="0">
              <a:solidFill>
                <a:srgbClr val="00B050"/>
              </a:solidFill>
              <a:latin typeface="Proxima Nova" panose="02000506030000020004" pitchFamily="2" charset="0"/>
            </a:endParaRP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2235167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p:txBody>
          <a:bodyPr/>
          <a:lstStyle/>
          <a:p>
            <a:pPr algn="ctr"/>
            <a:r>
              <a:rPr lang="fr-FR" b="1" dirty="0">
                <a:solidFill>
                  <a:srgbClr val="004199"/>
                </a:solidFill>
                <a:latin typeface="Proxima Nova" panose="02000506030000020004" pitchFamily="2" charset="0"/>
              </a:rPr>
              <a:t>Présentation de la trame validée par la DCGDR</a:t>
            </a:r>
            <a:endParaRPr lang="fr-FR" b="1" dirty="0">
              <a:latin typeface="Proxima Nova" panose="02000506030000020004" pitchFamily="2" charset="0"/>
            </a:endParaRP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p:txBody>
          <a:bodyPr>
            <a:normAutofit lnSpcReduction="10000"/>
          </a:bodyPr>
          <a:lstStyle/>
          <a:p>
            <a:pPr marL="0" indent="0">
              <a:buNone/>
            </a:pPr>
            <a:r>
              <a:rPr lang="fr-FR" b="1" dirty="0">
                <a:latin typeface="Proxima Nova" panose="02000506030000020004" pitchFamily="2" charset="0"/>
              </a:rPr>
              <a:t>La FEMAS HDF </a:t>
            </a:r>
            <a:r>
              <a:rPr lang="fr-FR" dirty="0">
                <a:latin typeface="Proxima Nova" panose="02000506030000020004" pitchFamily="2" charset="0"/>
              </a:rPr>
              <a:t>en collaboration avec </a:t>
            </a:r>
            <a:r>
              <a:rPr lang="fr-FR" b="1" dirty="0">
                <a:latin typeface="Proxima Nova" panose="02000506030000020004" pitchFamily="2" charset="0"/>
              </a:rPr>
              <a:t>la FEMASCO </a:t>
            </a:r>
            <a:r>
              <a:rPr lang="fr-FR" dirty="0">
                <a:latin typeface="Proxima Nova" panose="02000506030000020004" pitchFamily="2" charset="0"/>
              </a:rPr>
              <a:t>(</a:t>
            </a:r>
            <a:r>
              <a:rPr lang="fr-FR" i="1" dirty="0">
                <a:latin typeface="Proxima Nova" panose="02000506030000020004" pitchFamily="2" charset="0"/>
              </a:rPr>
              <a:t>fédération de la Bourgogne Franche-Comté</a:t>
            </a:r>
            <a:r>
              <a:rPr lang="fr-FR" dirty="0">
                <a:latin typeface="Proxima Nova" panose="02000506030000020004" pitchFamily="2" charset="0"/>
              </a:rPr>
              <a:t>), ont proposé aux services CPAM de leurs région une trame pour la rédaction du plan de crise pour les Maison de santé.</a:t>
            </a:r>
          </a:p>
          <a:p>
            <a:pPr marL="0" indent="0">
              <a:buNone/>
            </a:pPr>
            <a:endParaRPr lang="fr-FR" dirty="0">
              <a:latin typeface="Proxima Nova" panose="02000506030000020004" pitchFamily="2" charset="0"/>
            </a:endParaRPr>
          </a:p>
          <a:p>
            <a:pPr marL="0" indent="0">
              <a:buNone/>
            </a:pPr>
            <a:r>
              <a:rPr lang="fr-FR" dirty="0">
                <a:latin typeface="Proxima Nova" panose="02000506030000020004" pitchFamily="2" charset="0"/>
              </a:rPr>
              <a:t>Cette trame a été validée par la </a:t>
            </a:r>
            <a:r>
              <a:rPr lang="fr-FR" b="1" dirty="0">
                <a:latin typeface="Proxima Nova" panose="02000506030000020004" pitchFamily="2" charset="0"/>
              </a:rPr>
              <a:t>Direction de la Coordination de la Gestion du Risque </a:t>
            </a:r>
            <a:r>
              <a:rPr lang="fr-FR" dirty="0">
                <a:latin typeface="Proxima Nova" panose="02000506030000020004" pitchFamily="2" charset="0"/>
              </a:rPr>
              <a:t>des hauts de France. </a:t>
            </a:r>
          </a:p>
          <a:p>
            <a:pPr marL="0" indent="0">
              <a:buNone/>
            </a:pPr>
            <a:endParaRPr lang="fr-FR" dirty="0">
              <a:latin typeface="Proxima Nova" panose="02000506030000020004" pitchFamily="2" charset="0"/>
            </a:endParaRPr>
          </a:p>
          <a:p>
            <a:pPr marL="0" indent="0">
              <a:buNone/>
            </a:pPr>
            <a:r>
              <a:rPr lang="fr-FR" dirty="0">
                <a:latin typeface="Proxima Nova" panose="02000506030000020004" pitchFamily="2" charset="0"/>
              </a:rPr>
              <a:t>Les Maison de santé peuvent s’appuyer sur celle-ci pour la rédaction de leur plan.</a:t>
            </a:r>
          </a:p>
          <a:p>
            <a:pPr marL="0" indent="0">
              <a:buNone/>
            </a:pPr>
            <a:endParaRPr lang="fr-FR" dirty="0">
              <a:latin typeface="Proxima Nova" panose="02000506030000020004" pitchFamily="2" charset="0"/>
            </a:endParaRP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25460130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a:xfrm>
            <a:off x="609600" y="25645"/>
            <a:ext cx="10515600" cy="1325563"/>
          </a:xfrm>
        </p:spPr>
        <p:txBody>
          <a:bodyPr/>
          <a:lstStyle/>
          <a:p>
            <a:pPr algn="ctr"/>
            <a:r>
              <a:rPr lang="fr-FR" b="1" dirty="0">
                <a:solidFill>
                  <a:srgbClr val="004199"/>
                </a:solidFill>
                <a:latin typeface="Proxima Nova" panose="02000506030000020004" pitchFamily="2" charset="0"/>
              </a:rPr>
              <a:t>Plan de la Trame</a:t>
            </a:r>
            <a:endParaRPr lang="fr-FR" b="1" dirty="0">
              <a:latin typeface="Proxima Nova" panose="02000506030000020004" pitchFamily="2" charset="0"/>
            </a:endParaRP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a:xfrm>
            <a:off x="838200" y="1579083"/>
            <a:ext cx="10515600" cy="4351338"/>
          </a:xfrm>
        </p:spPr>
        <p:txBody>
          <a:bodyPr>
            <a:normAutofit/>
          </a:bodyPr>
          <a:lstStyle/>
          <a:p>
            <a:pPr>
              <a:lnSpc>
                <a:spcPct val="107000"/>
              </a:lnSpc>
              <a:spcAft>
                <a:spcPts val="1200"/>
              </a:spcAft>
            </a:pPr>
            <a:r>
              <a:rPr lang="fr-FR" sz="3600" dirty="0">
                <a:latin typeface="Proxima Nova" panose="02000506030000020004" pitchFamily="2" charset="0"/>
              </a:rPr>
              <a:t>La trame se découle en 4 points que nous allons développer. </a:t>
            </a:r>
          </a:p>
          <a:p>
            <a:pPr>
              <a:lnSpc>
                <a:spcPct val="107000"/>
              </a:lnSpc>
              <a:spcAft>
                <a:spcPts val="1200"/>
              </a:spcAft>
            </a:pPr>
            <a:r>
              <a:rPr lang="fr-FR" sz="3600" dirty="0">
                <a:latin typeface="Proxima Nova" panose="02000506030000020004" pitchFamily="2" charset="0"/>
              </a:rPr>
              <a:t>Vous la retrouverez en détail dans votre </a:t>
            </a:r>
            <a:r>
              <a:rPr lang="fr-FR" sz="3600" b="1" dirty="0">
                <a:latin typeface="Proxima Nova" panose="02000506030000020004" pitchFamily="2" charset="0"/>
              </a:rPr>
              <a:t>espace adhérent</a:t>
            </a: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descr="Une image contenant motif, carré, pixel, point&#10;&#10;Description générée automatiquement">
            <a:extLst>
              <a:ext uri="{FF2B5EF4-FFF2-40B4-BE49-F238E27FC236}">
                <a16:creationId xmlns:a16="http://schemas.microsoft.com/office/drawing/2014/main" id="{E5ADBFB6-5773-8E49-487F-C79E90CE1FD1}"/>
              </a:ext>
            </a:extLst>
          </p:cNvPr>
          <p:cNvPicPr>
            <a:picLocks noChangeAspect="1"/>
          </p:cNvPicPr>
          <p:nvPr/>
        </p:nvPicPr>
        <p:blipFill>
          <a:blip r:embed="rId2"/>
          <a:stretch>
            <a:fillRect/>
          </a:stretch>
        </p:blipFill>
        <p:spPr>
          <a:xfrm>
            <a:off x="4816692" y="3927197"/>
            <a:ext cx="2286000" cy="2286000"/>
          </a:xfrm>
          <a:prstGeom prst="rect">
            <a:avLst/>
          </a:prstGeom>
        </p:spPr>
      </p:pic>
    </p:spTree>
    <p:extLst>
      <p:ext uri="{BB962C8B-B14F-4D97-AF65-F5344CB8AC3E}">
        <p14:creationId xmlns:p14="http://schemas.microsoft.com/office/powerpoint/2010/main" val="403889221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noFill/>
        </p:spPr>
        <p:txBody>
          <a:bodyPr/>
          <a:lstStyle/>
          <a:p>
            <a:fld id="{EA8FAAC2-ECC7-674E-BA6D-9C8C798446C6}" type="datetime1">
              <a:rPr lang="fr-FR" cap="all" smtClean="0"/>
              <a:t>21/11/2023</a:t>
            </a:fld>
            <a:endParaRPr lang="fr-FR" cap="all" dirty="0"/>
          </a:p>
        </p:txBody>
      </p:sp>
      <p:sp>
        <p:nvSpPr>
          <p:cNvPr id="6" name="Titre 5"/>
          <p:cNvSpPr>
            <a:spLocks noGrp="1"/>
          </p:cNvSpPr>
          <p:nvPr>
            <p:ph type="title"/>
          </p:nvPr>
        </p:nvSpPr>
        <p:spPr>
          <a:xfrm>
            <a:off x="485713" y="1001641"/>
            <a:ext cx="11232000" cy="5395200"/>
          </a:xfrm>
          <a:solidFill>
            <a:srgbClr val="004199"/>
          </a:solidFill>
          <a:ln>
            <a:solidFill>
              <a:srgbClr val="004199"/>
            </a:solidFill>
          </a:ln>
        </p:spPr>
        <p:txBody>
          <a:bodyPr>
            <a:normAutofit/>
          </a:bodyPr>
          <a:lstStyle/>
          <a:p>
            <a:pPr marL="0" indent="0">
              <a:buNone/>
              <a:tabLst>
                <a:tab pos="355591" algn="l"/>
              </a:tabLst>
              <a:defRPr/>
            </a:pPr>
            <a:r>
              <a:rPr lang="fr-FR" sz="3200" dirty="0"/>
              <a:t>La notion de SSE et l’organisation générale de la gestion de crise</a:t>
            </a:r>
            <a:br>
              <a:rPr lang="fr-FR" sz="3200" dirty="0"/>
            </a:br>
            <a:br>
              <a:rPr lang="fr-FR" sz="2667" dirty="0"/>
            </a:br>
            <a:r>
              <a:rPr lang="fr-FR" sz="1867" dirty="0"/>
              <a:t>Hélène BLARY BUISSART</a:t>
            </a:r>
            <a:br>
              <a:rPr lang="fr-FR" sz="1867" dirty="0"/>
            </a:br>
            <a:r>
              <a:rPr lang="fr-FR" sz="1867" dirty="0"/>
              <a:t>Pharmacienne chargée de mission</a:t>
            </a:r>
            <a:br>
              <a:rPr lang="fr-FR" sz="1867" dirty="0"/>
            </a:br>
            <a:r>
              <a:rPr lang="fr-FR" sz="1600" dirty="0">
                <a:latin typeface="+mn-lt"/>
              </a:rPr>
              <a:t>Service Zonal de Défense et de Sécurité</a:t>
            </a:r>
            <a:br>
              <a:rPr lang="fr-FR" sz="1600" dirty="0">
                <a:latin typeface="+mn-lt"/>
              </a:rPr>
            </a:br>
            <a:r>
              <a:rPr lang="fr-FR" sz="1600" dirty="0">
                <a:latin typeface="+mn-lt"/>
              </a:rPr>
              <a:t>Direction de la Sécurité Sanitaire et de la Santé Environnementale / SDVSS</a:t>
            </a:r>
            <a:br>
              <a:rPr lang="fr-FR" sz="1600" dirty="0">
                <a:latin typeface="+mn-lt"/>
              </a:rPr>
            </a:br>
            <a:r>
              <a:rPr lang="fr-FR" sz="1600" dirty="0">
                <a:latin typeface="+mn-lt"/>
              </a:rPr>
              <a:t>ARS Hauts de France </a:t>
            </a:r>
            <a:endParaRPr lang="fr-FR" sz="1867" dirty="0">
              <a:latin typeface="+mn-lt"/>
            </a:endParaRPr>
          </a:p>
        </p:txBody>
      </p:sp>
      <p:sp>
        <p:nvSpPr>
          <p:cNvPr id="11" name="Espace réservé du numéro de diapositive 10"/>
          <p:cNvSpPr>
            <a:spLocks noGrp="1"/>
          </p:cNvSpPr>
          <p:nvPr>
            <p:ph type="sldNum" sz="quarter" idx="4"/>
          </p:nvPr>
        </p:nvSpPr>
        <p:spPr>
          <a:noFill/>
        </p:spPr>
        <p:txBody>
          <a:bodyPr/>
          <a:lstStyle/>
          <a:p>
            <a:fld id="{733122C9-A0B9-462F-8757-0847AD287B63}" type="slidenum">
              <a:rPr lang="fr-FR" smtClean="0"/>
              <a:pPr/>
              <a:t>4</a:t>
            </a:fld>
            <a:endParaRPr lang="fr-FR" dirty="0"/>
          </a:p>
        </p:txBody>
      </p:sp>
    </p:spTree>
    <p:extLst>
      <p:ext uri="{BB962C8B-B14F-4D97-AF65-F5344CB8AC3E}">
        <p14:creationId xmlns:p14="http://schemas.microsoft.com/office/powerpoint/2010/main" val="2768393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p:txBody>
          <a:bodyPr/>
          <a:lstStyle/>
          <a:p>
            <a:pPr algn="ctr"/>
            <a:r>
              <a:rPr lang="fr-FR" sz="4400" b="1" kern="50" dirty="0">
                <a:solidFill>
                  <a:srgbClr val="004199"/>
                </a:solidFill>
                <a:effectLst/>
                <a:latin typeface="Open Sans" panose="020B0606030504020204" pitchFamily="34" charset="0"/>
                <a:ea typeface="Arial Unicode MS" panose="020B0604020202020204" pitchFamily="34" charset="-128"/>
              </a:rPr>
              <a:t>ANTICIPER</a:t>
            </a:r>
            <a:endParaRPr lang="fr-FR" b="1" dirty="0">
              <a:solidFill>
                <a:srgbClr val="004199"/>
              </a:solidFill>
              <a:latin typeface="Proxima Nova" panose="02000506030000020004" pitchFamily="2" charset="0"/>
            </a:endParaRP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a:xfrm>
            <a:off x="838200" y="1338943"/>
            <a:ext cx="10515600" cy="4838020"/>
          </a:xfrm>
        </p:spPr>
        <p:txBody>
          <a:bodyPr>
            <a:normAutofit/>
          </a:bodyPr>
          <a:lstStyle/>
          <a:p>
            <a:pPr marL="0" lvl="0" indent="0" algn="just">
              <a:lnSpc>
                <a:spcPct val="107000"/>
              </a:lnSpc>
              <a:spcAft>
                <a:spcPts val="1200"/>
              </a:spcAft>
              <a:buNone/>
            </a:pPr>
            <a:endParaRPr lang="fr-FR" sz="2000" b="1" kern="5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lvl="1" algn="just">
              <a:lnSpc>
                <a:spcPct val="107000"/>
              </a:lnSpc>
              <a:spcAft>
                <a:spcPts val="1200"/>
              </a:spcAft>
              <a:buFont typeface="Courier New" panose="02070309020205020404" pitchFamily="49" charset="0"/>
              <a:buChar char="o"/>
            </a:pPr>
            <a:r>
              <a:rPr lang="fr-FR" sz="1600" b="1" kern="5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Caractéristique de la structure dans son territoire	</a:t>
            </a:r>
          </a:p>
          <a:p>
            <a:pPr marL="1257300" lvl="2" indent="-342900" algn="just">
              <a:lnSpc>
                <a:spcPct val="107000"/>
              </a:lnSpc>
              <a:spcAft>
                <a:spcPts val="1200"/>
              </a:spcAft>
              <a:buFont typeface="Symbol" pitchFamily="2" charset="2"/>
              <a:buChar char=""/>
            </a:pPr>
            <a:r>
              <a:rPr lang="fr-FR" sz="1200" b="1" kern="50" dirty="0">
                <a:solidFill>
                  <a:srgbClr val="000000"/>
                </a:solidFill>
                <a:latin typeface="Arial" panose="020B0604020202020204" pitchFamily="34" charset="0"/>
                <a:ea typeface="Arial Unicode MS" panose="020B0604020202020204" pitchFamily="34" charset="-128"/>
              </a:rPr>
              <a:t>Présentation de la structure ( plan des locaux, maillage du territoire CPTS/ acteurs locaux</a:t>
            </a:r>
            <a:endParaRPr lang="fr-FR" sz="1200" b="1" kern="50" dirty="0">
              <a:solidFill>
                <a:srgbClr val="000000"/>
              </a:solidFill>
              <a:latin typeface="Open Sans" panose="020B0606030504020204" pitchFamily="34" charset="0"/>
              <a:ea typeface="Arial Unicode MS" panose="020B0604020202020204" pitchFamily="34" charset="-128"/>
            </a:endParaRPr>
          </a:p>
          <a:p>
            <a:pPr lvl="1" algn="just">
              <a:lnSpc>
                <a:spcPct val="107000"/>
              </a:lnSpc>
              <a:spcAft>
                <a:spcPts val="1200"/>
              </a:spcAft>
              <a:buFont typeface="Courier New" panose="02070309020205020404" pitchFamily="49" charset="0"/>
              <a:buChar char="o"/>
            </a:pPr>
            <a:r>
              <a:rPr lang="fr-FR" sz="1600" b="1" kern="50" dirty="0">
                <a:solidFill>
                  <a:srgbClr val="000000"/>
                </a:solidFill>
                <a:effectLst/>
                <a:latin typeface="Open Sans" panose="020B0606030504020204" pitchFamily="34" charset="0"/>
                <a:ea typeface="Arial Unicode MS" panose="020B0604020202020204" pitchFamily="34" charset="-128"/>
              </a:rPr>
              <a:t> </a:t>
            </a:r>
            <a:r>
              <a:rPr lang="fr-FR" sz="1600" b="1" kern="50" dirty="0">
                <a:solidFill>
                  <a:schemeClr val="accent1"/>
                </a:solidFill>
                <a:effectLst/>
                <a:latin typeface="Open Sans" panose="020B0606030504020204" pitchFamily="34" charset="0"/>
                <a:ea typeface="Arial Unicode MS" panose="020B0604020202020204" pitchFamily="34" charset="-128"/>
              </a:rPr>
              <a:t>Identifier les ressources humaines</a:t>
            </a:r>
            <a:endParaRPr lang="fr-FR" sz="1600" dirty="0">
              <a:solidFill>
                <a:schemeClr val="accent1"/>
              </a:solidFill>
              <a:effectLst/>
              <a:latin typeface="Arial" panose="020B0604020202020204" pitchFamily="34" charset="0"/>
              <a:ea typeface="Arial" panose="020B0604020202020204" pitchFamily="34" charset="0"/>
            </a:endParaRPr>
          </a:p>
          <a:p>
            <a:pPr marL="742950" lvl="1" indent="-285750" algn="just">
              <a:lnSpc>
                <a:spcPct val="107000"/>
              </a:lnSpc>
              <a:spcAft>
                <a:spcPts val="1200"/>
              </a:spcAft>
              <a:buFont typeface="Courier New" panose="02070309020205020404" pitchFamily="49" charset="0"/>
              <a:buChar char="o"/>
            </a:pPr>
            <a:r>
              <a:rPr lang="fr-FR" sz="1600" b="1" kern="50" dirty="0">
                <a:solidFill>
                  <a:schemeClr val="accent1"/>
                </a:solidFill>
                <a:effectLst/>
                <a:latin typeface="Open Sans" panose="020B0606030504020204" pitchFamily="34" charset="0"/>
                <a:ea typeface="Arial Unicode MS" panose="020B0604020202020204" pitchFamily="34" charset="-128"/>
              </a:rPr>
              <a:t>Identifier les ressources matérielles </a:t>
            </a:r>
          </a:p>
          <a:p>
            <a:pPr marL="1200150" lvl="2" indent="-285750" algn="just">
              <a:lnSpc>
                <a:spcPct val="107000"/>
              </a:lnSpc>
              <a:spcAft>
                <a:spcPts val="1200"/>
              </a:spcAft>
              <a:buFont typeface="Courier New" panose="02070309020205020404" pitchFamily="49" charset="0"/>
              <a:buChar char="o"/>
            </a:pPr>
            <a:r>
              <a:rPr lang="fr-FR" sz="1200" b="1" kern="50" dirty="0">
                <a:latin typeface="Open Sans" panose="020B0606030504020204" pitchFamily="34" charset="0"/>
                <a:ea typeface="Arial Unicode MS" panose="020B0604020202020204" pitchFamily="34" charset="-128"/>
              </a:rPr>
              <a:t>Appareillage médical, équipement de protection, matériel technique, gestion des déchets</a:t>
            </a:r>
            <a:endParaRPr lang="fr-FR" sz="1200" dirty="0">
              <a:effectLst/>
              <a:latin typeface="Arial" panose="020B0604020202020204" pitchFamily="34" charset="0"/>
              <a:ea typeface="Arial" panose="020B0604020202020204" pitchFamily="34" charset="0"/>
            </a:endParaRPr>
          </a:p>
          <a:p>
            <a:pPr marL="742950" lvl="1" indent="-285750" algn="just">
              <a:lnSpc>
                <a:spcPct val="107000"/>
              </a:lnSpc>
              <a:spcAft>
                <a:spcPts val="1200"/>
              </a:spcAft>
              <a:buFont typeface="Courier New" panose="02070309020205020404" pitchFamily="49" charset="0"/>
              <a:buChar char="o"/>
            </a:pPr>
            <a:r>
              <a:rPr lang="fr-FR" sz="1600" b="1" kern="50" dirty="0">
                <a:solidFill>
                  <a:schemeClr val="accent1"/>
                </a:solidFill>
                <a:effectLst/>
                <a:latin typeface="Open Sans" panose="020B0606030504020204" pitchFamily="34" charset="0"/>
                <a:ea typeface="Arial Unicode MS" panose="020B0604020202020204" pitchFamily="34" charset="-128"/>
              </a:rPr>
              <a:t>Formation d’un plan de mise en situation </a:t>
            </a:r>
          </a:p>
          <a:p>
            <a:pPr marL="1200150" lvl="2" indent="-285750" algn="just">
              <a:lnSpc>
                <a:spcPct val="107000"/>
              </a:lnSpc>
              <a:spcAft>
                <a:spcPts val="1200"/>
              </a:spcAft>
              <a:buFont typeface="Courier New" panose="02070309020205020404" pitchFamily="49" charset="0"/>
              <a:buChar char="o"/>
            </a:pPr>
            <a:r>
              <a:rPr lang="fr-FR" sz="1200" b="1" kern="50" dirty="0">
                <a:latin typeface="Open Sans" panose="020B0606030504020204" pitchFamily="34" charset="0"/>
                <a:ea typeface="Arial Unicode MS" panose="020B0604020202020204" pitchFamily="34" charset="-128"/>
              </a:rPr>
              <a:t>Formation spécifique du référent et d’un suppléant ( DPC, via la CPTS…)</a:t>
            </a:r>
            <a:endParaRPr lang="fr-FR" sz="1200" dirty="0">
              <a:effectLst/>
              <a:latin typeface="Arial" panose="020B0604020202020204" pitchFamily="34" charset="0"/>
              <a:ea typeface="Arial" panose="020B0604020202020204" pitchFamily="34" charset="0"/>
            </a:endParaRPr>
          </a:p>
          <a:p>
            <a:pPr marL="742950" lvl="1" indent="-285750" algn="just">
              <a:lnSpc>
                <a:spcPct val="107000"/>
              </a:lnSpc>
              <a:spcAft>
                <a:spcPts val="1200"/>
              </a:spcAft>
              <a:buFont typeface="Courier New" panose="02070309020205020404" pitchFamily="49" charset="0"/>
              <a:buChar char="o"/>
            </a:pPr>
            <a:r>
              <a:rPr lang="fr-FR" sz="1600" b="1" kern="50" dirty="0">
                <a:solidFill>
                  <a:schemeClr val="accent1"/>
                </a:solidFill>
                <a:effectLst/>
                <a:latin typeface="Open Sans" panose="020B0606030504020204" pitchFamily="34" charset="0"/>
                <a:ea typeface="Arial Unicode MS" panose="020B0604020202020204" pitchFamily="34" charset="-128"/>
              </a:rPr>
              <a:t>Diffusion des informations</a:t>
            </a:r>
            <a:r>
              <a:rPr lang="fr-FR" sz="1600" b="1" kern="50" dirty="0">
                <a:solidFill>
                  <a:schemeClr val="accent1"/>
                </a:solidFill>
                <a:effectLst/>
                <a:latin typeface="Proxima Nova" panose="02000506030000020004" pitchFamily="2" charset="0"/>
                <a:ea typeface="Arial Unicode MS" panose="020B0604020202020204" pitchFamily="34" charset="-128"/>
              </a:rPr>
              <a:t>, communication sur le plan. </a:t>
            </a:r>
          </a:p>
          <a:p>
            <a:pPr marL="1200150" lvl="2" indent="-285750" algn="just">
              <a:lnSpc>
                <a:spcPct val="107000"/>
              </a:lnSpc>
              <a:spcAft>
                <a:spcPts val="1200"/>
              </a:spcAft>
              <a:buFont typeface="Courier New" panose="02070309020205020404" pitchFamily="49" charset="0"/>
              <a:buChar char="o"/>
            </a:pPr>
            <a:r>
              <a:rPr lang="fr-FR" sz="1200" b="1" kern="50" dirty="0">
                <a:latin typeface="Proxima Nova" panose="02000506030000020004" pitchFamily="2" charset="0"/>
                <a:ea typeface="Arial Unicode MS" panose="020B0604020202020204" pitchFamily="34" charset="-128"/>
              </a:rPr>
              <a:t>Inscription du plan au projet de santé, information de son existence, modalité de mise à jour</a:t>
            </a:r>
            <a:endParaRPr lang="fr-FR" sz="1200" dirty="0">
              <a:latin typeface="Proxima Nova" panose="02000506030000020004" pitchFamily="2" charset="0"/>
            </a:endParaRP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44962087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p:txBody>
          <a:bodyPr>
            <a:normAutofit fontScale="90000"/>
          </a:bodyPr>
          <a:lstStyle/>
          <a:p>
            <a:pPr algn="ctr"/>
            <a:br>
              <a:rPr lang="fr-FR" sz="4400" b="1" kern="50" dirty="0">
                <a:solidFill>
                  <a:srgbClr val="000000"/>
                </a:solidFill>
                <a:effectLst/>
                <a:latin typeface="Open Sans" panose="020B0606030504020204" pitchFamily="34" charset="0"/>
                <a:ea typeface="Arial Unicode MS" panose="020B0604020202020204" pitchFamily="34" charset="-128"/>
              </a:rPr>
            </a:br>
            <a:r>
              <a:rPr lang="fr-FR" sz="4400" b="1" kern="50" dirty="0">
                <a:solidFill>
                  <a:srgbClr val="004199"/>
                </a:solidFill>
                <a:effectLst/>
                <a:latin typeface="Open Sans" panose="020B0606030504020204" pitchFamily="34" charset="0"/>
                <a:ea typeface="Arial Unicode MS" panose="020B0604020202020204" pitchFamily="34" charset="-128"/>
              </a:rPr>
              <a:t>ADAPTER</a:t>
            </a:r>
            <a:br>
              <a:rPr lang="fr-FR" sz="4400" dirty="0">
                <a:effectLst/>
                <a:latin typeface="Arial" panose="020B0604020202020204" pitchFamily="34" charset="0"/>
                <a:ea typeface="Arial" panose="020B0604020202020204" pitchFamily="34" charset="0"/>
              </a:rPr>
            </a:br>
            <a:r>
              <a:rPr lang="fr-FR" b="1" dirty="0">
                <a:latin typeface="Proxima Nova" panose="02000506030000020004" pitchFamily="2" charset="0"/>
              </a:rPr>
              <a:t> </a:t>
            </a: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a:xfrm>
            <a:off x="838200" y="1543050"/>
            <a:ext cx="6062663" cy="4633913"/>
          </a:xfrm>
        </p:spPr>
        <p:txBody>
          <a:bodyPr>
            <a:normAutofit fontScale="92500" lnSpcReduction="20000"/>
          </a:bodyPr>
          <a:lstStyle/>
          <a:p>
            <a:pPr marL="742950" lvl="1" indent="-285750" algn="just">
              <a:lnSpc>
                <a:spcPct val="107000"/>
              </a:lnSpc>
              <a:spcAft>
                <a:spcPts val="1200"/>
              </a:spcAft>
              <a:buFont typeface="Courier New" panose="02070309020205020404" pitchFamily="49" charset="0"/>
              <a:buChar char="o"/>
            </a:pPr>
            <a:r>
              <a:rPr lang="fr-FR" sz="1600" b="1" kern="50" dirty="0">
                <a:solidFill>
                  <a:schemeClr val="accent1"/>
                </a:solidFill>
                <a:effectLst/>
                <a:latin typeface="Open Sans" panose="020B0606030504020204" pitchFamily="34" charset="0"/>
                <a:ea typeface="Arial Unicode MS" panose="020B0604020202020204" pitchFamily="34" charset="-128"/>
              </a:rPr>
              <a:t>Identifier les risques du territoire   </a:t>
            </a:r>
          </a:p>
          <a:p>
            <a:pPr marL="584185" indent="-457189" defTabSz="1219170">
              <a:lnSpc>
                <a:spcPct val="115000"/>
              </a:lnSpc>
              <a:spcBef>
                <a:spcPts val="400"/>
              </a:spcBef>
              <a:buClr>
                <a:srgbClr val="002395"/>
              </a:buClr>
              <a:buSzPts val="1600"/>
              <a:buFont typeface="Arial" panose="020B0604020202020204" pitchFamily="34" charset="0"/>
              <a:buChar char="•"/>
              <a:defRPr/>
            </a:pPr>
            <a:r>
              <a:rPr lang="fr-FR" sz="1600" dirty="0">
                <a:solidFill>
                  <a:srgbClr val="49311F"/>
                </a:solidFill>
                <a:latin typeface="Calibri" panose="020F0502020204030204" pitchFamily="34" charset="0"/>
                <a:cs typeface="Calibri" panose="020F0502020204030204" pitchFamily="34" charset="0"/>
              </a:rPr>
              <a:t>Technologiques / Industriels</a:t>
            </a:r>
          </a:p>
          <a:p>
            <a:pPr marL="584185" indent="-457189" defTabSz="1219170">
              <a:lnSpc>
                <a:spcPct val="115000"/>
              </a:lnSpc>
              <a:buClr>
                <a:srgbClr val="002395"/>
              </a:buClr>
              <a:buSzPts val="1600"/>
              <a:buFont typeface="Arial" panose="020B0604020202020204" pitchFamily="34" charset="0"/>
              <a:buChar char="•"/>
              <a:defRPr/>
            </a:pPr>
            <a:r>
              <a:rPr lang="fr-FR" sz="1600" dirty="0">
                <a:solidFill>
                  <a:srgbClr val="49311F"/>
                </a:solidFill>
                <a:latin typeface="Calibri" panose="020F0502020204030204" pitchFamily="34" charset="0"/>
                <a:cs typeface="Calibri" panose="020F0502020204030204" pitchFamily="34" charset="0"/>
              </a:rPr>
              <a:t>Biologiques</a:t>
            </a:r>
          </a:p>
          <a:p>
            <a:pPr marL="584185" indent="-457189" defTabSz="1219170">
              <a:lnSpc>
                <a:spcPct val="115000"/>
              </a:lnSpc>
              <a:buClr>
                <a:srgbClr val="002395"/>
              </a:buClr>
              <a:buSzPts val="1600"/>
              <a:buFont typeface="Arial" panose="020B0604020202020204" pitchFamily="34" charset="0"/>
              <a:buChar char="•"/>
              <a:defRPr/>
            </a:pPr>
            <a:r>
              <a:rPr lang="fr-FR" sz="1600" dirty="0">
                <a:solidFill>
                  <a:srgbClr val="49311F"/>
                </a:solidFill>
                <a:latin typeface="Calibri" panose="020F0502020204030204" pitchFamily="34" charset="0"/>
                <a:cs typeface="Calibri" panose="020F0502020204030204" pitchFamily="34" charset="0"/>
              </a:rPr>
              <a:t>Naturels</a:t>
            </a:r>
          </a:p>
          <a:p>
            <a:pPr marL="584185" indent="-457189" defTabSz="1219170">
              <a:lnSpc>
                <a:spcPct val="115000"/>
              </a:lnSpc>
              <a:buClr>
                <a:srgbClr val="002395"/>
              </a:buClr>
              <a:buSzPts val="1600"/>
              <a:buFont typeface="Arial" panose="020B0604020202020204" pitchFamily="34" charset="0"/>
              <a:buChar char="•"/>
              <a:defRPr/>
            </a:pPr>
            <a:r>
              <a:rPr lang="fr-FR" sz="1600" dirty="0">
                <a:solidFill>
                  <a:srgbClr val="49311F"/>
                </a:solidFill>
                <a:latin typeface="Calibri" panose="020F0502020204030204" pitchFamily="34" charset="0"/>
                <a:cs typeface="Calibri" panose="020F0502020204030204" pitchFamily="34" charset="0"/>
              </a:rPr>
              <a:t>Réseaux</a:t>
            </a:r>
          </a:p>
          <a:p>
            <a:pPr marL="584185" indent="-457189" defTabSz="1219170">
              <a:lnSpc>
                <a:spcPct val="115000"/>
              </a:lnSpc>
              <a:buClr>
                <a:srgbClr val="002395"/>
              </a:buClr>
              <a:buSzPts val="1600"/>
              <a:buFont typeface="Arial" panose="020B0604020202020204" pitchFamily="34" charset="0"/>
              <a:buChar char="•"/>
              <a:defRPr/>
            </a:pPr>
            <a:r>
              <a:rPr lang="fr-FR" sz="1600" dirty="0">
                <a:solidFill>
                  <a:srgbClr val="49311F"/>
                </a:solidFill>
                <a:latin typeface="Calibri" panose="020F0502020204030204" pitchFamily="34" charset="0"/>
                <a:cs typeface="Calibri" panose="020F0502020204030204" pitchFamily="34" charset="0"/>
              </a:rPr>
              <a:t>Sociétaux</a:t>
            </a:r>
          </a:p>
          <a:p>
            <a:pPr marL="584185" indent="-457189" defTabSz="1219170">
              <a:lnSpc>
                <a:spcPct val="115000"/>
              </a:lnSpc>
              <a:buClr>
                <a:srgbClr val="002395"/>
              </a:buClr>
              <a:buSzPts val="1600"/>
              <a:buFont typeface="Arial" panose="020B0604020202020204" pitchFamily="34" charset="0"/>
              <a:buChar char="•"/>
              <a:defRPr/>
            </a:pPr>
            <a:r>
              <a:rPr lang="fr-FR" sz="1600" dirty="0">
                <a:solidFill>
                  <a:srgbClr val="49311F"/>
                </a:solidFill>
                <a:latin typeface="Calibri" panose="020F0502020204030204" pitchFamily="34" charset="0"/>
                <a:cs typeface="Calibri" panose="020F0502020204030204" pitchFamily="34" charset="0"/>
              </a:rPr>
              <a:t>Menace terroriste</a:t>
            </a:r>
          </a:p>
          <a:p>
            <a:pPr marL="457200" lvl="1" indent="0" algn="just">
              <a:lnSpc>
                <a:spcPct val="107000"/>
              </a:lnSpc>
              <a:spcAft>
                <a:spcPts val="1200"/>
              </a:spcAft>
              <a:buNone/>
            </a:pPr>
            <a:endParaRPr lang="fr-FR" sz="1600" dirty="0">
              <a:solidFill>
                <a:schemeClr val="accent1"/>
              </a:solidFill>
              <a:effectLst/>
              <a:latin typeface="Arial" panose="020B0604020202020204" pitchFamily="34" charset="0"/>
              <a:ea typeface="Arial" panose="020B0604020202020204" pitchFamily="34" charset="0"/>
            </a:endParaRPr>
          </a:p>
          <a:p>
            <a:pPr marL="742950" lvl="1" indent="-285750" algn="just">
              <a:lnSpc>
                <a:spcPct val="107000"/>
              </a:lnSpc>
              <a:spcAft>
                <a:spcPts val="1200"/>
              </a:spcAft>
              <a:buFont typeface="Courier New" panose="02070309020205020404" pitchFamily="49" charset="0"/>
              <a:buChar char="o"/>
            </a:pPr>
            <a:r>
              <a:rPr lang="fr-FR" sz="1600" b="1" kern="50" dirty="0">
                <a:solidFill>
                  <a:schemeClr val="accent1"/>
                </a:solidFill>
                <a:effectLst/>
                <a:latin typeface="Open Sans" panose="020B0606030504020204" pitchFamily="34" charset="0"/>
                <a:ea typeface="Arial Unicode MS" panose="020B0604020202020204" pitchFamily="34" charset="-128"/>
              </a:rPr>
              <a:t>Modalités de déclenchement de l’alerte</a:t>
            </a:r>
          </a:p>
          <a:p>
            <a:pPr marL="457200" lvl="1" indent="0" algn="just">
              <a:lnSpc>
                <a:spcPct val="107000"/>
              </a:lnSpc>
              <a:spcAft>
                <a:spcPts val="1200"/>
              </a:spcAft>
              <a:buNone/>
            </a:pPr>
            <a:endParaRPr lang="fr-FR" sz="1600" dirty="0">
              <a:solidFill>
                <a:schemeClr val="accent1"/>
              </a:solidFill>
              <a:effectLst/>
              <a:latin typeface="Arial" panose="020B0604020202020204" pitchFamily="34" charset="0"/>
              <a:ea typeface="Arial" panose="020B0604020202020204" pitchFamily="34" charset="0"/>
            </a:endParaRPr>
          </a:p>
          <a:p>
            <a:pPr marL="742950" lvl="1" indent="-285750" algn="just">
              <a:lnSpc>
                <a:spcPct val="107000"/>
              </a:lnSpc>
              <a:spcAft>
                <a:spcPts val="1200"/>
              </a:spcAft>
              <a:buFont typeface="Courier New" panose="02070309020205020404" pitchFamily="49" charset="0"/>
              <a:buChar char="o"/>
            </a:pPr>
            <a:r>
              <a:rPr lang="fr-FR" sz="1600" b="1" kern="50" dirty="0">
                <a:solidFill>
                  <a:schemeClr val="accent1"/>
                </a:solidFill>
                <a:effectLst/>
                <a:latin typeface="Open Sans" panose="020B0606030504020204" pitchFamily="34" charset="0"/>
                <a:ea typeface="Arial Unicode MS" panose="020B0604020202020204" pitchFamily="34" charset="-128"/>
              </a:rPr>
              <a:t>Activation de la cellule de crise, identification des besoins spécifiques et adaptation de la réponse.</a:t>
            </a:r>
            <a:endParaRPr lang="fr-FR" sz="1600" dirty="0">
              <a:solidFill>
                <a:schemeClr val="accent1"/>
              </a:solidFill>
              <a:effectLst/>
              <a:latin typeface="Arial" panose="020B0604020202020204" pitchFamily="34" charset="0"/>
              <a:ea typeface="Arial" panose="020B0604020202020204" pitchFamily="34" charset="0"/>
            </a:endParaRPr>
          </a:p>
          <a:p>
            <a:pPr marL="0" indent="0">
              <a:buNone/>
            </a:pPr>
            <a:r>
              <a:rPr lang="fr-FR" sz="1600" dirty="0">
                <a:solidFill>
                  <a:srgbClr val="004199"/>
                </a:solidFill>
                <a:latin typeface="Proxima Nova" panose="02000506030000020004" pitchFamily="2" charset="0"/>
              </a:rPr>
              <a:t> </a:t>
            </a: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7DA14F81-C1CB-BE22-5C12-C654B001D327}"/>
              </a:ext>
            </a:extLst>
          </p:cNvPr>
          <p:cNvPicPr>
            <a:picLocks noChangeAspect="1"/>
          </p:cNvPicPr>
          <p:nvPr/>
        </p:nvPicPr>
        <p:blipFill>
          <a:blip r:embed="rId2"/>
          <a:stretch>
            <a:fillRect/>
          </a:stretch>
        </p:blipFill>
        <p:spPr>
          <a:xfrm>
            <a:off x="6900863" y="1925158"/>
            <a:ext cx="4870264" cy="3514140"/>
          </a:xfrm>
          <a:prstGeom prst="rect">
            <a:avLst/>
          </a:prstGeom>
        </p:spPr>
      </p:pic>
      <p:pic>
        <p:nvPicPr>
          <p:cNvPr id="6" name="Image 5">
            <a:extLst>
              <a:ext uri="{FF2B5EF4-FFF2-40B4-BE49-F238E27FC236}">
                <a16:creationId xmlns:a16="http://schemas.microsoft.com/office/drawing/2014/main" id="{18B64854-C246-354C-CA1C-B1ACF12CEC6E}"/>
              </a:ext>
            </a:extLst>
          </p:cNvPr>
          <p:cNvPicPr>
            <a:picLocks noChangeAspect="1"/>
          </p:cNvPicPr>
          <p:nvPr/>
        </p:nvPicPr>
        <p:blipFill rotWithShape="1">
          <a:blip r:embed="rId3">
            <a:extLst>
              <a:ext uri="{28A0092B-C50C-407E-A947-70E740481C1C}">
                <a14:useLocalDpi xmlns:a14="http://schemas.microsoft.com/office/drawing/2010/main" val="0"/>
              </a:ext>
            </a:extLst>
          </a:blip>
          <a:srcRect l="57678" t="27164"/>
          <a:stretch/>
        </p:blipFill>
        <p:spPr bwMode="auto">
          <a:xfrm>
            <a:off x="3508744" y="2353458"/>
            <a:ext cx="2204484" cy="17932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400308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p:txBody>
          <a:bodyPr>
            <a:normAutofit fontScale="90000"/>
          </a:bodyPr>
          <a:lstStyle/>
          <a:p>
            <a:pPr algn="ctr"/>
            <a:br>
              <a:rPr lang="fr-FR" sz="4400" b="1" kern="50" dirty="0">
                <a:solidFill>
                  <a:srgbClr val="000000"/>
                </a:solidFill>
                <a:effectLst/>
                <a:latin typeface="Open Sans" panose="020B0606030504020204" pitchFamily="34" charset="0"/>
                <a:ea typeface="Arial Unicode MS" panose="020B0604020202020204" pitchFamily="34" charset="-128"/>
              </a:rPr>
            </a:br>
            <a:r>
              <a:rPr lang="fr-FR" sz="4400" b="1" kern="50" dirty="0">
                <a:solidFill>
                  <a:srgbClr val="004199"/>
                </a:solidFill>
                <a:effectLst/>
                <a:latin typeface="Open Sans" panose="020B0606030504020204" pitchFamily="34" charset="0"/>
                <a:ea typeface="Arial Unicode MS" panose="020B0604020202020204" pitchFamily="34" charset="-128"/>
              </a:rPr>
              <a:t>PILOTER</a:t>
            </a:r>
            <a:br>
              <a:rPr lang="fr-FR" sz="4400" dirty="0">
                <a:effectLst/>
                <a:latin typeface="Arial" panose="020B0604020202020204" pitchFamily="34" charset="0"/>
                <a:ea typeface="Arial" panose="020B0604020202020204" pitchFamily="34" charset="0"/>
              </a:rPr>
            </a:br>
            <a:r>
              <a:rPr lang="fr-FR" b="1" dirty="0">
                <a:latin typeface="Proxima Nova" panose="02000506030000020004" pitchFamily="2" charset="0"/>
              </a:rPr>
              <a:t> </a:t>
            </a: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a:xfrm>
            <a:off x="-174172" y="1825625"/>
            <a:ext cx="12289971" cy="4110226"/>
          </a:xfrm>
        </p:spPr>
        <p:txBody>
          <a:bodyPr>
            <a:normAutofit/>
          </a:bodyPr>
          <a:lstStyle/>
          <a:p>
            <a:pPr marL="742950" lvl="1" indent="-285750" algn="just">
              <a:lnSpc>
                <a:spcPct val="107000"/>
              </a:lnSpc>
              <a:spcAft>
                <a:spcPts val="1200"/>
              </a:spcAft>
              <a:buFont typeface="Courier New" panose="02070309020205020404" pitchFamily="49" charset="0"/>
              <a:buChar char="o"/>
            </a:pPr>
            <a:r>
              <a:rPr lang="fr-FR" sz="2800" b="1" kern="50" dirty="0">
                <a:solidFill>
                  <a:schemeClr val="accent1"/>
                </a:solidFill>
                <a:effectLst/>
                <a:latin typeface="Open Sans" panose="020B0606030504020204" pitchFamily="34" charset="0"/>
                <a:ea typeface="Arial Unicode MS" panose="020B0604020202020204" pitchFamily="34" charset="-128"/>
              </a:rPr>
              <a:t>Modalités de communication sur la situation et son évolution</a:t>
            </a:r>
            <a:endParaRPr lang="fr-FR" sz="2800" dirty="0">
              <a:solidFill>
                <a:schemeClr val="accent1"/>
              </a:solidFill>
              <a:effectLst/>
              <a:latin typeface="Arial" panose="020B0604020202020204" pitchFamily="34" charset="0"/>
              <a:ea typeface="Arial" panose="020B0604020202020204" pitchFamily="34" charset="0"/>
            </a:endParaRPr>
          </a:p>
          <a:p>
            <a:pPr marL="1200150" lvl="2" indent="-285750" algn="just">
              <a:lnSpc>
                <a:spcPct val="107000"/>
              </a:lnSpc>
              <a:spcAft>
                <a:spcPts val="1200"/>
              </a:spcAft>
              <a:buFont typeface="Courier New" panose="02070309020205020404" pitchFamily="49" charset="0"/>
              <a:buChar char="o"/>
            </a:pPr>
            <a:r>
              <a:rPr lang="fr-FR" sz="2400" b="1" kern="50" dirty="0">
                <a:solidFill>
                  <a:srgbClr val="000000"/>
                </a:solidFill>
                <a:latin typeface="Open Sans" panose="020B0606030504020204" pitchFamily="34" charset="0"/>
                <a:ea typeface="Arial Unicode MS" panose="020B0604020202020204" pitchFamily="34" charset="-128"/>
              </a:rPr>
              <a:t>A</a:t>
            </a:r>
            <a:r>
              <a:rPr lang="fr-FR" sz="2400" b="1" kern="50" dirty="0">
                <a:solidFill>
                  <a:srgbClr val="000000"/>
                </a:solidFill>
                <a:effectLst/>
                <a:latin typeface="Open Sans" panose="020B0606030504020204" pitchFamily="34" charset="0"/>
                <a:ea typeface="Arial Unicode MS" panose="020B0604020202020204" pitchFamily="34" charset="-128"/>
              </a:rPr>
              <a:t>vec l’équipe </a:t>
            </a:r>
          </a:p>
          <a:p>
            <a:pPr marL="1200150" lvl="2" indent="-285750" algn="just">
              <a:lnSpc>
                <a:spcPct val="107000"/>
              </a:lnSpc>
              <a:spcAft>
                <a:spcPts val="1200"/>
              </a:spcAft>
              <a:buFont typeface="Courier New" panose="02070309020205020404" pitchFamily="49" charset="0"/>
              <a:buChar char="o"/>
            </a:pPr>
            <a:r>
              <a:rPr lang="fr-FR" sz="2400" b="1" kern="50" dirty="0">
                <a:solidFill>
                  <a:srgbClr val="000000"/>
                </a:solidFill>
                <a:effectLst/>
                <a:latin typeface="Open Sans" panose="020B0606030504020204" pitchFamily="34" charset="0"/>
                <a:ea typeface="Arial Unicode MS" panose="020B0604020202020204" pitchFamily="34" charset="-128"/>
              </a:rPr>
              <a:t>Avec  le territoire </a:t>
            </a:r>
          </a:p>
          <a:p>
            <a:pPr marL="1200150" lvl="2" indent="-285750" algn="just">
              <a:lnSpc>
                <a:spcPct val="107000"/>
              </a:lnSpc>
              <a:spcAft>
                <a:spcPts val="1200"/>
              </a:spcAft>
              <a:buFont typeface="Courier New" panose="02070309020205020404" pitchFamily="49" charset="0"/>
              <a:buChar char="o"/>
            </a:pPr>
            <a:r>
              <a:rPr lang="fr-FR" sz="2400" b="1" kern="50" dirty="0">
                <a:solidFill>
                  <a:srgbClr val="000000"/>
                </a:solidFill>
                <a:latin typeface="Open Sans" panose="020B0606030504020204" pitchFamily="34" charset="0"/>
                <a:ea typeface="Arial Unicode MS" panose="020B0604020202020204" pitchFamily="34" charset="-128"/>
              </a:rPr>
              <a:t>Avec les </a:t>
            </a:r>
            <a:r>
              <a:rPr lang="fr-FR" sz="2400" b="1" kern="50" dirty="0">
                <a:solidFill>
                  <a:srgbClr val="000000"/>
                </a:solidFill>
                <a:effectLst/>
                <a:latin typeface="Open Sans" panose="020B0606030504020204" pitchFamily="34" charset="0"/>
                <a:ea typeface="Arial Unicode MS" panose="020B0604020202020204" pitchFamily="34" charset="-128"/>
              </a:rPr>
              <a:t>Patients </a:t>
            </a:r>
            <a:endParaRPr lang="fr-FR" sz="2400" dirty="0">
              <a:effectLst/>
              <a:latin typeface="Arial" panose="020B0604020202020204" pitchFamily="34" charset="0"/>
              <a:ea typeface="Arial" panose="020B0604020202020204" pitchFamily="34" charset="0"/>
            </a:endParaRPr>
          </a:p>
          <a:p>
            <a:pPr marL="0" indent="0">
              <a:buNone/>
            </a:pPr>
            <a:r>
              <a:rPr lang="fr-FR" sz="2400" dirty="0">
                <a:solidFill>
                  <a:srgbClr val="004199"/>
                </a:solidFill>
                <a:latin typeface="Proxima Nova" panose="02000506030000020004" pitchFamily="2" charset="0"/>
              </a:rPr>
              <a:t> </a:t>
            </a: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3568915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p:txBody>
          <a:bodyPr>
            <a:normAutofit/>
          </a:bodyPr>
          <a:lstStyle/>
          <a:p>
            <a:pPr algn="ctr"/>
            <a:br>
              <a:rPr lang="fr-FR" sz="4400" dirty="0">
                <a:effectLst/>
                <a:latin typeface="Arial" panose="020B0604020202020204" pitchFamily="34" charset="0"/>
                <a:ea typeface="Arial" panose="020B0604020202020204" pitchFamily="34" charset="0"/>
              </a:rPr>
            </a:br>
            <a:r>
              <a:rPr lang="fr-FR" b="1" dirty="0">
                <a:latin typeface="Proxima Nova" panose="02000506030000020004" pitchFamily="2" charset="0"/>
              </a:rPr>
              <a:t> </a:t>
            </a: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contenu 6">
            <a:extLst>
              <a:ext uri="{FF2B5EF4-FFF2-40B4-BE49-F238E27FC236}">
                <a16:creationId xmlns:a16="http://schemas.microsoft.com/office/drawing/2014/main" id="{C7A0A6BF-881D-D188-CC61-CA0932C92979}"/>
              </a:ext>
            </a:extLst>
          </p:cNvPr>
          <p:cNvSpPr>
            <a:spLocks noGrp="1"/>
          </p:cNvSpPr>
          <p:nvPr>
            <p:ph idx="1"/>
          </p:nvPr>
        </p:nvSpPr>
        <p:spPr>
          <a:xfrm>
            <a:off x="838200" y="365125"/>
            <a:ext cx="10515600" cy="5811838"/>
          </a:xfrm>
        </p:spPr>
        <p:txBody>
          <a:bodyPr>
            <a:normAutofit fontScale="85000" lnSpcReduction="20000"/>
          </a:bodyPr>
          <a:lstStyle/>
          <a:p>
            <a:pPr algn="l">
              <a:lnSpc>
                <a:spcPct val="115000"/>
              </a:lnSpc>
              <a:spcAft>
                <a:spcPts val="90"/>
              </a:spcAft>
            </a:pPr>
            <a:r>
              <a:rPr lang="en-US"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capacité de se mobiliser rapidement</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algn="l">
              <a:lnSpc>
                <a:spcPct val="115000"/>
              </a:lnSpc>
              <a:spcAft>
                <a:spcPts val="90"/>
              </a:spcAft>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partage des informations :</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marL="742950" lvl="1" indent="-285750" algn="l">
              <a:lnSpc>
                <a:spcPct val="115000"/>
              </a:lnSpc>
              <a:spcAft>
                <a:spcPts val="90"/>
              </a:spcAft>
              <a:buFont typeface="Courier New" panose="02070309020205020404" pitchFamily="49" charset="0"/>
              <a:buChar char="o"/>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Reçues des autorités compétentes et de la CPTS avec les professionnels de la MSP, </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marL="742950" lvl="1" indent="-285750" algn="l">
              <a:lnSpc>
                <a:spcPct val="115000"/>
              </a:lnSpc>
              <a:spcAft>
                <a:spcPts val="90"/>
              </a:spcAft>
              <a:buFont typeface="Courier New" panose="02070309020205020404" pitchFamily="49" charset="0"/>
              <a:buChar char="o"/>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Reçues des professionnels de santé en et hors Maisons de Santé avec les autorités compétentes, </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algn="l">
              <a:lnSpc>
                <a:spcPct val="115000"/>
              </a:lnSpc>
              <a:spcAft>
                <a:spcPts val="90"/>
              </a:spcAft>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coordination de la situation, en proximité, en lien avec l’Agence Régionale de Santé, via la délégation territoriale et la CPTS, </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algn="l">
              <a:lnSpc>
                <a:spcPct val="115000"/>
              </a:lnSpc>
              <a:spcAft>
                <a:spcPts val="90"/>
              </a:spcAft>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L’ajustement de la cartographie des risques et des besoins à la situation locale</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marL="742950" lvl="1" indent="-285750" algn="l">
              <a:lnSpc>
                <a:spcPct val="115000"/>
              </a:lnSpc>
              <a:spcAft>
                <a:spcPts val="90"/>
              </a:spcAft>
              <a:buFont typeface="Courier New" panose="02070309020205020404" pitchFamily="49" charset="0"/>
              <a:buChar char="o"/>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repérage des besoins médicaux et logistiques liés à la situation exceptionnelle, </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marL="742950" lvl="1" indent="-285750" algn="l">
              <a:lnSpc>
                <a:spcPct val="115000"/>
              </a:lnSpc>
              <a:spcAft>
                <a:spcPts val="90"/>
              </a:spcAft>
              <a:buFont typeface="Courier New" panose="02070309020205020404" pitchFamily="49" charset="0"/>
              <a:buChar char="o"/>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mise à jour de l’offre de soins et matérielle de la MSP en temps réel,</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algn="l">
              <a:lnSpc>
                <a:spcPct val="115000"/>
              </a:lnSpc>
              <a:spcAft>
                <a:spcPts val="90"/>
              </a:spcAft>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L’établissement des principes de prise en charge</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marL="742950" lvl="1" indent="-285750" algn="l">
              <a:lnSpc>
                <a:spcPct val="115000"/>
              </a:lnSpc>
              <a:buFont typeface="Courier New" panose="02070309020205020404" pitchFamily="49" charset="0"/>
              <a:buChar char="o"/>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proposition de stratégies médicales et logistiques visant à ajuster l’offre de soins aux besoins de la situation exceptionnelle.</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marL="742950" lvl="1" indent="-285750" algn="l">
              <a:lnSpc>
                <a:spcPct val="115000"/>
              </a:lnSpc>
              <a:buFont typeface="Courier New" panose="02070309020205020404" pitchFamily="49" charset="0"/>
              <a:buChar char="o"/>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L’adaptation des capacités d’accueil</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marL="742950" lvl="1" indent="-285750" algn="l">
              <a:lnSpc>
                <a:spcPct val="115000"/>
              </a:lnSpc>
              <a:spcAft>
                <a:spcPts val="1200"/>
              </a:spcAft>
              <a:buFont typeface="Courier New" panose="02070309020205020404" pitchFamily="49" charset="0"/>
              <a:buChar char="o"/>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procédures d’accueil pour la sécurité des patients et des soignants</a:t>
            </a:r>
            <a:endParaRPr lang="fr-FR" sz="2100" dirty="0">
              <a:solidFill>
                <a:srgbClr val="000000"/>
              </a:solidFill>
              <a:effectLst/>
              <a:latin typeface="Calibri" panose="020F0502020204030204" pitchFamily="34" charset="0"/>
              <a:ea typeface="Calibri" panose="020F0502020204030204" pitchFamily="34" charset="0"/>
              <a:cs typeface="Times New Roman (Body CS)"/>
            </a:endParaRPr>
          </a:p>
          <a:p>
            <a:pPr algn="l">
              <a:lnSpc>
                <a:spcPct val="115000"/>
              </a:lnSpc>
              <a:spcAft>
                <a:spcPts val="1200"/>
              </a:spcAft>
            </a:pPr>
            <a:r>
              <a:rPr lang="fr-F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communication interne et externe, auprès de professionnels, des tutelles et des patients</a:t>
            </a:r>
            <a:endParaRPr lang="fr-FR" sz="1100" dirty="0">
              <a:solidFill>
                <a:srgbClr val="000000"/>
              </a:solidFill>
              <a:effectLst/>
              <a:latin typeface="Calibri" panose="020F0502020204030204" pitchFamily="34" charset="0"/>
              <a:ea typeface="Calibri" panose="020F0502020204030204" pitchFamily="34" charset="0"/>
              <a:cs typeface="Times New Roman (Body CS)"/>
            </a:endParaRPr>
          </a:p>
          <a:p>
            <a:endParaRPr lang="fr-FR" dirty="0"/>
          </a:p>
        </p:txBody>
      </p:sp>
    </p:spTree>
    <p:extLst>
      <p:ext uri="{BB962C8B-B14F-4D97-AF65-F5344CB8AC3E}">
        <p14:creationId xmlns:p14="http://schemas.microsoft.com/office/powerpoint/2010/main" val="344824364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p:txBody>
          <a:bodyPr>
            <a:normAutofit fontScale="90000"/>
          </a:bodyPr>
          <a:lstStyle/>
          <a:p>
            <a:pPr algn="ctr"/>
            <a:br>
              <a:rPr lang="fr-FR" sz="4400" b="1" kern="50" dirty="0">
                <a:solidFill>
                  <a:srgbClr val="000000"/>
                </a:solidFill>
                <a:effectLst/>
                <a:latin typeface="Open Sans" panose="020B0606030504020204" pitchFamily="34" charset="0"/>
                <a:ea typeface="Arial Unicode MS" panose="020B0604020202020204" pitchFamily="34" charset="-128"/>
              </a:rPr>
            </a:br>
            <a:r>
              <a:rPr lang="fr-FR" sz="4400" b="1" kern="50" dirty="0">
                <a:solidFill>
                  <a:srgbClr val="000000"/>
                </a:solidFill>
                <a:effectLst/>
                <a:latin typeface="Open Sans" panose="020B0606030504020204" pitchFamily="34" charset="0"/>
                <a:ea typeface="Arial Unicode MS" panose="020B0604020202020204" pitchFamily="34" charset="-128"/>
              </a:rPr>
              <a:t>EVALUER</a:t>
            </a:r>
            <a:br>
              <a:rPr lang="fr-FR" sz="4400" dirty="0">
                <a:effectLst/>
                <a:latin typeface="Arial" panose="020B0604020202020204" pitchFamily="34" charset="0"/>
                <a:ea typeface="Arial" panose="020B0604020202020204" pitchFamily="34" charset="0"/>
              </a:rPr>
            </a:br>
            <a:r>
              <a:rPr lang="fr-FR" b="1" dirty="0">
                <a:latin typeface="Proxima Nova" panose="02000506030000020004" pitchFamily="2" charset="0"/>
              </a:rPr>
              <a:t> </a:t>
            </a: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a:xfrm>
            <a:off x="152400" y="1825625"/>
            <a:ext cx="11201400" cy="4351338"/>
          </a:xfrm>
        </p:spPr>
        <p:txBody>
          <a:bodyPr>
            <a:normAutofit/>
          </a:bodyPr>
          <a:lstStyle/>
          <a:p>
            <a:pPr marL="742950" lvl="1" indent="-285750" algn="just">
              <a:lnSpc>
                <a:spcPct val="107000"/>
              </a:lnSpc>
              <a:spcAft>
                <a:spcPts val="1200"/>
              </a:spcAft>
              <a:buFont typeface="Courier New" panose="02070309020205020404" pitchFamily="49" charset="0"/>
              <a:buChar char="o"/>
            </a:pPr>
            <a:r>
              <a:rPr lang="fr-FR" sz="3200" b="1" kern="50" dirty="0">
                <a:solidFill>
                  <a:schemeClr val="accent1"/>
                </a:solidFill>
                <a:effectLst/>
                <a:latin typeface="Open Sans" panose="020B0606030504020204" pitchFamily="34" charset="0"/>
                <a:ea typeface="Arial Unicode MS" panose="020B0604020202020204" pitchFamily="34" charset="-128"/>
              </a:rPr>
              <a:t>Traçabilité/ Évaluation</a:t>
            </a:r>
            <a:endParaRPr lang="fr-FR" sz="3200" dirty="0">
              <a:solidFill>
                <a:schemeClr val="accent1"/>
              </a:solidFill>
              <a:effectLst/>
              <a:latin typeface="Arial" panose="020B0604020202020204" pitchFamily="34" charset="0"/>
              <a:ea typeface="Arial" panose="020B0604020202020204" pitchFamily="34" charset="0"/>
            </a:endParaRPr>
          </a:p>
          <a:p>
            <a:pPr marL="742950" lvl="1" indent="-285750" algn="just">
              <a:lnSpc>
                <a:spcPct val="107000"/>
              </a:lnSpc>
              <a:spcAft>
                <a:spcPts val="1200"/>
              </a:spcAft>
              <a:buFont typeface="Courier New" panose="02070309020205020404" pitchFamily="49" charset="0"/>
              <a:buChar char="o"/>
            </a:pPr>
            <a:r>
              <a:rPr lang="fr-FR" sz="3200" b="1" kern="50" dirty="0">
                <a:solidFill>
                  <a:schemeClr val="accent1"/>
                </a:solidFill>
                <a:effectLst/>
                <a:latin typeface="Open Sans" panose="020B0606030504020204" pitchFamily="34" charset="0"/>
                <a:ea typeface="Arial Unicode MS" panose="020B0604020202020204" pitchFamily="34" charset="-128"/>
              </a:rPr>
              <a:t>Analyse des préconisations</a:t>
            </a:r>
          </a:p>
          <a:p>
            <a:pPr marL="742950" lvl="1" indent="-285750" algn="just">
              <a:lnSpc>
                <a:spcPct val="107000"/>
              </a:lnSpc>
              <a:spcAft>
                <a:spcPts val="1200"/>
              </a:spcAft>
              <a:buFont typeface="Courier New" panose="02070309020205020404" pitchFamily="49" charset="0"/>
              <a:buChar char="o"/>
            </a:pPr>
            <a:r>
              <a:rPr lang="fr-FR" sz="3200" b="1" kern="50" dirty="0">
                <a:solidFill>
                  <a:schemeClr val="accent1"/>
                </a:solidFill>
                <a:latin typeface="Open Sans" panose="020B0606030504020204" pitchFamily="34" charset="0"/>
                <a:ea typeface="Arial Unicode MS" panose="020B0604020202020204" pitchFamily="34" charset="-128"/>
              </a:rPr>
              <a:t>Valorisation</a:t>
            </a:r>
            <a:endParaRPr lang="fr-FR" sz="3200" dirty="0">
              <a:solidFill>
                <a:schemeClr val="accent1"/>
              </a:solidFill>
              <a:effectLst/>
              <a:latin typeface="Arial" panose="020B0604020202020204" pitchFamily="34" charset="0"/>
              <a:ea typeface="Arial" panose="020B0604020202020204" pitchFamily="34" charset="0"/>
            </a:endParaRPr>
          </a:p>
          <a:p>
            <a:pPr marL="342900" lvl="0" indent="-342900" algn="just">
              <a:lnSpc>
                <a:spcPct val="107000"/>
              </a:lnSpc>
              <a:spcAft>
                <a:spcPts val="1200"/>
              </a:spcAft>
              <a:buFont typeface="Symbol" pitchFamily="2" charset="2"/>
              <a:buChar char=""/>
            </a:pPr>
            <a:endParaRPr lang="fr-FR" sz="3200" dirty="0">
              <a:solidFill>
                <a:srgbClr val="004199"/>
              </a:solidFill>
              <a:latin typeface="Proxima Nova" panose="02000506030000020004" pitchFamily="2" charset="0"/>
            </a:endParaRP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3440366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92115-8230-E073-9532-3E77193F6ADF}"/>
              </a:ext>
            </a:extLst>
          </p:cNvPr>
          <p:cNvSpPr>
            <a:spLocks noGrp="1"/>
          </p:cNvSpPr>
          <p:nvPr>
            <p:ph type="title"/>
          </p:nvPr>
        </p:nvSpPr>
        <p:spPr>
          <a:xfrm>
            <a:off x="0" y="2052411"/>
            <a:ext cx="10515600" cy="1460500"/>
          </a:xfrm>
        </p:spPr>
        <p:txBody>
          <a:bodyPr>
            <a:normAutofit/>
          </a:bodyPr>
          <a:lstStyle/>
          <a:p>
            <a:pPr algn="ctr"/>
            <a:r>
              <a:rPr lang="fr-FR" b="1" dirty="0">
                <a:solidFill>
                  <a:srgbClr val="004199"/>
                </a:solidFill>
                <a:latin typeface="Proxima Nova" panose="02000506030000020004" pitchFamily="2" charset="0"/>
              </a:rPr>
              <a:t>7.QUESTIONS/REPONSES</a:t>
            </a:r>
          </a:p>
        </p:txBody>
      </p:sp>
      <p:sp>
        <p:nvSpPr>
          <p:cNvPr id="3" name="Espace réservé du contenu 2">
            <a:extLst>
              <a:ext uri="{FF2B5EF4-FFF2-40B4-BE49-F238E27FC236}">
                <a16:creationId xmlns:a16="http://schemas.microsoft.com/office/drawing/2014/main" id="{E35B8918-8A8A-BE34-077D-046A6F9B6CE1}"/>
              </a:ext>
            </a:extLst>
          </p:cNvPr>
          <p:cNvSpPr>
            <a:spLocks noGrp="1"/>
          </p:cNvSpPr>
          <p:nvPr>
            <p:ph idx="1"/>
          </p:nvPr>
        </p:nvSpPr>
        <p:spPr/>
        <p:txBody>
          <a:bodyPr>
            <a:normAutofit/>
          </a:bodyPr>
          <a:lstStyle/>
          <a:p>
            <a:pPr marL="342900" lvl="0" indent="-342900" algn="just">
              <a:lnSpc>
                <a:spcPct val="107000"/>
              </a:lnSpc>
              <a:spcAft>
                <a:spcPts val="1200"/>
              </a:spcAft>
              <a:buFont typeface="Symbol" pitchFamily="2" charset="2"/>
              <a:buChar char=""/>
            </a:pPr>
            <a:endParaRPr lang="fr-FR" sz="2000" dirty="0">
              <a:solidFill>
                <a:srgbClr val="004199"/>
              </a:solidFill>
              <a:latin typeface="Proxima Nova" panose="02000506030000020004" pitchFamily="2" charset="0"/>
            </a:endParaRPr>
          </a:p>
        </p:txBody>
      </p:sp>
      <p:sp>
        <p:nvSpPr>
          <p:cNvPr id="4" name="Rectangle 3">
            <a:extLst>
              <a:ext uri="{FF2B5EF4-FFF2-40B4-BE49-F238E27FC236}">
                <a16:creationId xmlns:a16="http://schemas.microsoft.com/office/drawing/2014/main" id="{80275008-3C33-47FF-F232-77F2F8988188}"/>
              </a:ext>
            </a:extLst>
          </p:cNvPr>
          <p:cNvSpPr/>
          <p:nvPr/>
        </p:nvSpPr>
        <p:spPr>
          <a:xfrm>
            <a:off x="0" y="6411433"/>
            <a:ext cx="12192000" cy="446567"/>
          </a:xfrm>
          <a:prstGeom prst="rect">
            <a:avLst/>
          </a:prstGeom>
          <a:gradFill flip="none" rotWithShape="1">
            <a:gsLst>
              <a:gs pos="0">
                <a:srgbClr val="D8E5F0">
                  <a:shade val="30000"/>
                  <a:satMod val="115000"/>
                </a:srgbClr>
              </a:gs>
              <a:gs pos="98000">
                <a:schemeClr val="bg1">
                  <a:lumMod val="95000"/>
                </a:schemeClr>
              </a:gs>
              <a:gs pos="0">
                <a:srgbClr val="D8E5F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4299427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BAB810-520B-B1A3-3CD4-F6943B311E4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9AF0F1F-A13F-7D35-27A3-86998AA3A681}"/>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2514BDC-A639-49FD-3811-8DB3ED6BEF89}"/>
              </a:ext>
            </a:extLst>
          </p:cNvPr>
          <p:cNvPicPr>
            <a:picLocks noChangeAspect="1"/>
          </p:cNvPicPr>
          <p:nvPr/>
        </p:nvPicPr>
        <p:blipFill>
          <a:blip r:embed="rId2"/>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0DCF524-1CEC-A47E-1342-B23A3134F207}"/>
              </a:ext>
            </a:extLst>
          </p:cNvPr>
          <p:cNvSpPr txBox="1"/>
          <p:nvPr/>
        </p:nvSpPr>
        <p:spPr>
          <a:xfrm>
            <a:off x="548640" y="1825625"/>
            <a:ext cx="11155680" cy="1754326"/>
          </a:xfrm>
          <a:prstGeom prst="rect">
            <a:avLst/>
          </a:prstGeom>
          <a:noFill/>
        </p:spPr>
        <p:txBody>
          <a:bodyPr wrap="square">
            <a:spAutoFit/>
          </a:bodyPr>
          <a:lstStyle/>
          <a:p>
            <a:pPr algn="ctr"/>
            <a:r>
              <a:rPr lang="fr-FR" sz="3600" b="1" dirty="0">
                <a:solidFill>
                  <a:srgbClr val="004199"/>
                </a:solidFill>
                <a:latin typeface="Proxima Nova" panose="02000506030000020004" pitchFamily="2" charset="0"/>
              </a:rPr>
              <a:t>Merci pour votre écoute, vos questions et échanges ! </a:t>
            </a:r>
          </a:p>
          <a:p>
            <a:pPr algn="ctr"/>
            <a:r>
              <a:rPr lang="fr-FR" sz="3600" b="1" dirty="0">
                <a:solidFill>
                  <a:srgbClr val="004199"/>
                </a:solidFill>
                <a:latin typeface="Proxima Nova" panose="02000506030000020004" pitchFamily="2" charset="0"/>
              </a:rPr>
              <a:t>Pensez à compléter le questionnaire de satisfaction disponible sur l’application Imagina ! </a:t>
            </a:r>
            <a:r>
              <a:rPr lang="fr-FR" sz="3600" b="1" dirty="0">
                <a:latin typeface="Proxima Nova" panose="02000506030000020004" pitchFamily="2" charset="0"/>
              </a:rPr>
              <a:t> </a:t>
            </a:r>
            <a:endParaRPr lang="fr-FR" sz="3600" dirty="0"/>
          </a:p>
        </p:txBody>
      </p:sp>
      <p:pic>
        <p:nvPicPr>
          <p:cNvPr id="7" name="Image 6">
            <a:extLst>
              <a:ext uri="{FF2B5EF4-FFF2-40B4-BE49-F238E27FC236}">
                <a16:creationId xmlns:a16="http://schemas.microsoft.com/office/drawing/2014/main" id="{E8227392-2357-ADF5-1983-19C1737D24AD}"/>
              </a:ext>
            </a:extLst>
          </p:cNvPr>
          <p:cNvPicPr>
            <a:picLocks noChangeAspect="1"/>
          </p:cNvPicPr>
          <p:nvPr/>
        </p:nvPicPr>
        <p:blipFill>
          <a:blip r:embed="rId3"/>
          <a:stretch>
            <a:fillRect/>
          </a:stretch>
        </p:blipFill>
        <p:spPr>
          <a:xfrm>
            <a:off x="8074660" y="4460082"/>
            <a:ext cx="2057400" cy="2057400"/>
          </a:xfrm>
          <a:prstGeom prst="rect">
            <a:avLst/>
          </a:prstGeom>
        </p:spPr>
      </p:pic>
      <p:pic>
        <p:nvPicPr>
          <p:cNvPr id="8" name="Image 7">
            <a:extLst>
              <a:ext uri="{FF2B5EF4-FFF2-40B4-BE49-F238E27FC236}">
                <a16:creationId xmlns:a16="http://schemas.microsoft.com/office/drawing/2014/main" id="{CA3D2B27-26D2-08D5-85E5-B4E9389CFC4D}"/>
              </a:ext>
            </a:extLst>
          </p:cNvPr>
          <p:cNvPicPr>
            <a:picLocks noChangeAspect="1"/>
          </p:cNvPicPr>
          <p:nvPr/>
        </p:nvPicPr>
        <p:blipFill>
          <a:blip r:embed="rId4"/>
          <a:stretch>
            <a:fillRect/>
          </a:stretch>
        </p:blipFill>
        <p:spPr>
          <a:xfrm>
            <a:off x="979463" y="5396295"/>
            <a:ext cx="2434297" cy="1054862"/>
          </a:xfrm>
          <a:prstGeom prst="rect">
            <a:avLst/>
          </a:prstGeom>
        </p:spPr>
      </p:pic>
    </p:spTree>
    <p:extLst>
      <p:ext uri="{BB962C8B-B14F-4D97-AF65-F5344CB8AC3E}">
        <p14:creationId xmlns:p14="http://schemas.microsoft.com/office/powerpoint/2010/main" val="13552362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a:xfrm>
            <a:off x="0" y="1124744"/>
            <a:ext cx="12192000" cy="5925277"/>
          </a:xfrm>
          <a:solidFill>
            <a:srgbClr val="004199"/>
          </a:solidFill>
        </p:spPr>
        <p:txBody>
          <a:bodyPr/>
          <a:lstStyle/>
          <a:p>
            <a:pPr marL="0" indent="0">
              <a:buNone/>
            </a:pPr>
            <a:endParaRPr lang="fr-FR" dirty="0"/>
          </a:p>
        </p:txBody>
      </p:sp>
      <p:sp>
        <p:nvSpPr>
          <p:cNvPr id="6" name="Titre 5"/>
          <p:cNvSpPr>
            <a:spLocks noGrp="1"/>
          </p:cNvSpPr>
          <p:nvPr>
            <p:ph type="title"/>
          </p:nvPr>
        </p:nvSpPr>
        <p:spPr>
          <a:xfrm>
            <a:off x="527381" y="1988840"/>
            <a:ext cx="11232000" cy="2733032"/>
          </a:xfrm>
        </p:spPr>
        <p:txBody>
          <a:bodyPr/>
          <a:lstStyle/>
          <a:p>
            <a:pPr marL="0" indent="0" algn="ctr" eaLnBrk="0" hangingPunct="0">
              <a:buNone/>
              <a:defRPr/>
            </a:pPr>
            <a:r>
              <a:rPr lang="fr-FR" sz="4800" cap="small" dirty="0">
                <a:latin typeface="Calibri" pitchFamily="34" charset="0"/>
              </a:rPr>
              <a:t>Eléments de contexte,</a:t>
            </a:r>
            <a:br>
              <a:rPr lang="fr-FR" sz="4800" cap="small" dirty="0">
                <a:latin typeface="Calibri" pitchFamily="34" charset="0"/>
              </a:rPr>
            </a:br>
            <a:r>
              <a:rPr lang="fr-FR" sz="4800" cap="small" dirty="0">
                <a:latin typeface="Calibri" pitchFamily="34" charset="0"/>
              </a:rPr>
              <a:t>définitions et exemples de crises récentes</a:t>
            </a:r>
          </a:p>
        </p:txBody>
      </p:sp>
      <p:sp>
        <p:nvSpPr>
          <p:cNvPr id="11" name="Espace réservé du numéro de diapositive 10"/>
          <p:cNvSpPr>
            <a:spLocks noGrp="1"/>
          </p:cNvSpPr>
          <p:nvPr>
            <p:ph type="sldNum" sz="quarter" idx="4"/>
          </p:nvPr>
        </p:nvSpPr>
        <p:spPr/>
        <p:txBody>
          <a:bodyPr/>
          <a:lstStyle/>
          <a:p>
            <a:pPr defTabSz="1219170">
              <a:defRPr/>
            </a:pPr>
            <a:fld id="{733122C9-A0B9-462F-8757-0847AD287B63}" type="slidenum">
              <a:rPr lang="fr-FR">
                <a:solidFill>
                  <a:srgbClr val="FFFFFF"/>
                </a:solidFill>
                <a:latin typeface="Arial"/>
              </a:rPr>
              <a:pPr defTabSz="1219170">
                <a:defRPr/>
              </a:pPr>
              <a:t>5</a:t>
            </a:fld>
            <a:endParaRPr lang="fr-FR" dirty="0">
              <a:solidFill>
                <a:srgbClr val="FFFFFF"/>
              </a:solidFill>
              <a:latin typeface="Arial"/>
            </a:endParaRPr>
          </a:p>
        </p:txBody>
      </p:sp>
      <p:sp>
        <p:nvSpPr>
          <p:cNvPr id="5" name="Espace réservé du pied de page 4"/>
          <p:cNvSpPr>
            <a:spLocks noGrp="1"/>
          </p:cNvSpPr>
          <p:nvPr>
            <p:ph type="ftr" sz="quarter" idx="3"/>
          </p:nvPr>
        </p:nvSpPr>
        <p:spPr/>
        <p:txBody>
          <a:bodyPr/>
          <a:lstStyle/>
          <a:p>
            <a:pPr defTabSz="1219170">
              <a:defRPr/>
            </a:pPr>
            <a:r>
              <a:rPr lang="fr-FR" dirty="0">
                <a:solidFill>
                  <a:srgbClr val="000000"/>
                </a:solidFill>
                <a:latin typeface="Arial"/>
              </a:rPr>
              <a:t>Direction de la Sécurité Sanitaire et de la Santé Environnementale / SDVSS/Service Zonal de Défense et de Sécurité</a:t>
            </a:r>
          </a:p>
        </p:txBody>
      </p:sp>
    </p:spTree>
    <p:extLst>
      <p:ext uri="{BB962C8B-B14F-4D97-AF65-F5344CB8AC3E}">
        <p14:creationId xmlns:p14="http://schemas.microsoft.com/office/powerpoint/2010/main" val="32806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784309" y="164637"/>
            <a:ext cx="9648395" cy="863600"/>
          </a:xfrm>
          <a:ln>
            <a:solidFill>
              <a:srgbClr val="004199"/>
            </a:solidFill>
          </a:ln>
        </p:spPr>
        <p:txBody>
          <a:bodyPr>
            <a:noAutofit/>
          </a:bodyPr>
          <a:lstStyle/>
          <a:p>
            <a:r>
              <a:rPr lang="fr-FR" sz="4267" dirty="0">
                <a:solidFill>
                  <a:srgbClr val="004199"/>
                </a:solidFill>
                <a:latin typeface="Calibri" panose="020F0502020204030204" pitchFamily="34" charset="0"/>
              </a:rPr>
              <a:t>Quelques définitions</a:t>
            </a:r>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5889" y="425559"/>
            <a:ext cx="3116752" cy="2206240"/>
          </a:xfrm>
          <a:prstGeom prst="rect">
            <a:avLst/>
          </a:prstGeom>
          <a:effectLst>
            <a:softEdge rad="190500"/>
          </a:effectLst>
        </p:spPr>
      </p:pic>
      <p:pic>
        <p:nvPicPr>
          <p:cNvPr id="9" name="Imag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7888" y="4663160"/>
            <a:ext cx="3295605" cy="1727307"/>
          </a:xfrm>
          <a:prstGeom prst="rect">
            <a:avLst/>
          </a:prstGeom>
          <a:effectLst>
            <a:softEdge rad="266700"/>
          </a:effectLst>
        </p:spPr>
      </p:pic>
      <p:pic>
        <p:nvPicPr>
          <p:cNvPr id="10" name="Imag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37505" y="2664909"/>
            <a:ext cx="3221848" cy="1998251"/>
          </a:xfrm>
          <a:prstGeom prst="rect">
            <a:avLst/>
          </a:prstGeom>
          <a:effectLst>
            <a:softEdge rad="114300"/>
          </a:effectLst>
        </p:spPr>
      </p:pic>
      <p:sp>
        <p:nvSpPr>
          <p:cNvPr id="11" name="Numéro de diapositive">
            <a:extLst>
              <a:ext uri="{FF2B5EF4-FFF2-40B4-BE49-F238E27FC236}">
                <a16:creationId xmlns:a16="http://schemas.microsoft.com/office/drawing/2014/main" id="{7DE6F86F-F235-6740-BBE5-E7FCB4DC8469}"/>
              </a:ext>
            </a:extLst>
          </p:cNvPr>
          <p:cNvSpPr txBox="1">
            <a:spLocks/>
          </p:cNvSpPr>
          <p:nvPr/>
        </p:nvSpPr>
        <p:spPr>
          <a:xfrm>
            <a:off x="360058" y="6390467"/>
            <a:ext cx="278709" cy="23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400" b="0" i="0" u="none" strike="noStrike" cap="none" spc="240" normalizeH="0" baseline="0">
                <a:ln>
                  <a:noFill/>
                </a:ln>
                <a:solidFill>
                  <a:srgbClr val="000000"/>
                </a:solidFill>
                <a:effectLst/>
                <a:uFillTx/>
                <a:latin typeface="Montserrat Regular"/>
                <a:ea typeface="Montserrat Regular"/>
                <a:cs typeface="Montserrat Regular"/>
                <a:sym typeface="Montserrat Regular"/>
              </a:defRPr>
            </a:lvl1pPr>
            <a:lvl2pPr marL="0" marR="0" indent="228600" algn="l" defTabSz="825500" rtl="0" fontAlgn="auto" latinLnBrk="0" hangingPunct="0">
              <a:lnSpc>
                <a:spcPct val="12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ontserrat Regular"/>
                <a:ea typeface="Montserrat Regular"/>
                <a:cs typeface="Montserrat Regular"/>
                <a:sym typeface="Montserrat Regular"/>
              </a:defRPr>
            </a:lvl2pPr>
            <a:lvl3pPr marL="0" marR="0" indent="457200" algn="l" defTabSz="825500" rtl="0" fontAlgn="auto" latinLnBrk="0" hangingPunct="0">
              <a:lnSpc>
                <a:spcPct val="12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ontserrat Regular"/>
                <a:ea typeface="Montserrat Regular"/>
                <a:cs typeface="Montserrat Regular"/>
                <a:sym typeface="Montserrat Regular"/>
              </a:defRPr>
            </a:lvl3pPr>
            <a:lvl4pPr marL="0" marR="0" indent="685800" algn="l" defTabSz="825500" rtl="0" fontAlgn="auto" latinLnBrk="0" hangingPunct="0">
              <a:lnSpc>
                <a:spcPct val="12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ontserrat Regular"/>
                <a:ea typeface="Montserrat Regular"/>
                <a:cs typeface="Montserrat Regular"/>
                <a:sym typeface="Montserrat Regular"/>
              </a:defRPr>
            </a:lvl4pPr>
            <a:lvl5pPr marL="0" marR="0" indent="914400" algn="l" defTabSz="825500" rtl="0" fontAlgn="auto" latinLnBrk="0" hangingPunct="0">
              <a:lnSpc>
                <a:spcPct val="12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ontserrat Regular"/>
                <a:ea typeface="Montserrat Regular"/>
                <a:cs typeface="Montserrat Regular"/>
                <a:sym typeface="Montserrat Regular"/>
              </a:defRPr>
            </a:lvl5pPr>
            <a:lvl6pPr marL="0" marR="0" indent="1143000" algn="l" defTabSz="825500" rtl="0" fontAlgn="auto" latinLnBrk="0" hangingPunct="0">
              <a:lnSpc>
                <a:spcPct val="12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ontserrat Regular"/>
                <a:ea typeface="Montserrat Regular"/>
                <a:cs typeface="Montserrat Regular"/>
                <a:sym typeface="Montserrat Regular"/>
              </a:defRPr>
            </a:lvl6pPr>
            <a:lvl7pPr marL="0" marR="0" indent="1371600" algn="l" defTabSz="825500" rtl="0" fontAlgn="auto" latinLnBrk="0" hangingPunct="0">
              <a:lnSpc>
                <a:spcPct val="12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ontserrat Regular"/>
                <a:ea typeface="Montserrat Regular"/>
                <a:cs typeface="Montserrat Regular"/>
                <a:sym typeface="Montserrat Regular"/>
              </a:defRPr>
            </a:lvl7pPr>
            <a:lvl8pPr marL="0" marR="0" indent="1600200" algn="l" defTabSz="825500" rtl="0" fontAlgn="auto" latinLnBrk="0" hangingPunct="0">
              <a:lnSpc>
                <a:spcPct val="12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ontserrat Regular"/>
                <a:ea typeface="Montserrat Regular"/>
                <a:cs typeface="Montserrat Regular"/>
                <a:sym typeface="Montserrat Regular"/>
              </a:defRPr>
            </a:lvl8pPr>
            <a:lvl9pPr marL="0" marR="0" indent="1828800" algn="l" defTabSz="825500" rtl="0" fontAlgn="auto" latinLnBrk="0" hangingPunct="0">
              <a:lnSpc>
                <a:spcPct val="12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ontserrat Regular"/>
                <a:ea typeface="Montserrat Regular"/>
                <a:cs typeface="Montserrat Regular"/>
                <a:sym typeface="Montserrat Regular"/>
              </a:defRPr>
            </a:lvl9pPr>
          </a:lstStyle>
          <a:p>
            <a:pPr defTabSz="1100639">
              <a:defRPr/>
            </a:pPr>
            <a:endParaRPr lang="fr-FR" sz="1200" spc="320" dirty="0"/>
          </a:p>
        </p:txBody>
      </p:sp>
      <p:sp>
        <p:nvSpPr>
          <p:cNvPr id="12" name="Flèche droite 11"/>
          <p:cNvSpPr/>
          <p:nvPr/>
        </p:nvSpPr>
        <p:spPr>
          <a:xfrm rot="20510795">
            <a:off x="125552" y="3233804"/>
            <a:ext cx="11999528" cy="1543537"/>
          </a:xfrm>
          <a:prstGeom prst="rightArrow">
            <a:avLst/>
          </a:prstGeom>
          <a:noFill/>
          <a:ln w="25400" cap="flat">
            <a:solidFill>
              <a:srgbClr val="3369B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defTabSz="1100639" hangingPunct="0">
              <a:lnSpc>
                <a:spcPct val="120000"/>
              </a:lnSpc>
              <a:defRPr/>
            </a:pPr>
            <a:endParaRPr lang="fr-FR" sz="3467">
              <a:solidFill>
                <a:srgbClr val="000000"/>
              </a:solidFill>
              <a:latin typeface="Montserrat Regular"/>
              <a:ea typeface="Montserrat Regular"/>
              <a:cs typeface="Montserrat Regular"/>
              <a:sym typeface="Montserrat Regular"/>
            </a:endParaRPr>
          </a:p>
        </p:txBody>
      </p:sp>
      <p:sp>
        <p:nvSpPr>
          <p:cNvPr id="13" name="ZoneTexte 12"/>
          <p:cNvSpPr txBox="1"/>
          <p:nvPr/>
        </p:nvSpPr>
        <p:spPr>
          <a:xfrm>
            <a:off x="-2574275" y="3875017"/>
            <a:ext cx="7484283" cy="10095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100639" hangingPunct="0">
              <a:lnSpc>
                <a:spcPct val="120000"/>
              </a:lnSpc>
              <a:defRPr/>
            </a:pPr>
            <a:r>
              <a:rPr lang="fr-FR" sz="2400" b="1" dirty="0">
                <a:solidFill>
                  <a:srgbClr val="000000"/>
                </a:solidFill>
                <a:effectLst>
                  <a:outerShdw blurRad="38100" dist="38100" dir="2700000" algn="tl">
                    <a:srgbClr val="000000">
                      <a:alpha val="43137"/>
                    </a:srgbClr>
                  </a:outerShdw>
                </a:effectLst>
                <a:latin typeface="Arial"/>
              </a:rPr>
              <a:t>Evènem</a:t>
            </a:r>
            <a:r>
              <a:rPr lang="fr-FR" sz="2400" b="1" dirty="0">
                <a:solidFill>
                  <a:srgbClr val="000000"/>
                </a:solidFill>
                <a:effectLst>
                  <a:outerShdw blurRad="38100" dist="38100" dir="2700000" algn="tl">
                    <a:srgbClr val="000000">
                      <a:alpha val="43137"/>
                    </a:srgbClr>
                  </a:outerShdw>
                </a:effectLst>
                <a:latin typeface="Arial"/>
                <a:sym typeface="Montserrat Regular"/>
              </a:rPr>
              <a:t>ent=</a:t>
            </a:r>
          </a:p>
          <a:p>
            <a:pPr algn="ctr" defTabSz="1100639" hangingPunct="0">
              <a:lnSpc>
                <a:spcPct val="120000"/>
              </a:lnSpc>
              <a:defRPr/>
            </a:pPr>
            <a:r>
              <a:rPr lang="fr-FR" sz="2400" b="1" dirty="0">
                <a:solidFill>
                  <a:srgbClr val="000000"/>
                </a:solidFill>
                <a:effectLst>
                  <a:outerShdw blurRad="38100" dist="38100" dir="2700000" algn="tl">
                    <a:srgbClr val="000000">
                      <a:alpha val="43137"/>
                    </a:srgbClr>
                  </a:outerShdw>
                </a:effectLst>
                <a:latin typeface="Arial"/>
              </a:rPr>
              <a:t>Accident</a:t>
            </a:r>
            <a:endParaRPr lang="fr-FR" sz="2400" b="1" dirty="0">
              <a:solidFill>
                <a:srgbClr val="000000"/>
              </a:solidFill>
              <a:effectLst>
                <a:outerShdw blurRad="38100" dist="38100" dir="2700000" algn="tl">
                  <a:srgbClr val="000000">
                    <a:alpha val="43137"/>
                  </a:srgbClr>
                </a:outerShdw>
              </a:effectLst>
              <a:latin typeface="Arial"/>
              <a:sym typeface="Montserrat Regular"/>
            </a:endParaRPr>
          </a:p>
        </p:txBody>
      </p:sp>
      <p:sp>
        <p:nvSpPr>
          <p:cNvPr id="14" name="ZoneTexte 13"/>
          <p:cNvSpPr txBox="1"/>
          <p:nvPr/>
        </p:nvSpPr>
        <p:spPr>
          <a:xfrm>
            <a:off x="3556892" y="4491788"/>
            <a:ext cx="2634697" cy="10095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100639" hangingPunct="0">
              <a:lnSpc>
                <a:spcPct val="120000"/>
              </a:lnSpc>
              <a:defRPr/>
            </a:pPr>
            <a:r>
              <a:rPr lang="fr-FR" sz="2400" b="1" dirty="0">
                <a:solidFill>
                  <a:srgbClr val="000000"/>
                </a:solidFill>
                <a:effectLst>
                  <a:outerShdw blurRad="38100" dist="38100" dir="2700000" algn="tl">
                    <a:srgbClr val="000000">
                      <a:alpha val="43137"/>
                    </a:srgbClr>
                  </a:outerShdw>
                </a:effectLst>
                <a:latin typeface="Arial"/>
                <a:sym typeface="Montserrat Regular"/>
              </a:rPr>
              <a:t>Evènement </a:t>
            </a:r>
          </a:p>
          <a:p>
            <a:pPr algn="ctr" defTabSz="1100639" hangingPunct="0">
              <a:lnSpc>
                <a:spcPct val="120000"/>
              </a:lnSpc>
              <a:defRPr/>
            </a:pPr>
            <a:r>
              <a:rPr lang="fr-FR" sz="2400" b="1" dirty="0">
                <a:solidFill>
                  <a:srgbClr val="000000"/>
                </a:solidFill>
                <a:effectLst>
                  <a:outerShdw blurRad="38100" dist="38100" dir="2700000" algn="tl">
                    <a:srgbClr val="000000">
                      <a:alpha val="43137"/>
                    </a:srgbClr>
                  </a:outerShdw>
                </a:effectLst>
                <a:latin typeface="Arial"/>
              </a:rPr>
              <a:t>Exceptionnel</a:t>
            </a:r>
            <a:endParaRPr lang="fr-FR" sz="2400" b="1" dirty="0">
              <a:solidFill>
                <a:srgbClr val="000000"/>
              </a:solidFill>
              <a:effectLst>
                <a:outerShdw blurRad="38100" dist="38100" dir="2700000" algn="tl">
                  <a:srgbClr val="000000">
                    <a:alpha val="43137"/>
                  </a:srgbClr>
                </a:outerShdw>
              </a:effectLst>
              <a:latin typeface="Arial"/>
              <a:sym typeface="Montserrat Regular"/>
            </a:endParaRPr>
          </a:p>
        </p:txBody>
      </p:sp>
      <p:sp>
        <p:nvSpPr>
          <p:cNvPr id="15" name="ZoneTexte 14"/>
          <p:cNvSpPr txBox="1"/>
          <p:nvPr/>
        </p:nvSpPr>
        <p:spPr>
          <a:xfrm>
            <a:off x="7004635" y="3447215"/>
            <a:ext cx="2943831" cy="10095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100639" hangingPunct="0">
              <a:lnSpc>
                <a:spcPct val="120000"/>
              </a:lnSpc>
              <a:defRPr/>
            </a:pPr>
            <a:r>
              <a:rPr lang="fr-FR" sz="2400" b="1" dirty="0">
                <a:solidFill>
                  <a:srgbClr val="000000"/>
                </a:solidFill>
                <a:effectLst>
                  <a:outerShdw blurRad="38100" dist="38100" dir="2700000" algn="tl">
                    <a:srgbClr val="000000">
                      <a:alpha val="43137"/>
                    </a:srgbClr>
                  </a:outerShdw>
                </a:effectLst>
                <a:latin typeface="Arial"/>
                <a:sym typeface="Montserrat Regular"/>
              </a:rPr>
              <a:t>Situation Sanitaire </a:t>
            </a:r>
          </a:p>
          <a:p>
            <a:pPr algn="ctr" defTabSz="1100639" hangingPunct="0">
              <a:lnSpc>
                <a:spcPct val="120000"/>
              </a:lnSpc>
              <a:defRPr/>
            </a:pPr>
            <a:r>
              <a:rPr lang="fr-FR" sz="2400" b="1" dirty="0">
                <a:solidFill>
                  <a:srgbClr val="000000"/>
                </a:solidFill>
                <a:effectLst>
                  <a:outerShdw blurRad="38100" dist="38100" dir="2700000" algn="tl">
                    <a:srgbClr val="000000">
                      <a:alpha val="43137"/>
                    </a:srgbClr>
                  </a:outerShdw>
                </a:effectLst>
                <a:latin typeface="Arial"/>
              </a:rPr>
              <a:t>Exceptionnelle</a:t>
            </a:r>
            <a:endParaRPr lang="fr-FR" sz="2400" b="1" dirty="0">
              <a:solidFill>
                <a:srgbClr val="000000"/>
              </a:solidFill>
              <a:effectLst>
                <a:outerShdw blurRad="38100" dist="38100" dir="2700000" algn="tl">
                  <a:srgbClr val="000000">
                    <a:alpha val="43137"/>
                  </a:srgbClr>
                </a:outerShdw>
              </a:effectLst>
              <a:latin typeface="Arial"/>
              <a:sym typeface="Montserrat Regular"/>
            </a:endParaRPr>
          </a:p>
        </p:txBody>
      </p:sp>
      <p:sp>
        <p:nvSpPr>
          <p:cNvPr id="16" name="ZoneTexte 15"/>
          <p:cNvSpPr txBox="1"/>
          <p:nvPr/>
        </p:nvSpPr>
        <p:spPr>
          <a:xfrm>
            <a:off x="9629573" y="2315377"/>
            <a:ext cx="2634697" cy="10095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100639" hangingPunct="0">
              <a:lnSpc>
                <a:spcPct val="120000"/>
              </a:lnSpc>
              <a:defRPr/>
            </a:pPr>
            <a:r>
              <a:rPr lang="fr-FR" sz="2400" b="1" dirty="0">
                <a:solidFill>
                  <a:srgbClr val="000000"/>
                </a:solidFill>
                <a:effectLst>
                  <a:outerShdw blurRad="38100" dist="38100" dir="2700000" algn="tl">
                    <a:srgbClr val="000000">
                      <a:alpha val="43137"/>
                    </a:srgbClr>
                  </a:outerShdw>
                </a:effectLst>
                <a:latin typeface="Arial"/>
                <a:sym typeface="Montserrat Regular"/>
              </a:rPr>
              <a:t>Cris</a:t>
            </a:r>
            <a:r>
              <a:rPr lang="fr-FR" sz="2400" b="1" dirty="0">
                <a:solidFill>
                  <a:srgbClr val="000000"/>
                </a:solidFill>
                <a:effectLst>
                  <a:outerShdw blurRad="38100" dist="38100" dir="2700000" algn="tl">
                    <a:srgbClr val="000000">
                      <a:alpha val="43137"/>
                    </a:srgbClr>
                  </a:outerShdw>
                </a:effectLst>
                <a:latin typeface="Arial"/>
              </a:rPr>
              <a:t>e</a:t>
            </a:r>
          </a:p>
          <a:p>
            <a:pPr algn="ctr" defTabSz="1100639" hangingPunct="0">
              <a:lnSpc>
                <a:spcPct val="120000"/>
              </a:lnSpc>
              <a:defRPr/>
            </a:pPr>
            <a:r>
              <a:rPr lang="fr-FR" sz="2400" b="1" dirty="0">
                <a:solidFill>
                  <a:srgbClr val="000000"/>
                </a:solidFill>
                <a:effectLst>
                  <a:outerShdw blurRad="38100" dist="38100" dir="2700000" algn="tl">
                    <a:srgbClr val="000000">
                      <a:alpha val="43137"/>
                    </a:srgbClr>
                  </a:outerShdw>
                </a:effectLst>
                <a:latin typeface="Arial"/>
                <a:sym typeface="Montserrat Regular"/>
              </a:rPr>
              <a:t>Sanitaire</a:t>
            </a:r>
          </a:p>
        </p:txBody>
      </p:sp>
      <p:pic>
        <p:nvPicPr>
          <p:cNvPr id="17" name="Imag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77967" y="1348513"/>
            <a:ext cx="3082077" cy="2229836"/>
          </a:xfrm>
          <a:prstGeom prst="rect">
            <a:avLst/>
          </a:prstGeom>
          <a:effectLst>
            <a:softEdge rad="254000"/>
          </a:effectLst>
        </p:spPr>
      </p:pic>
      <p:sp>
        <p:nvSpPr>
          <p:cNvPr id="18"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2418373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784309" y="164637"/>
            <a:ext cx="9648395" cy="863600"/>
          </a:xfrm>
        </p:spPr>
        <p:txBody>
          <a:bodyPr>
            <a:noAutofit/>
          </a:bodyPr>
          <a:lstStyle/>
          <a:p>
            <a:r>
              <a:rPr lang="fr-FR" sz="4267" dirty="0">
                <a:solidFill>
                  <a:srgbClr val="004199"/>
                </a:solidFill>
                <a:latin typeface="Calibri" panose="020F0502020204030204" pitchFamily="34" charset="0"/>
              </a:rPr>
              <a:t>Définition de la SSE</a:t>
            </a:r>
          </a:p>
        </p:txBody>
      </p:sp>
      <p:sp>
        <p:nvSpPr>
          <p:cNvPr id="2" name="Espace réservé du contenu 1"/>
          <p:cNvSpPr>
            <a:spLocks noGrp="1"/>
          </p:cNvSpPr>
          <p:nvPr>
            <p:ph idx="1"/>
          </p:nvPr>
        </p:nvSpPr>
        <p:spPr>
          <a:xfrm>
            <a:off x="239350" y="1412781"/>
            <a:ext cx="7390029" cy="3936433"/>
          </a:xfrm>
        </p:spPr>
        <p:txBody>
          <a:bodyPr>
            <a:normAutofit fontScale="92500" lnSpcReduction="20000"/>
          </a:bodyPr>
          <a:lstStyle/>
          <a:p>
            <a:r>
              <a:rPr lang="fr-FR" sz="2400" dirty="0">
                <a:latin typeface="Calibri" panose="020F0502020204030204" pitchFamily="34" charset="0"/>
                <a:cs typeface="Calibri" panose="020F0502020204030204" pitchFamily="34" charset="0"/>
              </a:rPr>
              <a:t>= évènement émergent, inhabituel et/ou méconnu qui </a:t>
            </a:r>
            <a:r>
              <a:rPr lang="fr-FR" sz="2400" b="1" dirty="0">
                <a:latin typeface="Calibri" panose="020F0502020204030204" pitchFamily="34" charset="0"/>
                <a:cs typeface="Calibri" panose="020F0502020204030204" pitchFamily="34" charset="0"/>
              </a:rPr>
              <a:t>dépasse le cadre de la gestion courante des alertes </a:t>
            </a:r>
            <a:r>
              <a:rPr lang="fr-FR" sz="2400" dirty="0">
                <a:latin typeface="Calibri" panose="020F0502020204030204" pitchFamily="34" charset="0"/>
                <a:cs typeface="Calibri" panose="020F0502020204030204" pitchFamily="34" charset="0"/>
              </a:rPr>
              <a:t>au regard de son ampleur, de sa gravité, de son caractère médiatique et pouvant aller jusqu’à la crise. </a:t>
            </a:r>
          </a:p>
          <a:p>
            <a:endParaRPr lang="fr-FR" sz="2400" dirty="0">
              <a:latin typeface="Calibri" panose="020F0502020204030204" pitchFamily="34" charset="0"/>
              <a:cs typeface="Calibri" panose="020F0502020204030204" pitchFamily="34" charset="0"/>
            </a:endParaRPr>
          </a:p>
          <a:p>
            <a:r>
              <a:rPr lang="fr-FR" sz="2400" dirty="0">
                <a:latin typeface="Calibri" panose="020F0502020204030204" pitchFamily="34" charset="0"/>
                <a:cs typeface="Calibri" panose="020F0502020204030204" pitchFamily="34" charset="0"/>
              </a:rPr>
              <a:t>Conséquences sur :</a:t>
            </a:r>
          </a:p>
          <a:p>
            <a:r>
              <a:rPr lang="fr-FR" sz="2400" dirty="0">
                <a:latin typeface="Calibri" panose="020F0502020204030204" pitchFamily="34" charset="0"/>
                <a:cs typeface="Calibri" panose="020F0502020204030204" pitchFamily="34" charset="0"/>
              </a:rPr>
              <a:t>	- la santé des populations</a:t>
            </a:r>
          </a:p>
          <a:p>
            <a:r>
              <a:rPr lang="fr-FR" sz="2400" dirty="0">
                <a:latin typeface="Calibri" panose="020F0502020204030204" pitchFamily="34" charset="0"/>
                <a:cs typeface="Calibri" panose="020F0502020204030204" pitchFamily="34" charset="0"/>
              </a:rPr>
              <a:t>	- la demande de soins</a:t>
            </a:r>
          </a:p>
          <a:p>
            <a:r>
              <a:rPr lang="fr-FR" sz="2400" dirty="0">
                <a:latin typeface="Calibri" panose="020F0502020204030204" pitchFamily="34" charset="0"/>
                <a:cs typeface="Calibri" panose="020F0502020204030204" pitchFamily="34" charset="0"/>
              </a:rPr>
              <a:t>	- le fonctionnement du système de santé. </a:t>
            </a:r>
          </a:p>
          <a:p>
            <a:endParaRPr lang="fr-FR" sz="1600" i="1" dirty="0">
              <a:latin typeface="Calibri" panose="020F0502020204030204" pitchFamily="34" charset="0"/>
              <a:cs typeface="Calibri" panose="020F0502020204030204" pitchFamily="34" charset="0"/>
            </a:endParaRPr>
          </a:p>
          <a:p>
            <a:r>
              <a:rPr lang="fr-FR" sz="1600" i="1" dirty="0">
                <a:latin typeface="Calibri" panose="020F0502020204030204" pitchFamily="34" charset="0"/>
                <a:cs typeface="Calibri" panose="020F0502020204030204" pitchFamily="34" charset="0"/>
              </a:rPr>
              <a:t>INSTRUCTION N° DGS/DUS/CORRUSS2013/274 du 27 juin 2013 relative à l’organisation territoriale de la gestion des situations sanitaires exceptionnelles</a:t>
            </a:r>
          </a:p>
          <a:p>
            <a:endParaRPr lang="fr-FR" sz="2400" dirty="0">
              <a:latin typeface="Calibri" panose="020F0502020204030204" pitchFamily="34" charset="0"/>
              <a:cs typeface="Calibri" panose="020F0502020204030204" pitchFamily="34" charset="0"/>
            </a:endParaRPr>
          </a:p>
        </p:txBody>
      </p:sp>
      <p:pic>
        <p:nvPicPr>
          <p:cNvPr id="5" name="Image 4" descr="Exercice Plan blanc : accident simulé de montgolfières - CHU Amiens-Picardi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267" y="1028238"/>
            <a:ext cx="3168352" cy="2133441"/>
          </a:xfrm>
          <a:prstGeom prst="rect">
            <a:avLst/>
          </a:prstGeom>
          <a:noFill/>
          <a:ln>
            <a:noFill/>
          </a:ln>
        </p:spPr>
      </p:pic>
      <p:pic>
        <p:nvPicPr>
          <p:cNvPr id="7" name="Image 6" descr="Formation HCS - Situation sanitaire exceptionnelle damage control"/>
          <p:cNvPicPr/>
          <p:nvPr/>
        </p:nvPicPr>
        <p:blipFill>
          <a:blip r:embed="rId4">
            <a:extLst>
              <a:ext uri="{28A0092B-C50C-407E-A947-70E740481C1C}">
                <a14:useLocalDpi xmlns:a14="http://schemas.microsoft.com/office/drawing/2010/main" val="0"/>
              </a:ext>
            </a:extLst>
          </a:blip>
          <a:srcRect/>
          <a:stretch>
            <a:fillRect/>
          </a:stretch>
        </p:blipFill>
        <p:spPr bwMode="auto">
          <a:xfrm>
            <a:off x="7043915" y="3429000"/>
            <a:ext cx="4620704" cy="1999755"/>
          </a:xfrm>
          <a:prstGeom prst="rect">
            <a:avLst/>
          </a:prstGeom>
          <a:noFill/>
          <a:ln>
            <a:noFill/>
          </a:ln>
        </p:spPr>
      </p:pic>
      <p:sp>
        <p:nvSpPr>
          <p:cNvPr id="6" name="Espace réservé de la date 1"/>
          <p:cNvSpPr txBox="1">
            <a:spLocks/>
          </p:cNvSpPr>
          <p:nvPr/>
        </p:nvSpPr>
        <p:spPr>
          <a:xfrm>
            <a:off x="431800" y="6396842"/>
            <a:ext cx="5376168" cy="4611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Congrès FEMAS – 24 novembre 2023</a:t>
            </a:r>
          </a:p>
        </p:txBody>
      </p:sp>
    </p:spTree>
    <p:extLst>
      <p:ext uri="{BB962C8B-B14F-4D97-AF65-F5344CB8AC3E}">
        <p14:creationId xmlns:p14="http://schemas.microsoft.com/office/powerpoint/2010/main" val="337170801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85701" y="740701"/>
            <a:ext cx="9710833" cy="5568619"/>
          </a:xfrm>
          <a:prstGeom prst="rect">
            <a:avLst/>
          </a:prstGeom>
        </p:spPr>
      </p:pic>
      <p:sp>
        <p:nvSpPr>
          <p:cNvPr id="4" name="Rectangle 2"/>
          <p:cNvSpPr>
            <a:spLocks noGrp="1" noChangeArrowheads="1"/>
          </p:cNvSpPr>
          <p:nvPr>
            <p:ph type="title"/>
          </p:nvPr>
        </p:nvSpPr>
        <p:spPr>
          <a:xfrm>
            <a:off x="2688299" y="164637"/>
            <a:ext cx="9648395" cy="863600"/>
          </a:xfrm>
        </p:spPr>
        <p:txBody>
          <a:bodyPr>
            <a:noAutofit/>
          </a:bodyPr>
          <a:lstStyle/>
          <a:p>
            <a:r>
              <a:rPr lang="fr-FR" sz="4267" dirty="0">
                <a:solidFill>
                  <a:srgbClr val="004199"/>
                </a:solidFill>
                <a:latin typeface="Calibri" panose="020F0502020204030204" pitchFamily="34" charset="0"/>
              </a:rPr>
              <a:t>De la SSE à la crise …</a:t>
            </a:r>
          </a:p>
        </p:txBody>
      </p:sp>
    </p:spTree>
    <p:extLst>
      <p:ext uri="{BB962C8B-B14F-4D97-AF65-F5344CB8AC3E}">
        <p14:creationId xmlns:p14="http://schemas.microsoft.com/office/powerpoint/2010/main" val="233494720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43607" y="164637"/>
            <a:ext cx="9648395" cy="863600"/>
          </a:xfrm>
        </p:spPr>
        <p:txBody>
          <a:bodyPr>
            <a:noAutofit/>
          </a:bodyPr>
          <a:lstStyle/>
          <a:p>
            <a:r>
              <a:rPr lang="fr-FR" sz="4267" dirty="0">
                <a:solidFill>
                  <a:srgbClr val="004199"/>
                </a:solidFill>
                <a:latin typeface="Calibri" panose="020F0502020204030204" pitchFamily="34" charset="0"/>
              </a:rPr>
              <a:t>De la SSE à la crise</a:t>
            </a:r>
          </a:p>
        </p:txBody>
      </p:sp>
      <p:sp>
        <p:nvSpPr>
          <p:cNvPr id="11" name="Rectangle 10"/>
          <p:cNvSpPr/>
          <p:nvPr/>
        </p:nvSpPr>
        <p:spPr>
          <a:xfrm>
            <a:off x="239350" y="1124745"/>
            <a:ext cx="6528725" cy="4607095"/>
          </a:xfrm>
          <a:prstGeom prst="rect">
            <a:avLst/>
          </a:prstGeom>
        </p:spPr>
        <p:txBody>
          <a:bodyPr wrap="square">
            <a:spAutoFit/>
          </a:bodyPr>
          <a:lstStyle/>
          <a:p>
            <a:pPr algn="just" defTabSz="1219170">
              <a:tabLst>
                <a:tab pos="478355" algn="l"/>
              </a:tabLst>
              <a:defRPr/>
            </a:pPr>
            <a:r>
              <a:rPr lang="fr-FR" sz="2667" b="1" dirty="0">
                <a:solidFill>
                  <a:srgbClr val="000000"/>
                </a:solidFill>
                <a:latin typeface="Calibri" panose="020F0502020204030204" pitchFamily="34" charset="0"/>
                <a:cs typeface="Calibri" panose="020F0502020204030204" pitchFamily="34" charset="0"/>
              </a:rPr>
              <a:t>La crise est une dynamique qui emporte l’organisation, </a:t>
            </a:r>
          </a:p>
          <a:p>
            <a:pPr algn="just" defTabSz="1219170">
              <a:tabLst>
                <a:tab pos="478355" algn="l"/>
              </a:tabLst>
              <a:defRPr/>
            </a:pPr>
            <a:r>
              <a:rPr lang="fr-FR" sz="2667" b="1" dirty="0">
                <a:solidFill>
                  <a:srgbClr val="000000"/>
                </a:solidFill>
                <a:latin typeface="Calibri" panose="020F0502020204030204" pitchFamily="34" charset="0"/>
                <a:cs typeface="Calibri" panose="020F0502020204030204" pitchFamily="34" charset="0"/>
              </a:rPr>
              <a:t>les 5 D (Lagadec) :</a:t>
            </a:r>
          </a:p>
          <a:p>
            <a:pPr algn="just" defTabSz="1219170">
              <a:tabLst>
                <a:tab pos="478355" algn="l"/>
              </a:tabLst>
              <a:defRPr/>
            </a:pPr>
            <a:endParaRPr lang="fr-FR" sz="2667" dirty="0">
              <a:solidFill>
                <a:srgbClr val="000000"/>
              </a:solidFill>
              <a:latin typeface="Calibri" panose="020F0502020204030204" pitchFamily="34" charset="0"/>
              <a:cs typeface="Calibri" panose="020F0502020204030204" pitchFamily="34" charset="0"/>
            </a:endParaRP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Déferlement de difficultés</a:t>
            </a: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Débordement/dérèglement dans le fonctionnement des organisations</a:t>
            </a: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Divergences multiples dans les choix fondamentaux</a:t>
            </a: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Déstabilisation</a:t>
            </a:r>
          </a:p>
          <a:p>
            <a:pPr marL="457189" indent="-457189" algn="just" defTabSz="1219170">
              <a:buFont typeface="Arial" panose="020B0604020202020204" pitchFamily="34" charset="0"/>
              <a:buChar char="•"/>
              <a:tabLst>
                <a:tab pos="478355" algn="l"/>
              </a:tabLst>
              <a:defRPr/>
            </a:pPr>
            <a:r>
              <a:rPr lang="fr-FR" sz="2667" dirty="0">
                <a:solidFill>
                  <a:srgbClr val="000000"/>
                </a:solidFill>
                <a:latin typeface="Calibri" panose="020F0502020204030204" pitchFamily="34" charset="0"/>
                <a:cs typeface="Calibri" panose="020F0502020204030204" pitchFamily="34" charset="0"/>
              </a:rPr>
              <a:t>Décrédibilisation</a:t>
            </a:r>
          </a:p>
        </p:txBody>
      </p:sp>
      <p:pic>
        <p:nvPicPr>
          <p:cNvPr id="7" name="Picture 6" descr="angry_man1"/>
          <p:cNvPicPr>
            <a:picLocks noChangeAspect="1" noChangeArrowheads="1"/>
          </p:cNvPicPr>
          <p:nvPr/>
        </p:nvPicPr>
        <p:blipFill>
          <a:blip r:embed="rId2" cstate="print"/>
          <a:srcRect/>
          <a:stretch>
            <a:fillRect/>
          </a:stretch>
        </p:blipFill>
        <p:spPr bwMode="auto">
          <a:xfrm>
            <a:off x="4946761" y="1801456"/>
            <a:ext cx="2421043" cy="1344149"/>
          </a:xfrm>
          <a:prstGeom prst="rect">
            <a:avLst/>
          </a:prstGeom>
          <a:noFill/>
          <a:ln w="9525">
            <a:noFill/>
            <a:miter lim="800000"/>
            <a:headEnd/>
            <a:tailEnd/>
          </a:ln>
        </p:spPr>
      </p:pic>
      <p:sp>
        <p:nvSpPr>
          <p:cNvPr id="8" name="Espace réservé du contenu 2"/>
          <p:cNvSpPr txBox="1">
            <a:spLocks/>
          </p:cNvSpPr>
          <p:nvPr/>
        </p:nvSpPr>
        <p:spPr>
          <a:xfrm>
            <a:off x="7920204" y="1298336"/>
            <a:ext cx="4416489" cy="7411251"/>
          </a:xfrm>
          <a:prstGeom prst="rect">
            <a:avLst/>
          </a:prstGeom>
        </p:spPr>
        <p:txBody>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1219170" eaLnBrk="0" hangingPunct="0">
              <a:spcAft>
                <a:spcPts val="667"/>
              </a:spcAft>
              <a:defRPr/>
            </a:pPr>
            <a:r>
              <a:rPr lang="fr-FR" sz="2667" dirty="0">
                <a:solidFill>
                  <a:srgbClr val="49311F"/>
                </a:solidFill>
                <a:latin typeface="Calibri" panose="020F0502020204030204" pitchFamily="34" charset="0"/>
                <a:cs typeface="Calibri" panose="020F0502020204030204" pitchFamily="34" charset="0"/>
              </a:rPr>
              <a:t>Organisation incapable de faire face aux évènements :</a:t>
            </a:r>
          </a:p>
          <a:p>
            <a:pPr marL="1200121" indent="-1077357" defTabSz="1219170" eaLnBrk="0" hangingPunct="0">
              <a:spcAft>
                <a:spcPts val="667"/>
              </a:spcAft>
              <a:buFont typeface="Wingdings" panose="05000000000000000000" pitchFamily="2" charset="2"/>
              <a:buChar char="Ø"/>
              <a:defRPr/>
            </a:pPr>
            <a:r>
              <a:rPr lang="fr-FR" sz="2667" dirty="0">
                <a:solidFill>
                  <a:srgbClr val="49311F"/>
                </a:solidFill>
                <a:latin typeface="Calibri" panose="020F0502020204030204" pitchFamily="34" charset="0"/>
                <a:cs typeface="Calibri" panose="020F0502020204030204" pitchFamily="34" charset="0"/>
              </a:rPr>
              <a:t>augmentation du coût humain et financier</a:t>
            </a:r>
          </a:p>
          <a:p>
            <a:pPr marL="122764" defTabSz="1219170" eaLnBrk="0" hangingPunct="0">
              <a:spcAft>
                <a:spcPts val="667"/>
              </a:spcAft>
              <a:buFont typeface="Wingdings" pitchFamily="2" charset="2"/>
              <a:buChar char="Ø"/>
              <a:defRPr/>
            </a:pPr>
            <a:endParaRPr lang="fr-FR" sz="2667" dirty="0">
              <a:solidFill>
                <a:srgbClr val="49311F"/>
              </a:solidFill>
              <a:latin typeface="Calibri" panose="020F0502020204030204" pitchFamily="34" charset="0"/>
              <a:cs typeface="Calibri" panose="020F0502020204030204" pitchFamily="34" charset="0"/>
            </a:endParaRPr>
          </a:p>
          <a:p>
            <a:pPr marL="0" defTabSz="1219170" eaLnBrk="0" hangingPunct="0">
              <a:spcAft>
                <a:spcPts val="667"/>
              </a:spcAft>
              <a:defRPr/>
            </a:pPr>
            <a:r>
              <a:rPr lang="fr-FR" sz="2667" dirty="0">
                <a:solidFill>
                  <a:srgbClr val="49311F"/>
                </a:solidFill>
                <a:latin typeface="Calibri" panose="020F0502020204030204" pitchFamily="34" charset="0"/>
                <a:cs typeface="Calibri" panose="020F0502020204030204" pitchFamily="34" charset="0"/>
              </a:rPr>
              <a:t>Recherche de bouc émissaire </a:t>
            </a:r>
          </a:p>
          <a:p>
            <a:pPr marL="1200121" indent="-1077357" defTabSz="1219170" eaLnBrk="0" hangingPunct="0">
              <a:spcAft>
                <a:spcPts val="667"/>
              </a:spcAft>
              <a:buFont typeface="Wingdings" pitchFamily="2" charset="2"/>
              <a:buChar char="Ø"/>
              <a:defRPr/>
            </a:pPr>
            <a:r>
              <a:rPr lang="fr-FR" sz="2667" dirty="0">
                <a:solidFill>
                  <a:srgbClr val="49311F"/>
                </a:solidFill>
                <a:latin typeface="Calibri" panose="020F0502020204030204" pitchFamily="34" charset="0"/>
                <a:cs typeface="Calibri" panose="020F0502020204030204" pitchFamily="34" charset="0"/>
              </a:rPr>
              <a:t>risque médiatique et politique</a:t>
            </a:r>
          </a:p>
          <a:p>
            <a:pPr marL="122764" defTabSz="1219170" eaLnBrk="0" hangingPunct="0">
              <a:spcAft>
                <a:spcPts val="667"/>
              </a:spcAft>
              <a:defRPr/>
            </a:pPr>
            <a:r>
              <a:rPr lang="fr-FR" sz="2667" dirty="0">
                <a:solidFill>
                  <a:srgbClr val="49311F"/>
                </a:solidFill>
                <a:latin typeface="Calibri" panose="020F0502020204030204" pitchFamily="34" charset="0"/>
                <a:cs typeface="Calibri" panose="020F0502020204030204" pitchFamily="34" charset="0"/>
              </a:rPr>
              <a:t> </a:t>
            </a:r>
          </a:p>
          <a:p>
            <a:pPr marL="122764" defTabSz="1219170">
              <a:spcAft>
                <a:spcPts val="667"/>
              </a:spcAft>
              <a:defRPr/>
            </a:pPr>
            <a:endParaRPr lang="fr-FR" sz="1867" dirty="0">
              <a:solidFill>
                <a:srgbClr val="49311F"/>
              </a:solidFill>
              <a:latin typeface="Arial"/>
            </a:endParaRPr>
          </a:p>
        </p:txBody>
      </p:sp>
    </p:spTree>
    <p:extLst>
      <p:ext uri="{BB962C8B-B14F-4D97-AF65-F5344CB8AC3E}">
        <p14:creationId xmlns:p14="http://schemas.microsoft.com/office/powerpoint/2010/main" val="923098074"/>
      </p:ext>
    </p:extLst>
  </p:cSld>
  <p:clrMapOvr>
    <a:masterClrMapping/>
  </p:clrMapOvr>
  <p:transition spd="slow">
    <p:push dir="u"/>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2322</Words>
  <Application>Microsoft Macintosh PowerPoint</Application>
  <PresentationFormat>Grand écran</PresentationFormat>
  <Paragraphs>336</Paragraphs>
  <Slides>46</Slides>
  <Notes>10</Notes>
  <HiddenSlides>1</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46</vt:i4>
      </vt:variant>
    </vt:vector>
  </HeadingPairs>
  <TitlesOfParts>
    <vt:vector size="58" baseType="lpstr">
      <vt:lpstr>Abadi</vt:lpstr>
      <vt:lpstr>Arial</vt:lpstr>
      <vt:lpstr>Calibri</vt:lpstr>
      <vt:lpstr>Calibri Light</vt:lpstr>
      <vt:lpstr>Courier New</vt:lpstr>
      <vt:lpstr>Montserrat Regular</vt:lpstr>
      <vt:lpstr>Open Sans</vt:lpstr>
      <vt:lpstr>Proxima Nova</vt:lpstr>
      <vt:lpstr>Symbol</vt:lpstr>
      <vt:lpstr>Times New Roman</vt:lpstr>
      <vt:lpstr>Wingdings</vt:lpstr>
      <vt:lpstr>Thème Office</vt:lpstr>
      <vt:lpstr>Atelier 3 Construire son plan d’action face aux situations sanitaires exceptionnelles</vt:lpstr>
      <vt:lpstr>Sommaire </vt:lpstr>
      <vt:lpstr>PITCH </vt:lpstr>
      <vt:lpstr>La notion de SSE et l’organisation générale de la gestion de crise  Hélène BLARY BUISSART Pharmacienne chargée de mission Service Zonal de Défense et de Sécurité Direction de la Sécurité Sanitaire et de la Santé Environnementale / SDVSS ARS Hauts de France </vt:lpstr>
      <vt:lpstr>Eléments de contexte, définitions et exemples de crises récentes</vt:lpstr>
      <vt:lpstr>Quelques définitions</vt:lpstr>
      <vt:lpstr>Définition de la SSE</vt:lpstr>
      <vt:lpstr>De la SSE à la crise …</vt:lpstr>
      <vt:lpstr>De la SSE à la crise</vt:lpstr>
      <vt:lpstr>Peut-on gérer une crise ?</vt:lpstr>
      <vt:lpstr>Différents types de risques</vt:lpstr>
      <vt:lpstr>Risques technologiques</vt:lpstr>
      <vt:lpstr>Risques biologiques</vt:lpstr>
      <vt:lpstr>Risques naturels</vt:lpstr>
      <vt:lpstr>Risques réseaux</vt:lpstr>
      <vt:lpstr>Risques sociétaux</vt:lpstr>
      <vt:lpstr>Menace terroriste</vt:lpstr>
      <vt:lpstr>Organisation nationale et territoriale  de la réponse aux sse</vt:lpstr>
      <vt:lpstr>Niveau national</vt:lpstr>
      <vt:lpstr>Niveau zonal</vt:lpstr>
      <vt:lpstr>Niveau départemental</vt:lpstr>
      <vt:lpstr>Niveau opérationnel</vt:lpstr>
      <vt:lpstr>Présentation PowerPoint</vt:lpstr>
      <vt:lpstr>Dispositifs de réponse aux SSE</vt:lpstr>
      <vt:lpstr>Focus sur le dispositif ORSEC</vt:lpstr>
      <vt:lpstr>Présentation PowerPoint</vt:lpstr>
      <vt:lpstr>Présentation PowerPoint</vt:lpstr>
      <vt:lpstr>Présentation PowerPoint</vt:lpstr>
      <vt:lpstr>Présentation PowerPoint</vt:lpstr>
      <vt:lpstr>La gestion de crise au sein de l’ARS</vt:lpstr>
      <vt:lpstr>Processus de conduite de crise</vt:lpstr>
      <vt:lpstr>La CRAPS, cellule de crise de l’ARS</vt:lpstr>
      <vt:lpstr>Pour conclure …</vt:lpstr>
      <vt:lpstr>              Le Point Focal Régional    Guichet unique de réception des signaux sanitaires 24h/24 et 7j/7   Téléphone :  03 62 72 77 77    Mail : ars-hdf-signal@ars.sante.fr     </vt:lpstr>
      <vt:lpstr>Présentation PowerPoint</vt:lpstr>
      <vt:lpstr>4.Plan d’action pour la participation à la gestion de crise  sanitaire exceptionnelle ROC Artois               </vt:lpstr>
      <vt:lpstr>Présentation PowerPoint</vt:lpstr>
      <vt:lpstr>Présentation de la trame validée par la DCGDR</vt:lpstr>
      <vt:lpstr>Plan de la Trame</vt:lpstr>
      <vt:lpstr>ANTICIPER</vt:lpstr>
      <vt:lpstr> ADAPTER  </vt:lpstr>
      <vt:lpstr> PILOTER  </vt:lpstr>
      <vt:lpstr>  </vt:lpstr>
      <vt:lpstr> EVALUER  </vt:lpstr>
      <vt:lpstr>7.QUESTIONS/REPONSES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 …………</dc:title>
  <dc:creator>Arline D'haudt</dc:creator>
  <cp:lastModifiedBy>francois hazebrouck</cp:lastModifiedBy>
  <cp:revision>21</cp:revision>
  <dcterms:created xsi:type="dcterms:W3CDTF">2023-09-27T07:32:26Z</dcterms:created>
  <dcterms:modified xsi:type="dcterms:W3CDTF">2023-11-21T19:55:38Z</dcterms:modified>
</cp:coreProperties>
</file>