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handoutMasterIdLst>
    <p:handoutMasterId r:id="rId31"/>
  </p:handoutMasterIdLst>
  <p:sldIdLst>
    <p:sldId id="256" r:id="rId2"/>
    <p:sldId id="257" r:id="rId3"/>
    <p:sldId id="290" r:id="rId4"/>
    <p:sldId id="266" r:id="rId5"/>
    <p:sldId id="267" r:id="rId6"/>
    <p:sldId id="268" r:id="rId7"/>
    <p:sldId id="269" r:id="rId8"/>
    <p:sldId id="270" r:id="rId9"/>
    <p:sldId id="271" r:id="rId10"/>
    <p:sldId id="272" r:id="rId11"/>
    <p:sldId id="273" r:id="rId12"/>
    <p:sldId id="274" r:id="rId13"/>
    <p:sldId id="275" r:id="rId14"/>
    <p:sldId id="276" r:id="rId15"/>
    <p:sldId id="291" r:id="rId16"/>
    <p:sldId id="278" r:id="rId17"/>
    <p:sldId id="279" r:id="rId18"/>
    <p:sldId id="281" r:id="rId19"/>
    <p:sldId id="282" r:id="rId20"/>
    <p:sldId id="283" r:id="rId21"/>
    <p:sldId id="284" r:id="rId22"/>
    <p:sldId id="285" r:id="rId23"/>
    <p:sldId id="286" r:id="rId24"/>
    <p:sldId id="287" r:id="rId25"/>
    <p:sldId id="288" r:id="rId26"/>
    <p:sldId id="292" r:id="rId27"/>
    <p:sldId id="293" r:id="rId28"/>
    <p:sldId id="295" r:id="rId29"/>
    <p:sldId id="265" r:id="rId3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E5F0"/>
    <a:srgbClr val="004199"/>
    <a:srgbClr val="E71C7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CFB3C0-462D-44E9-B851-A617DD28D967}" v="8" dt="2023-11-21T07:21:52.0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40"/>
  </p:normalViewPr>
  <p:slideViewPr>
    <p:cSldViewPr snapToGrid="0">
      <p:cViewPr varScale="1">
        <p:scale>
          <a:sx n="108" d="100"/>
          <a:sy n="108" d="100"/>
        </p:scale>
        <p:origin x="678" y="96"/>
      </p:cViewPr>
      <p:guideLst/>
    </p:cSldViewPr>
  </p:slideViewPr>
  <p:notesTextViewPr>
    <p:cViewPr>
      <p:scale>
        <a:sx n="1" d="1"/>
        <a:sy n="1" d="1"/>
      </p:scale>
      <p:origin x="0" y="0"/>
    </p:cViewPr>
  </p:notesTextViewPr>
  <p:notesViewPr>
    <p:cSldViewPr snapToGrid="0">
      <p:cViewPr varScale="1">
        <p:scale>
          <a:sx n="87" d="100"/>
          <a:sy n="87" d="100"/>
        </p:scale>
        <p:origin x="2790"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ylvain DURIEZ" userId="4da10382-b40f-48a6-bbbe-61f1d2f4d183" providerId="ADAL" clId="{3BCFB3C0-462D-44E9-B851-A617DD28D967}"/>
    <pc:docChg chg="undo custSel addSld delSld modSld">
      <pc:chgData name="Sylvain DURIEZ" userId="4da10382-b40f-48a6-bbbe-61f1d2f4d183" providerId="ADAL" clId="{3BCFB3C0-462D-44E9-B851-A617DD28D967}" dt="2023-11-23T14:21:14.410" v="1237" actId="20577"/>
      <pc:docMkLst>
        <pc:docMk/>
      </pc:docMkLst>
      <pc:sldChg chg="del">
        <pc:chgData name="Sylvain DURIEZ" userId="4da10382-b40f-48a6-bbbe-61f1d2f4d183" providerId="ADAL" clId="{3BCFB3C0-462D-44E9-B851-A617DD28D967}" dt="2023-11-21T07:19:22.299" v="462" actId="47"/>
        <pc:sldMkLst>
          <pc:docMk/>
          <pc:sldMk cId="4259681519" sldId="258"/>
        </pc:sldMkLst>
      </pc:sldChg>
      <pc:sldChg chg="del">
        <pc:chgData name="Sylvain DURIEZ" userId="4da10382-b40f-48a6-bbbe-61f1d2f4d183" providerId="ADAL" clId="{3BCFB3C0-462D-44E9-B851-A617DD28D967}" dt="2023-11-21T07:19:22.299" v="462" actId="47"/>
        <pc:sldMkLst>
          <pc:docMk/>
          <pc:sldMk cId="1292017511" sldId="259"/>
        </pc:sldMkLst>
      </pc:sldChg>
      <pc:sldChg chg="del">
        <pc:chgData name="Sylvain DURIEZ" userId="4da10382-b40f-48a6-bbbe-61f1d2f4d183" providerId="ADAL" clId="{3BCFB3C0-462D-44E9-B851-A617DD28D967}" dt="2023-11-21T07:19:22.299" v="462" actId="47"/>
        <pc:sldMkLst>
          <pc:docMk/>
          <pc:sldMk cId="1895634192" sldId="260"/>
        </pc:sldMkLst>
      </pc:sldChg>
      <pc:sldChg chg="del">
        <pc:chgData name="Sylvain DURIEZ" userId="4da10382-b40f-48a6-bbbe-61f1d2f4d183" providerId="ADAL" clId="{3BCFB3C0-462D-44E9-B851-A617DD28D967}" dt="2023-11-21T07:19:16.903" v="461" actId="47"/>
        <pc:sldMkLst>
          <pc:docMk/>
          <pc:sldMk cId="3254601301" sldId="261"/>
        </pc:sldMkLst>
      </pc:sldChg>
      <pc:sldChg chg="del">
        <pc:chgData name="Sylvain DURIEZ" userId="4da10382-b40f-48a6-bbbe-61f1d2f4d183" providerId="ADAL" clId="{3BCFB3C0-462D-44E9-B851-A617DD28D967}" dt="2023-11-21T07:19:16.903" v="461" actId="47"/>
        <pc:sldMkLst>
          <pc:docMk/>
          <pc:sldMk cId="2184381920" sldId="262"/>
        </pc:sldMkLst>
      </pc:sldChg>
      <pc:sldChg chg="del">
        <pc:chgData name="Sylvain DURIEZ" userId="4da10382-b40f-48a6-bbbe-61f1d2f4d183" providerId="ADAL" clId="{3BCFB3C0-462D-44E9-B851-A617DD28D967}" dt="2023-11-21T07:19:16.903" v="461" actId="47"/>
        <pc:sldMkLst>
          <pc:docMk/>
          <pc:sldMk cId="4038892217" sldId="263"/>
        </pc:sldMkLst>
      </pc:sldChg>
      <pc:sldChg chg="del">
        <pc:chgData name="Sylvain DURIEZ" userId="4da10382-b40f-48a6-bbbe-61f1d2f4d183" providerId="ADAL" clId="{3BCFB3C0-462D-44E9-B851-A617DD28D967}" dt="2023-11-21T07:19:16.903" v="461" actId="47"/>
        <pc:sldMkLst>
          <pc:docMk/>
          <pc:sldMk cId="2449620870" sldId="264"/>
        </pc:sldMkLst>
      </pc:sldChg>
      <pc:sldChg chg="modSp mod">
        <pc:chgData name="Sylvain DURIEZ" userId="4da10382-b40f-48a6-bbbe-61f1d2f4d183" providerId="ADAL" clId="{3BCFB3C0-462D-44E9-B851-A617DD28D967}" dt="2023-11-21T06:49:57.608" v="205" actId="948"/>
        <pc:sldMkLst>
          <pc:docMk/>
          <pc:sldMk cId="833345827" sldId="267"/>
        </pc:sldMkLst>
        <pc:spChg chg="mod">
          <ac:chgData name="Sylvain DURIEZ" userId="4da10382-b40f-48a6-bbbe-61f1d2f4d183" providerId="ADAL" clId="{3BCFB3C0-462D-44E9-B851-A617DD28D967}" dt="2023-11-21T06:49:57.608" v="205" actId="948"/>
          <ac:spMkLst>
            <pc:docMk/>
            <pc:sldMk cId="833345827" sldId="267"/>
            <ac:spMk id="6" creationId="{68544B47-E398-DDE6-B6AF-CB837DAF9917}"/>
          </ac:spMkLst>
        </pc:spChg>
      </pc:sldChg>
      <pc:sldChg chg="modSp mod">
        <pc:chgData name="Sylvain DURIEZ" userId="4da10382-b40f-48a6-bbbe-61f1d2f4d183" providerId="ADAL" clId="{3BCFB3C0-462D-44E9-B851-A617DD28D967}" dt="2023-11-23T14:02:30.228" v="942" actId="20577"/>
        <pc:sldMkLst>
          <pc:docMk/>
          <pc:sldMk cId="2602063415" sldId="272"/>
        </pc:sldMkLst>
        <pc:spChg chg="mod">
          <ac:chgData name="Sylvain DURIEZ" userId="4da10382-b40f-48a6-bbbe-61f1d2f4d183" providerId="ADAL" clId="{3BCFB3C0-462D-44E9-B851-A617DD28D967}" dt="2023-11-23T14:02:30.228" v="942" actId="20577"/>
          <ac:spMkLst>
            <pc:docMk/>
            <pc:sldMk cId="2602063415" sldId="272"/>
            <ac:spMk id="2" creationId="{43D3896D-9B67-794A-A01E-B5F727D13CB7}"/>
          </ac:spMkLst>
        </pc:spChg>
      </pc:sldChg>
      <pc:sldChg chg="modSp mod">
        <pc:chgData name="Sylvain DURIEZ" userId="4da10382-b40f-48a6-bbbe-61f1d2f4d183" providerId="ADAL" clId="{3BCFB3C0-462D-44E9-B851-A617DD28D967}" dt="2023-11-21T06:43:18.440" v="95" actId="14100"/>
        <pc:sldMkLst>
          <pc:docMk/>
          <pc:sldMk cId="1255768965" sldId="275"/>
        </pc:sldMkLst>
        <pc:spChg chg="mod">
          <ac:chgData name="Sylvain DURIEZ" userId="4da10382-b40f-48a6-bbbe-61f1d2f4d183" providerId="ADAL" clId="{3BCFB3C0-462D-44E9-B851-A617DD28D967}" dt="2023-11-21T06:43:18.440" v="95" actId="14100"/>
          <ac:spMkLst>
            <pc:docMk/>
            <pc:sldMk cId="1255768965" sldId="275"/>
            <ac:spMk id="4" creationId="{4833A8AC-4546-509C-5ABD-787516E4F193}"/>
          </ac:spMkLst>
        </pc:spChg>
      </pc:sldChg>
      <pc:sldChg chg="modSp mod">
        <pc:chgData name="Sylvain DURIEZ" userId="4da10382-b40f-48a6-bbbe-61f1d2f4d183" providerId="ADAL" clId="{3BCFB3C0-462D-44E9-B851-A617DD28D967}" dt="2023-11-23T14:19:48.933" v="1216" actId="313"/>
        <pc:sldMkLst>
          <pc:docMk/>
          <pc:sldMk cId="2495144945" sldId="276"/>
        </pc:sldMkLst>
        <pc:spChg chg="mod">
          <ac:chgData name="Sylvain DURIEZ" userId="4da10382-b40f-48a6-bbbe-61f1d2f4d183" providerId="ADAL" clId="{3BCFB3C0-462D-44E9-B851-A617DD28D967}" dt="2023-11-21T06:43:35.648" v="106" actId="20577"/>
          <ac:spMkLst>
            <pc:docMk/>
            <pc:sldMk cId="2495144945" sldId="276"/>
            <ac:spMk id="4" creationId="{4833A8AC-4546-509C-5ABD-787516E4F193}"/>
          </ac:spMkLst>
        </pc:spChg>
        <pc:spChg chg="mod">
          <ac:chgData name="Sylvain DURIEZ" userId="4da10382-b40f-48a6-bbbe-61f1d2f4d183" providerId="ADAL" clId="{3BCFB3C0-462D-44E9-B851-A617DD28D967}" dt="2023-11-23T14:19:48.933" v="1216" actId="313"/>
          <ac:spMkLst>
            <pc:docMk/>
            <pc:sldMk cId="2495144945" sldId="276"/>
            <ac:spMk id="9" creationId="{8A9A9A5F-EB1A-BA98-F750-C7FF81D4DB5F}"/>
          </ac:spMkLst>
        </pc:spChg>
      </pc:sldChg>
      <pc:sldChg chg="del">
        <pc:chgData name="Sylvain DURIEZ" userId="4da10382-b40f-48a6-bbbe-61f1d2f4d183" providerId="ADAL" clId="{3BCFB3C0-462D-44E9-B851-A617DD28D967}" dt="2023-11-21T06:48:46.067" v="201" actId="47"/>
        <pc:sldMkLst>
          <pc:docMk/>
          <pc:sldMk cId="2632257946" sldId="277"/>
        </pc:sldMkLst>
      </pc:sldChg>
      <pc:sldChg chg="modSp mod">
        <pc:chgData name="Sylvain DURIEZ" userId="4da10382-b40f-48a6-bbbe-61f1d2f4d183" providerId="ADAL" clId="{3BCFB3C0-462D-44E9-B851-A617DD28D967}" dt="2023-11-21T07:00:21.800" v="238" actId="20577"/>
        <pc:sldMkLst>
          <pc:docMk/>
          <pc:sldMk cId="4258229737" sldId="278"/>
        </pc:sldMkLst>
        <pc:spChg chg="mod">
          <ac:chgData name="Sylvain DURIEZ" userId="4da10382-b40f-48a6-bbbe-61f1d2f4d183" providerId="ADAL" clId="{3BCFB3C0-462D-44E9-B851-A617DD28D967}" dt="2023-11-21T07:00:21.800" v="238" actId="20577"/>
          <ac:spMkLst>
            <pc:docMk/>
            <pc:sldMk cId="4258229737" sldId="278"/>
            <ac:spMk id="2" creationId="{1F5539C9-E04B-579B-7AE0-9CCFD7D6F265}"/>
          </ac:spMkLst>
        </pc:spChg>
      </pc:sldChg>
      <pc:sldChg chg="modSp mod">
        <pc:chgData name="Sylvain DURIEZ" userId="4da10382-b40f-48a6-bbbe-61f1d2f4d183" providerId="ADAL" clId="{3BCFB3C0-462D-44E9-B851-A617DD28D967}" dt="2023-11-23T14:20:19.503" v="1220" actId="20577"/>
        <pc:sldMkLst>
          <pc:docMk/>
          <pc:sldMk cId="1664216378" sldId="279"/>
        </pc:sldMkLst>
        <pc:spChg chg="mod">
          <ac:chgData name="Sylvain DURIEZ" userId="4da10382-b40f-48a6-bbbe-61f1d2f4d183" providerId="ADAL" clId="{3BCFB3C0-462D-44E9-B851-A617DD28D967}" dt="2023-11-21T07:00:33.780" v="254" actId="20577"/>
          <ac:spMkLst>
            <pc:docMk/>
            <pc:sldMk cId="1664216378" sldId="279"/>
            <ac:spMk id="2" creationId="{1F5539C9-E04B-579B-7AE0-9CCFD7D6F265}"/>
          </ac:spMkLst>
        </pc:spChg>
        <pc:spChg chg="mod">
          <ac:chgData name="Sylvain DURIEZ" userId="4da10382-b40f-48a6-bbbe-61f1d2f4d183" providerId="ADAL" clId="{3BCFB3C0-462D-44E9-B851-A617DD28D967}" dt="2023-11-23T14:20:19.503" v="1220" actId="20577"/>
          <ac:spMkLst>
            <pc:docMk/>
            <pc:sldMk cId="1664216378" sldId="279"/>
            <ac:spMk id="3" creationId="{D93F007D-E2EB-445D-2B24-9B5CF0BFC494}"/>
          </ac:spMkLst>
        </pc:spChg>
      </pc:sldChg>
      <pc:sldChg chg="modSp del mod">
        <pc:chgData name="Sylvain DURIEZ" userId="4da10382-b40f-48a6-bbbe-61f1d2f4d183" providerId="ADAL" clId="{3BCFB3C0-462D-44E9-B851-A617DD28D967}" dt="2023-11-21T07:54:28.555" v="932" actId="47"/>
        <pc:sldMkLst>
          <pc:docMk/>
          <pc:sldMk cId="2608705711" sldId="280"/>
        </pc:sldMkLst>
        <pc:spChg chg="mod">
          <ac:chgData name="Sylvain DURIEZ" userId="4da10382-b40f-48a6-bbbe-61f1d2f4d183" providerId="ADAL" clId="{3BCFB3C0-462D-44E9-B851-A617DD28D967}" dt="2023-11-21T07:00:52.150" v="263" actId="20577"/>
          <ac:spMkLst>
            <pc:docMk/>
            <pc:sldMk cId="2608705711" sldId="280"/>
            <ac:spMk id="2" creationId="{1F5539C9-E04B-579B-7AE0-9CCFD7D6F265}"/>
          </ac:spMkLst>
        </pc:spChg>
      </pc:sldChg>
      <pc:sldChg chg="modSp mod">
        <pc:chgData name="Sylvain DURIEZ" userId="4da10382-b40f-48a6-bbbe-61f1d2f4d183" providerId="ADAL" clId="{3BCFB3C0-462D-44E9-B851-A617DD28D967}" dt="2023-11-23T14:20:56.751" v="1235" actId="20577"/>
        <pc:sldMkLst>
          <pc:docMk/>
          <pc:sldMk cId="1424833774" sldId="281"/>
        </pc:sldMkLst>
        <pc:spChg chg="mod">
          <ac:chgData name="Sylvain DURIEZ" userId="4da10382-b40f-48a6-bbbe-61f1d2f4d183" providerId="ADAL" clId="{3BCFB3C0-462D-44E9-B851-A617DD28D967}" dt="2023-11-21T07:01:47.373" v="301" actId="20577"/>
          <ac:spMkLst>
            <pc:docMk/>
            <pc:sldMk cId="1424833774" sldId="281"/>
            <ac:spMk id="2" creationId="{1F5539C9-E04B-579B-7AE0-9CCFD7D6F265}"/>
          </ac:spMkLst>
        </pc:spChg>
        <pc:spChg chg="mod">
          <ac:chgData name="Sylvain DURIEZ" userId="4da10382-b40f-48a6-bbbe-61f1d2f4d183" providerId="ADAL" clId="{3BCFB3C0-462D-44E9-B851-A617DD28D967}" dt="2023-11-23T14:20:56.751" v="1235" actId="20577"/>
          <ac:spMkLst>
            <pc:docMk/>
            <pc:sldMk cId="1424833774" sldId="281"/>
            <ac:spMk id="3" creationId="{D93F007D-E2EB-445D-2B24-9B5CF0BFC494}"/>
          </ac:spMkLst>
        </pc:spChg>
      </pc:sldChg>
      <pc:sldChg chg="modSp mod">
        <pc:chgData name="Sylvain DURIEZ" userId="4da10382-b40f-48a6-bbbe-61f1d2f4d183" providerId="ADAL" clId="{3BCFB3C0-462D-44E9-B851-A617DD28D967}" dt="2023-11-21T07:01:58.799" v="311" actId="20577"/>
        <pc:sldMkLst>
          <pc:docMk/>
          <pc:sldMk cId="936309660" sldId="282"/>
        </pc:sldMkLst>
        <pc:spChg chg="mod">
          <ac:chgData name="Sylvain DURIEZ" userId="4da10382-b40f-48a6-bbbe-61f1d2f4d183" providerId="ADAL" clId="{3BCFB3C0-462D-44E9-B851-A617DD28D967}" dt="2023-11-21T07:01:58.799" v="311" actId="20577"/>
          <ac:spMkLst>
            <pc:docMk/>
            <pc:sldMk cId="936309660" sldId="282"/>
            <ac:spMk id="2" creationId="{1F5539C9-E04B-579B-7AE0-9CCFD7D6F265}"/>
          </ac:spMkLst>
        </pc:spChg>
      </pc:sldChg>
      <pc:sldChg chg="modSp mod">
        <pc:chgData name="Sylvain DURIEZ" userId="4da10382-b40f-48a6-bbbe-61f1d2f4d183" providerId="ADAL" clId="{3BCFB3C0-462D-44E9-B851-A617DD28D967}" dt="2023-11-23T14:21:14.410" v="1237" actId="20577"/>
        <pc:sldMkLst>
          <pc:docMk/>
          <pc:sldMk cId="87106007" sldId="283"/>
        </pc:sldMkLst>
        <pc:spChg chg="mod">
          <ac:chgData name="Sylvain DURIEZ" userId="4da10382-b40f-48a6-bbbe-61f1d2f4d183" providerId="ADAL" clId="{3BCFB3C0-462D-44E9-B851-A617DD28D967}" dt="2023-11-21T07:02:16.839" v="352" actId="20577"/>
          <ac:spMkLst>
            <pc:docMk/>
            <pc:sldMk cId="87106007" sldId="283"/>
            <ac:spMk id="2" creationId="{1F5539C9-E04B-579B-7AE0-9CCFD7D6F265}"/>
          </ac:spMkLst>
        </pc:spChg>
        <pc:spChg chg="mod">
          <ac:chgData name="Sylvain DURIEZ" userId="4da10382-b40f-48a6-bbbe-61f1d2f4d183" providerId="ADAL" clId="{3BCFB3C0-462D-44E9-B851-A617DD28D967}" dt="2023-11-23T14:21:14.410" v="1237" actId="20577"/>
          <ac:spMkLst>
            <pc:docMk/>
            <pc:sldMk cId="87106007" sldId="283"/>
            <ac:spMk id="3" creationId="{D93F007D-E2EB-445D-2B24-9B5CF0BFC494}"/>
          </ac:spMkLst>
        </pc:spChg>
      </pc:sldChg>
      <pc:sldChg chg="modSp mod">
        <pc:chgData name="Sylvain DURIEZ" userId="4da10382-b40f-48a6-bbbe-61f1d2f4d183" providerId="ADAL" clId="{3BCFB3C0-462D-44E9-B851-A617DD28D967}" dt="2023-11-23T14:15:11.252" v="1116" actId="20577"/>
        <pc:sldMkLst>
          <pc:docMk/>
          <pc:sldMk cId="3851708037" sldId="284"/>
        </pc:sldMkLst>
        <pc:spChg chg="mod">
          <ac:chgData name="Sylvain DURIEZ" userId="4da10382-b40f-48a6-bbbe-61f1d2f4d183" providerId="ADAL" clId="{3BCFB3C0-462D-44E9-B851-A617DD28D967}" dt="2023-11-21T07:02:30.618" v="353"/>
          <ac:spMkLst>
            <pc:docMk/>
            <pc:sldMk cId="3851708037" sldId="284"/>
            <ac:spMk id="2" creationId="{1F5539C9-E04B-579B-7AE0-9CCFD7D6F265}"/>
          </ac:spMkLst>
        </pc:spChg>
        <pc:spChg chg="mod">
          <ac:chgData name="Sylvain DURIEZ" userId="4da10382-b40f-48a6-bbbe-61f1d2f4d183" providerId="ADAL" clId="{3BCFB3C0-462D-44E9-B851-A617DD28D967}" dt="2023-11-23T14:15:11.252" v="1116" actId="20577"/>
          <ac:spMkLst>
            <pc:docMk/>
            <pc:sldMk cId="3851708037" sldId="284"/>
            <ac:spMk id="3" creationId="{D93F007D-E2EB-445D-2B24-9B5CF0BFC494}"/>
          </ac:spMkLst>
        </pc:spChg>
      </pc:sldChg>
      <pc:sldChg chg="modSp mod">
        <pc:chgData name="Sylvain DURIEZ" userId="4da10382-b40f-48a6-bbbe-61f1d2f4d183" providerId="ADAL" clId="{3BCFB3C0-462D-44E9-B851-A617DD28D967}" dt="2023-11-23T14:17:40.151" v="1206" actId="20577"/>
        <pc:sldMkLst>
          <pc:docMk/>
          <pc:sldMk cId="248581234" sldId="285"/>
        </pc:sldMkLst>
        <pc:spChg chg="mod">
          <ac:chgData name="Sylvain DURIEZ" userId="4da10382-b40f-48a6-bbbe-61f1d2f4d183" providerId="ADAL" clId="{3BCFB3C0-462D-44E9-B851-A617DD28D967}" dt="2023-11-21T07:02:35.200" v="354"/>
          <ac:spMkLst>
            <pc:docMk/>
            <pc:sldMk cId="248581234" sldId="285"/>
            <ac:spMk id="2" creationId="{1F5539C9-E04B-579B-7AE0-9CCFD7D6F265}"/>
          </ac:spMkLst>
        </pc:spChg>
        <pc:spChg chg="mod">
          <ac:chgData name="Sylvain DURIEZ" userId="4da10382-b40f-48a6-bbbe-61f1d2f4d183" providerId="ADAL" clId="{3BCFB3C0-462D-44E9-B851-A617DD28D967}" dt="2023-11-23T14:17:40.151" v="1206" actId="20577"/>
          <ac:spMkLst>
            <pc:docMk/>
            <pc:sldMk cId="248581234" sldId="285"/>
            <ac:spMk id="3" creationId="{D93F007D-E2EB-445D-2B24-9B5CF0BFC494}"/>
          </ac:spMkLst>
        </pc:spChg>
      </pc:sldChg>
      <pc:sldChg chg="modSp mod">
        <pc:chgData name="Sylvain DURIEZ" userId="4da10382-b40f-48a6-bbbe-61f1d2f4d183" providerId="ADAL" clId="{3BCFB3C0-462D-44E9-B851-A617DD28D967}" dt="2023-11-23T14:18:01.471" v="1211" actId="20577"/>
        <pc:sldMkLst>
          <pc:docMk/>
          <pc:sldMk cId="467297630" sldId="286"/>
        </pc:sldMkLst>
        <pc:spChg chg="mod">
          <ac:chgData name="Sylvain DURIEZ" userId="4da10382-b40f-48a6-bbbe-61f1d2f4d183" providerId="ADAL" clId="{3BCFB3C0-462D-44E9-B851-A617DD28D967}" dt="2023-11-21T07:02:53.198" v="389" actId="20577"/>
          <ac:spMkLst>
            <pc:docMk/>
            <pc:sldMk cId="467297630" sldId="286"/>
            <ac:spMk id="2" creationId="{1F5539C9-E04B-579B-7AE0-9CCFD7D6F265}"/>
          </ac:spMkLst>
        </pc:spChg>
        <pc:spChg chg="mod">
          <ac:chgData name="Sylvain DURIEZ" userId="4da10382-b40f-48a6-bbbe-61f1d2f4d183" providerId="ADAL" clId="{3BCFB3C0-462D-44E9-B851-A617DD28D967}" dt="2023-11-23T14:18:01.471" v="1211" actId="20577"/>
          <ac:spMkLst>
            <pc:docMk/>
            <pc:sldMk cId="467297630" sldId="286"/>
            <ac:spMk id="3" creationId="{D93F007D-E2EB-445D-2B24-9B5CF0BFC494}"/>
          </ac:spMkLst>
        </pc:spChg>
      </pc:sldChg>
      <pc:sldChg chg="modSp mod">
        <pc:chgData name="Sylvain DURIEZ" userId="4da10382-b40f-48a6-bbbe-61f1d2f4d183" providerId="ADAL" clId="{3BCFB3C0-462D-44E9-B851-A617DD28D967}" dt="2023-11-21T07:07:28.879" v="416" actId="20577"/>
        <pc:sldMkLst>
          <pc:docMk/>
          <pc:sldMk cId="20270541" sldId="287"/>
        </pc:sldMkLst>
        <pc:spChg chg="mod">
          <ac:chgData name="Sylvain DURIEZ" userId="4da10382-b40f-48a6-bbbe-61f1d2f4d183" providerId="ADAL" clId="{3BCFB3C0-462D-44E9-B851-A617DD28D967}" dt="2023-11-21T07:07:28.879" v="416" actId="20577"/>
          <ac:spMkLst>
            <pc:docMk/>
            <pc:sldMk cId="20270541" sldId="287"/>
            <ac:spMk id="2" creationId="{1F5539C9-E04B-579B-7AE0-9CCFD7D6F265}"/>
          </ac:spMkLst>
        </pc:spChg>
        <pc:graphicFrameChg chg="mod">
          <ac:chgData name="Sylvain DURIEZ" userId="4da10382-b40f-48a6-bbbe-61f1d2f4d183" providerId="ADAL" clId="{3BCFB3C0-462D-44E9-B851-A617DD28D967}" dt="2023-11-21T06:47:00.930" v="155" actId="1076"/>
          <ac:graphicFrameMkLst>
            <pc:docMk/>
            <pc:sldMk cId="20270541" sldId="287"/>
            <ac:graphicFrameMk id="4" creationId="{7B31C447-C10C-BC4A-0E3B-3CDDBAE970CE}"/>
          </ac:graphicFrameMkLst>
        </pc:graphicFrameChg>
      </pc:sldChg>
      <pc:sldChg chg="modSp mod">
        <pc:chgData name="Sylvain DURIEZ" userId="4da10382-b40f-48a6-bbbe-61f1d2f4d183" providerId="ADAL" clId="{3BCFB3C0-462D-44E9-B851-A617DD28D967}" dt="2023-11-23T14:18:14.333" v="1213" actId="20577"/>
        <pc:sldMkLst>
          <pc:docMk/>
          <pc:sldMk cId="902791664" sldId="288"/>
        </pc:sldMkLst>
        <pc:spChg chg="mod">
          <ac:chgData name="Sylvain DURIEZ" userId="4da10382-b40f-48a6-bbbe-61f1d2f4d183" providerId="ADAL" clId="{3BCFB3C0-462D-44E9-B851-A617DD28D967}" dt="2023-11-21T07:07:42.536" v="453" actId="20577"/>
          <ac:spMkLst>
            <pc:docMk/>
            <pc:sldMk cId="902791664" sldId="288"/>
            <ac:spMk id="2" creationId="{1F5539C9-E04B-579B-7AE0-9CCFD7D6F265}"/>
          </ac:spMkLst>
        </pc:spChg>
        <pc:spChg chg="mod">
          <ac:chgData name="Sylvain DURIEZ" userId="4da10382-b40f-48a6-bbbe-61f1d2f4d183" providerId="ADAL" clId="{3BCFB3C0-462D-44E9-B851-A617DD28D967}" dt="2023-11-23T14:18:14.333" v="1213" actId="20577"/>
          <ac:spMkLst>
            <pc:docMk/>
            <pc:sldMk cId="902791664" sldId="288"/>
            <ac:spMk id="3" creationId="{D93F007D-E2EB-445D-2B24-9B5CF0BFC494}"/>
          </ac:spMkLst>
        </pc:spChg>
      </pc:sldChg>
      <pc:sldChg chg="modSp del mod">
        <pc:chgData name="Sylvain DURIEZ" userId="4da10382-b40f-48a6-bbbe-61f1d2f4d183" providerId="ADAL" clId="{3BCFB3C0-462D-44E9-B851-A617DD28D967}" dt="2023-11-21T06:45:52.879" v="154" actId="47"/>
        <pc:sldMkLst>
          <pc:docMk/>
          <pc:sldMk cId="28308546" sldId="289"/>
        </pc:sldMkLst>
        <pc:spChg chg="mod">
          <ac:chgData name="Sylvain DURIEZ" userId="4da10382-b40f-48a6-bbbe-61f1d2f4d183" providerId="ADAL" clId="{3BCFB3C0-462D-44E9-B851-A617DD28D967}" dt="2023-11-21T06:41:25.773" v="8" actId="20577"/>
          <ac:spMkLst>
            <pc:docMk/>
            <pc:sldMk cId="28308546" sldId="289"/>
            <ac:spMk id="2" creationId="{8BCC961E-8C72-2368-9EE6-75345519C20D}"/>
          </ac:spMkLst>
        </pc:spChg>
      </pc:sldChg>
      <pc:sldChg chg="modSp mod">
        <pc:chgData name="Sylvain DURIEZ" userId="4da10382-b40f-48a6-bbbe-61f1d2f4d183" providerId="ADAL" clId="{3BCFB3C0-462D-44E9-B851-A617DD28D967}" dt="2023-11-21T06:48:41.018" v="200" actId="27636"/>
        <pc:sldMkLst>
          <pc:docMk/>
          <pc:sldMk cId="587367077" sldId="290"/>
        </pc:sldMkLst>
        <pc:spChg chg="mod">
          <ac:chgData name="Sylvain DURIEZ" userId="4da10382-b40f-48a6-bbbe-61f1d2f4d183" providerId="ADAL" clId="{3BCFB3C0-462D-44E9-B851-A617DD28D967}" dt="2023-11-21T06:48:41.018" v="200" actId="27636"/>
          <ac:spMkLst>
            <pc:docMk/>
            <pc:sldMk cId="587367077" sldId="290"/>
            <ac:spMk id="2" creationId="{EF79D014-5659-C2F9-474B-A6BC299ED638}"/>
          </ac:spMkLst>
        </pc:spChg>
        <pc:spChg chg="mod">
          <ac:chgData name="Sylvain DURIEZ" userId="4da10382-b40f-48a6-bbbe-61f1d2f4d183" providerId="ADAL" clId="{3BCFB3C0-462D-44E9-B851-A617DD28D967}" dt="2023-11-21T06:42:27.670" v="50" actId="27636"/>
          <ac:spMkLst>
            <pc:docMk/>
            <pc:sldMk cId="587367077" sldId="290"/>
            <ac:spMk id="3" creationId="{5CC03A35-57A8-F8EF-F909-D9E1ADF23505}"/>
          </ac:spMkLst>
        </pc:spChg>
      </pc:sldChg>
      <pc:sldChg chg="modSp mod">
        <pc:chgData name="Sylvain DURIEZ" userId="4da10382-b40f-48a6-bbbe-61f1d2f4d183" providerId="ADAL" clId="{3BCFB3C0-462D-44E9-B851-A617DD28D967}" dt="2023-11-21T06:47:50.989" v="182" actId="20577"/>
        <pc:sldMkLst>
          <pc:docMk/>
          <pc:sldMk cId="1101256437" sldId="291"/>
        </pc:sldMkLst>
        <pc:spChg chg="mod">
          <ac:chgData name="Sylvain DURIEZ" userId="4da10382-b40f-48a6-bbbe-61f1d2f4d183" providerId="ADAL" clId="{3BCFB3C0-462D-44E9-B851-A617DD28D967}" dt="2023-11-21T06:44:09.589" v="124" actId="27636"/>
          <ac:spMkLst>
            <pc:docMk/>
            <pc:sldMk cId="1101256437" sldId="291"/>
            <ac:spMk id="2" creationId="{EF79D014-5659-C2F9-474B-A6BC299ED638}"/>
          </ac:spMkLst>
        </pc:spChg>
        <pc:spChg chg="mod">
          <ac:chgData name="Sylvain DURIEZ" userId="4da10382-b40f-48a6-bbbe-61f1d2f4d183" providerId="ADAL" clId="{3BCFB3C0-462D-44E9-B851-A617DD28D967}" dt="2023-11-21T06:47:50.989" v="182" actId="20577"/>
          <ac:spMkLst>
            <pc:docMk/>
            <pc:sldMk cId="1101256437" sldId="291"/>
            <ac:spMk id="3" creationId="{5CC03A35-57A8-F8EF-F909-D9E1ADF23505}"/>
          </ac:spMkLst>
        </pc:spChg>
      </pc:sldChg>
      <pc:sldChg chg="modSp mod">
        <pc:chgData name="Sylvain DURIEZ" userId="4da10382-b40f-48a6-bbbe-61f1d2f4d183" providerId="ADAL" clId="{3BCFB3C0-462D-44E9-B851-A617DD28D967}" dt="2023-11-21T07:24:54.549" v="870" actId="20577"/>
        <pc:sldMkLst>
          <pc:docMk/>
          <pc:sldMk cId="2119948254" sldId="292"/>
        </pc:sldMkLst>
        <pc:spChg chg="mod">
          <ac:chgData name="Sylvain DURIEZ" userId="4da10382-b40f-48a6-bbbe-61f1d2f4d183" providerId="ADAL" clId="{3BCFB3C0-462D-44E9-B851-A617DD28D967}" dt="2023-11-21T07:24:54.549" v="870" actId="20577"/>
          <ac:spMkLst>
            <pc:docMk/>
            <pc:sldMk cId="2119948254" sldId="292"/>
            <ac:spMk id="3" creationId="{5CC03A35-57A8-F8EF-F909-D9E1ADF23505}"/>
          </ac:spMkLst>
        </pc:spChg>
      </pc:sldChg>
      <pc:sldChg chg="modSp mod">
        <pc:chgData name="Sylvain DURIEZ" userId="4da10382-b40f-48a6-bbbe-61f1d2f4d183" providerId="ADAL" clId="{3BCFB3C0-462D-44E9-B851-A617DD28D967}" dt="2023-11-21T07:21:27.408" v="523" actId="113"/>
        <pc:sldMkLst>
          <pc:docMk/>
          <pc:sldMk cId="522918547" sldId="293"/>
        </pc:sldMkLst>
        <pc:spChg chg="mod">
          <ac:chgData name="Sylvain DURIEZ" userId="4da10382-b40f-48a6-bbbe-61f1d2f4d183" providerId="ADAL" clId="{3BCFB3C0-462D-44E9-B851-A617DD28D967}" dt="2023-11-21T07:21:27.408" v="523" actId="113"/>
          <ac:spMkLst>
            <pc:docMk/>
            <pc:sldMk cId="522918547" sldId="293"/>
            <ac:spMk id="3" creationId="{5CC03A35-57A8-F8EF-F909-D9E1ADF23505}"/>
          </ac:spMkLst>
        </pc:spChg>
      </pc:sldChg>
      <pc:sldChg chg="modSp del mod">
        <pc:chgData name="Sylvain DURIEZ" userId="4da10382-b40f-48a6-bbbe-61f1d2f4d183" providerId="ADAL" clId="{3BCFB3C0-462D-44E9-B851-A617DD28D967}" dt="2023-11-21T07:21:06.270" v="506" actId="47"/>
        <pc:sldMkLst>
          <pc:docMk/>
          <pc:sldMk cId="4033665269" sldId="293"/>
        </pc:sldMkLst>
        <pc:spChg chg="mod">
          <ac:chgData name="Sylvain DURIEZ" userId="4da10382-b40f-48a6-bbbe-61f1d2f4d183" providerId="ADAL" clId="{3BCFB3C0-462D-44E9-B851-A617DD28D967}" dt="2023-11-21T07:20:46.449" v="505" actId="20577"/>
          <ac:spMkLst>
            <pc:docMk/>
            <pc:sldMk cId="4033665269" sldId="293"/>
            <ac:spMk id="3" creationId="{5CC03A35-57A8-F8EF-F909-D9E1ADF23505}"/>
          </ac:spMkLst>
        </pc:spChg>
      </pc:sldChg>
      <pc:sldChg chg="new del">
        <pc:chgData name="Sylvain DURIEZ" userId="4da10382-b40f-48a6-bbbe-61f1d2f4d183" providerId="ADAL" clId="{3BCFB3C0-462D-44E9-B851-A617DD28D967}" dt="2023-11-21T07:21:54.739" v="525" actId="47"/>
        <pc:sldMkLst>
          <pc:docMk/>
          <pc:sldMk cId="1041295242" sldId="294"/>
        </pc:sldMkLst>
      </pc:sldChg>
      <pc:sldChg chg="modSp mod">
        <pc:chgData name="Sylvain DURIEZ" userId="4da10382-b40f-48a6-bbbe-61f1d2f4d183" providerId="ADAL" clId="{3BCFB3C0-462D-44E9-B851-A617DD28D967}" dt="2023-11-21T07:55:43.936" v="939" actId="27636"/>
        <pc:sldMkLst>
          <pc:docMk/>
          <pc:sldMk cId="3343455262" sldId="295"/>
        </pc:sldMkLst>
        <pc:spChg chg="mod">
          <ac:chgData name="Sylvain DURIEZ" userId="4da10382-b40f-48a6-bbbe-61f1d2f4d183" providerId="ADAL" clId="{3BCFB3C0-462D-44E9-B851-A617DD28D967}" dt="2023-11-21T07:22:05.379" v="554" actId="20577"/>
          <ac:spMkLst>
            <pc:docMk/>
            <pc:sldMk cId="3343455262" sldId="295"/>
            <ac:spMk id="2" creationId="{1F5539C9-E04B-579B-7AE0-9CCFD7D6F265}"/>
          </ac:spMkLst>
        </pc:spChg>
        <pc:spChg chg="mod">
          <ac:chgData name="Sylvain DURIEZ" userId="4da10382-b40f-48a6-bbbe-61f1d2f4d183" providerId="ADAL" clId="{3BCFB3C0-462D-44E9-B851-A617DD28D967}" dt="2023-11-21T07:55:43.936" v="939" actId="27636"/>
          <ac:spMkLst>
            <pc:docMk/>
            <pc:sldMk cId="3343455262" sldId="295"/>
            <ac:spMk id="3" creationId="{D93F007D-E2EB-445D-2B24-9B5CF0BFC494}"/>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313098C7-B73B-75B9-70D3-7BACE3F03F0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C04D71BC-FC88-51E6-98BE-22C981DF0C1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628D107-3E01-453D-A533-1B0D28288881}" type="datetimeFigureOut">
              <a:rPr lang="fr-FR" smtClean="0"/>
              <a:t>23/11/2023</a:t>
            </a:fld>
            <a:endParaRPr lang="fr-FR"/>
          </a:p>
        </p:txBody>
      </p:sp>
      <p:sp>
        <p:nvSpPr>
          <p:cNvPr id="4" name="Espace réservé du pied de page 3">
            <a:extLst>
              <a:ext uri="{FF2B5EF4-FFF2-40B4-BE49-F238E27FC236}">
                <a16:creationId xmlns:a16="http://schemas.microsoft.com/office/drawing/2014/main" id="{1693C262-D01A-7ECC-8898-670892C96DB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970AB21C-2A3F-CBD1-E562-BA091C970D6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648E593-02DF-49C2-B2B2-51C849A3DAD2}" type="slidenum">
              <a:rPr lang="fr-FR" smtClean="0"/>
              <a:t>‹N°›</a:t>
            </a:fld>
            <a:endParaRPr lang="fr-FR"/>
          </a:p>
        </p:txBody>
      </p:sp>
    </p:spTree>
    <p:extLst>
      <p:ext uri="{BB962C8B-B14F-4D97-AF65-F5344CB8AC3E}">
        <p14:creationId xmlns:p14="http://schemas.microsoft.com/office/powerpoint/2010/main" val="1828475249"/>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1C76CC-D98D-965A-21DA-257B88ACDBB0}"/>
              </a:ext>
            </a:extLst>
          </p:cNvPr>
          <p:cNvSpPr>
            <a:spLocks noGrp="1"/>
          </p:cNvSpPr>
          <p:nvPr>
            <p:ph type="ctrTitle"/>
          </p:nvPr>
        </p:nvSpPr>
        <p:spPr>
          <a:xfrm>
            <a:off x="1524000" y="1122363"/>
            <a:ext cx="9144000" cy="2387600"/>
          </a:xfrm>
        </p:spPr>
        <p:txBody>
          <a:bodyPr anchor="b"/>
          <a:lstStyle>
            <a:lvl1pPr algn="ctr">
              <a:defRPr sz="6000"/>
            </a:lvl1pPr>
          </a:lstStyle>
          <a:p>
            <a:r>
              <a:rPr lang="fr-CA"/>
              <a:t>Modifier le style du titre</a:t>
            </a:r>
            <a:endParaRPr lang="fr-FR"/>
          </a:p>
        </p:txBody>
      </p:sp>
      <p:sp>
        <p:nvSpPr>
          <p:cNvPr id="3" name="Sous-titre 2">
            <a:extLst>
              <a:ext uri="{FF2B5EF4-FFF2-40B4-BE49-F238E27FC236}">
                <a16:creationId xmlns:a16="http://schemas.microsoft.com/office/drawing/2014/main" id="{F3D8BD5D-0DDE-1C3F-361C-0AD4C99B9B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a:t>Modifier le style des sous-titres du masque</a:t>
            </a:r>
            <a:endParaRPr lang="fr-FR"/>
          </a:p>
        </p:txBody>
      </p:sp>
      <p:sp>
        <p:nvSpPr>
          <p:cNvPr id="4" name="Espace réservé de la date 3">
            <a:extLst>
              <a:ext uri="{FF2B5EF4-FFF2-40B4-BE49-F238E27FC236}">
                <a16:creationId xmlns:a16="http://schemas.microsoft.com/office/drawing/2014/main" id="{1BD191C2-C3EF-3BFC-54CD-B33E47463194}"/>
              </a:ext>
            </a:extLst>
          </p:cNvPr>
          <p:cNvSpPr>
            <a:spLocks noGrp="1"/>
          </p:cNvSpPr>
          <p:nvPr>
            <p:ph type="dt" sz="half" idx="10"/>
          </p:nvPr>
        </p:nvSpPr>
        <p:spPr/>
        <p:txBody>
          <a:bodyPr/>
          <a:lstStyle/>
          <a:p>
            <a:fld id="{CEF2E154-1970-9746-ABFA-EFC4ADDA2514}" type="datetimeFigureOut">
              <a:rPr lang="fr-FR" smtClean="0"/>
              <a:t>23/11/2023</a:t>
            </a:fld>
            <a:endParaRPr lang="fr-FR"/>
          </a:p>
        </p:txBody>
      </p:sp>
      <p:sp>
        <p:nvSpPr>
          <p:cNvPr id="5" name="Espace réservé du pied de page 4">
            <a:extLst>
              <a:ext uri="{FF2B5EF4-FFF2-40B4-BE49-F238E27FC236}">
                <a16:creationId xmlns:a16="http://schemas.microsoft.com/office/drawing/2014/main" id="{E37DE599-22C6-EC33-82B7-50AB2CC69FC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8C41E85-A3B4-BDE4-0767-5CFB6329C4C4}"/>
              </a:ext>
            </a:extLst>
          </p:cNvPr>
          <p:cNvSpPr>
            <a:spLocks noGrp="1"/>
          </p:cNvSpPr>
          <p:nvPr>
            <p:ph type="sldNum" sz="quarter" idx="12"/>
          </p:nvPr>
        </p:nvSpPr>
        <p:spPr/>
        <p:txBody>
          <a:bodyPr/>
          <a:lstStyle/>
          <a:p>
            <a:fld id="{6886D0D3-3C5D-914F-BC88-52EB99F21497}" type="slidenum">
              <a:rPr lang="fr-FR" smtClean="0"/>
              <a:t>‹N°›</a:t>
            </a:fld>
            <a:endParaRPr lang="fr-FR"/>
          </a:p>
        </p:txBody>
      </p:sp>
    </p:spTree>
    <p:extLst>
      <p:ext uri="{BB962C8B-B14F-4D97-AF65-F5344CB8AC3E}">
        <p14:creationId xmlns:p14="http://schemas.microsoft.com/office/powerpoint/2010/main" val="35849711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158F09-4FC6-72A1-775C-28DBAB80EFA8}"/>
              </a:ext>
            </a:extLst>
          </p:cNvPr>
          <p:cNvSpPr>
            <a:spLocks noGrp="1"/>
          </p:cNvSpPr>
          <p:nvPr>
            <p:ph type="title"/>
          </p:nvPr>
        </p:nvSpPr>
        <p:spPr/>
        <p:txBody>
          <a:bodyPr/>
          <a:lstStyle/>
          <a:p>
            <a:r>
              <a:rPr lang="fr-CA"/>
              <a:t>Modifier le style du titre</a:t>
            </a:r>
            <a:endParaRPr lang="fr-FR"/>
          </a:p>
        </p:txBody>
      </p:sp>
      <p:sp>
        <p:nvSpPr>
          <p:cNvPr id="3" name="Espace réservé du texte vertical 2">
            <a:extLst>
              <a:ext uri="{FF2B5EF4-FFF2-40B4-BE49-F238E27FC236}">
                <a16:creationId xmlns:a16="http://schemas.microsoft.com/office/drawing/2014/main" id="{654CE655-E95F-8490-D6F7-C884A67FB955}"/>
              </a:ext>
            </a:extLst>
          </p:cNvPr>
          <p:cNvSpPr>
            <a:spLocks noGrp="1"/>
          </p:cNvSpPr>
          <p:nvPr>
            <p:ph type="body" orient="vert" idx="1"/>
          </p:nvPr>
        </p:nvSpPr>
        <p:spPr/>
        <p:txBody>
          <a:bodyPr vert="eaVert"/>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a:extLst>
              <a:ext uri="{FF2B5EF4-FFF2-40B4-BE49-F238E27FC236}">
                <a16:creationId xmlns:a16="http://schemas.microsoft.com/office/drawing/2014/main" id="{775AD7D0-BB94-22A5-8329-C0A0A6E0F030}"/>
              </a:ext>
            </a:extLst>
          </p:cNvPr>
          <p:cNvSpPr>
            <a:spLocks noGrp="1"/>
          </p:cNvSpPr>
          <p:nvPr>
            <p:ph type="dt" sz="half" idx="10"/>
          </p:nvPr>
        </p:nvSpPr>
        <p:spPr/>
        <p:txBody>
          <a:bodyPr/>
          <a:lstStyle/>
          <a:p>
            <a:fld id="{CEF2E154-1970-9746-ABFA-EFC4ADDA2514}" type="datetimeFigureOut">
              <a:rPr lang="fr-FR" smtClean="0"/>
              <a:t>23/11/2023</a:t>
            </a:fld>
            <a:endParaRPr lang="fr-FR"/>
          </a:p>
        </p:txBody>
      </p:sp>
      <p:sp>
        <p:nvSpPr>
          <p:cNvPr id="5" name="Espace réservé du pied de page 4">
            <a:extLst>
              <a:ext uri="{FF2B5EF4-FFF2-40B4-BE49-F238E27FC236}">
                <a16:creationId xmlns:a16="http://schemas.microsoft.com/office/drawing/2014/main" id="{878D53A6-1100-F39B-A80D-6E2F32747B5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E0DFDBF-4689-9C94-6EB6-7BA082DC77CB}"/>
              </a:ext>
            </a:extLst>
          </p:cNvPr>
          <p:cNvSpPr>
            <a:spLocks noGrp="1"/>
          </p:cNvSpPr>
          <p:nvPr>
            <p:ph type="sldNum" sz="quarter" idx="12"/>
          </p:nvPr>
        </p:nvSpPr>
        <p:spPr/>
        <p:txBody>
          <a:bodyPr/>
          <a:lstStyle/>
          <a:p>
            <a:fld id="{6886D0D3-3C5D-914F-BC88-52EB99F21497}" type="slidenum">
              <a:rPr lang="fr-FR" smtClean="0"/>
              <a:t>‹N°›</a:t>
            </a:fld>
            <a:endParaRPr lang="fr-FR"/>
          </a:p>
        </p:txBody>
      </p:sp>
    </p:spTree>
    <p:extLst>
      <p:ext uri="{BB962C8B-B14F-4D97-AF65-F5344CB8AC3E}">
        <p14:creationId xmlns:p14="http://schemas.microsoft.com/office/powerpoint/2010/main" val="22190712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7F96F1FE-DE6C-FBD5-07D0-30D13FF165D8}"/>
              </a:ext>
            </a:extLst>
          </p:cNvPr>
          <p:cNvSpPr>
            <a:spLocks noGrp="1"/>
          </p:cNvSpPr>
          <p:nvPr>
            <p:ph type="title" orient="vert"/>
          </p:nvPr>
        </p:nvSpPr>
        <p:spPr>
          <a:xfrm>
            <a:off x="8724900" y="365125"/>
            <a:ext cx="2628900" cy="5811838"/>
          </a:xfrm>
        </p:spPr>
        <p:txBody>
          <a:bodyPr vert="eaVert"/>
          <a:lstStyle/>
          <a:p>
            <a:r>
              <a:rPr lang="fr-CA"/>
              <a:t>Modifier le style du titre</a:t>
            </a:r>
            <a:endParaRPr lang="fr-FR"/>
          </a:p>
        </p:txBody>
      </p:sp>
      <p:sp>
        <p:nvSpPr>
          <p:cNvPr id="3" name="Espace réservé du texte vertical 2">
            <a:extLst>
              <a:ext uri="{FF2B5EF4-FFF2-40B4-BE49-F238E27FC236}">
                <a16:creationId xmlns:a16="http://schemas.microsoft.com/office/drawing/2014/main" id="{11EE835E-0264-17D1-3C5A-2EBCBF061DF6}"/>
              </a:ext>
            </a:extLst>
          </p:cNvPr>
          <p:cNvSpPr>
            <a:spLocks noGrp="1"/>
          </p:cNvSpPr>
          <p:nvPr>
            <p:ph type="body" orient="vert" idx="1"/>
          </p:nvPr>
        </p:nvSpPr>
        <p:spPr>
          <a:xfrm>
            <a:off x="838200" y="365125"/>
            <a:ext cx="7734300" cy="5811838"/>
          </a:xfrm>
        </p:spPr>
        <p:txBody>
          <a:bodyPr vert="eaVert"/>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a:extLst>
              <a:ext uri="{FF2B5EF4-FFF2-40B4-BE49-F238E27FC236}">
                <a16:creationId xmlns:a16="http://schemas.microsoft.com/office/drawing/2014/main" id="{4E75E2F9-A514-4914-90AE-448489A54EC5}"/>
              </a:ext>
            </a:extLst>
          </p:cNvPr>
          <p:cNvSpPr>
            <a:spLocks noGrp="1"/>
          </p:cNvSpPr>
          <p:nvPr>
            <p:ph type="dt" sz="half" idx="10"/>
          </p:nvPr>
        </p:nvSpPr>
        <p:spPr/>
        <p:txBody>
          <a:bodyPr/>
          <a:lstStyle/>
          <a:p>
            <a:fld id="{CEF2E154-1970-9746-ABFA-EFC4ADDA2514}" type="datetimeFigureOut">
              <a:rPr lang="fr-FR" smtClean="0"/>
              <a:t>23/11/2023</a:t>
            </a:fld>
            <a:endParaRPr lang="fr-FR"/>
          </a:p>
        </p:txBody>
      </p:sp>
      <p:sp>
        <p:nvSpPr>
          <p:cNvPr id="5" name="Espace réservé du pied de page 4">
            <a:extLst>
              <a:ext uri="{FF2B5EF4-FFF2-40B4-BE49-F238E27FC236}">
                <a16:creationId xmlns:a16="http://schemas.microsoft.com/office/drawing/2014/main" id="{5C953646-F441-A171-448F-B1DBE6AC8D8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277972C-3809-38BA-969C-885770A2F5EF}"/>
              </a:ext>
            </a:extLst>
          </p:cNvPr>
          <p:cNvSpPr>
            <a:spLocks noGrp="1"/>
          </p:cNvSpPr>
          <p:nvPr>
            <p:ph type="sldNum" sz="quarter" idx="12"/>
          </p:nvPr>
        </p:nvSpPr>
        <p:spPr/>
        <p:txBody>
          <a:bodyPr/>
          <a:lstStyle/>
          <a:p>
            <a:fld id="{6886D0D3-3C5D-914F-BC88-52EB99F21497}" type="slidenum">
              <a:rPr lang="fr-FR" smtClean="0"/>
              <a:t>‹N°›</a:t>
            </a:fld>
            <a:endParaRPr lang="fr-FR"/>
          </a:p>
        </p:txBody>
      </p:sp>
    </p:spTree>
    <p:extLst>
      <p:ext uri="{BB962C8B-B14F-4D97-AF65-F5344CB8AC3E}">
        <p14:creationId xmlns:p14="http://schemas.microsoft.com/office/powerpoint/2010/main" val="14505279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05E9E8-04EC-55EA-7AB0-E64545B2D011}"/>
              </a:ext>
            </a:extLst>
          </p:cNvPr>
          <p:cNvSpPr>
            <a:spLocks noGrp="1"/>
          </p:cNvSpPr>
          <p:nvPr>
            <p:ph type="title"/>
          </p:nvPr>
        </p:nvSpPr>
        <p:spPr/>
        <p:txBody>
          <a:bodyPr/>
          <a:lstStyle/>
          <a:p>
            <a:r>
              <a:rPr lang="fr-CA"/>
              <a:t>Modifier le style du titre</a:t>
            </a:r>
            <a:endParaRPr lang="fr-FR"/>
          </a:p>
        </p:txBody>
      </p:sp>
      <p:sp>
        <p:nvSpPr>
          <p:cNvPr id="3" name="Espace réservé du contenu 2">
            <a:extLst>
              <a:ext uri="{FF2B5EF4-FFF2-40B4-BE49-F238E27FC236}">
                <a16:creationId xmlns:a16="http://schemas.microsoft.com/office/drawing/2014/main" id="{26E3250D-1C38-9F2D-625C-688B532E85D0}"/>
              </a:ext>
            </a:extLst>
          </p:cNvPr>
          <p:cNvSpPr>
            <a:spLocks noGrp="1"/>
          </p:cNvSpPr>
          <p:nvPr>
            <p:ph idx="1"/>
          </p:nvPr>
        </p:nvSpPr>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a:extLst>
              <a:ext uri="{FF2B5EF4-FFF2-40B4-BE49-F238E27FC236}">
                <a16:creationId xmlns:a16="http://schemas.microsoft.com/office/drawing/2014/main" id="{6E536578-01F3-4672-7C52-9D5C1B9C6A4D}"/>
              </a:ext>
            </a:extLst>
          </p:cNvPr>
          <p:cNvSpPr>
            <a:spLocks noGrp="1"/>
          </p:cNvSpPr>
          <p:nvPr>
            <p:ph type="dt" sz="half" idx="10"/>
          </p:nvPr>
        </p:nvSpPr>
        <p:spPr/>
        <p:txBody>
          <a:bodyPr/>
          <a:lstStyle/>
          <a:p>
            <a:fld id="{CEF2E154-1970-9746-ABFA-EFC4ADDA2514}" type="datetimeFigureOut">
              <a:rPr lang="fr-FR" smtClean="0"/>
              <a:t>23/11/2023</a:t>
            </a:fld>
            <a:endParaRPr lang="fr-FR"/>
          </a:p>
        </p:txBody>
      </p:sp>
      <p:sp>
        <p:nvSpPr>
          <p:cNvPr id="5" name="Espace réservé du pied de page 4">
            <a:extLst>
              <a:ext uri="{FF2B5EF4-FFF2-40B4-BE49-F238E27FC236}">
                <a16:creationId xmlns:a16="http://schemas.microsoft.com/office/drawing/2014/main" id="{0665FB8F-8B41-5FB1-32CD-B77175A1E91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6FD13C6-1635-5C20-7CE6-F2E93E262C5B}"/>
              </a:ext>
            </a:extLst>
          </p:cNvPr>
          <p:cNvSpPr>
            <a:spLocks noGrp="1"/>
          </p:cNvSpPr>
          <p:nvPr>
            <p:ph type="sldNum" sz="quarter" idx="12"/>
          </p:nvPr>
        </p:nvSpPr>
        <p:spPr/>
        <p:txBody>
          <a:bodyPr/>
          <a:lstStyle/>
          <a:p>
            <a:fld id="{6886D0D3-3C5D-914F-BC88-52EB99F21497}" type="slidenum">
              <a:rPr lang="fr-FR" smtClean="0"/>
              <a:t>‹N°›</a:t>
            </a:fld>
            <a:endParaRPr lang="fr-FR"/>
          </a:p>
        </p:txBody>
      </p:sp>
    </p:spTree>
    <p:extLst>
      <p:ext uri="{BB962C8B-B14F-4D97-AF65-F5344CB8AC3E}">
        <p14:creationId xmlns:p14="http://schemas.microsoft.com/office/powerpoint/2010/main" val="1288929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1B6BF00-4CA1-C8CE-8ED9-DEFCD505FD81}"/>
              </a:ext>
            </a:extLst>
          </p:cNvPr>
          <p:cNvSpPr>
            <a:spLocks noGrp="1"/>
          </p:cNvSpPr>
          <p:nvPr>
            <p:ph type="title"/>
          </p:nvPr>
        </p:nvSpPr>
        <p:spPr>
          <a:xfrm>
            <a:off x="831850" y="1709738"/>
            <a:ext cx="10515600" cy="2852737"/>
          </a:xfrm>
        </p:spPr>
        <p:txBody>
          <a:bodyPr anchor="b"/>
          <a:lstStyle>
            <a:lvl1pPr>
              <a:defRPr sz="6000"/>
            </a:lvl1pPr>
          </a:lstStyle>
          <a:p>
            <a:r>
              <a:rPr lang="fr-CA"/>
              <a:t>Modifier le style du titre</a:t>
            </a:r>
            <a:endParaRPr lang="fr-FR"/>
          </a:p>
        </p:txBody>
      </p:sp>
      <p:sp>
        <p:nvSpPr>
          <p:cNvPr id="3" name="Espace réservé du texte 2">
            <a:extLst>
              <a:ext uri="{FF2B5EF4-FFF2-40B4-BE49-F238E27FC236}">
                <a16:creationId xmlns:a16="http://schemas.microsoft.com/office/drawing/2014/main" id="{952F7F4E-F246-2254-B544-BF51D94584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CA"/>
              <a:t>Cliquez pour modifier les styles du texte du masque</a:t>
            </a:r>
          </a:p>
        </p:txBody>
      </p:sp>
      <p:sp>
        <p:nvSpPr>
          <p:cNvPr id="4" name="Espace réservé de la date 3">
            <a:extLst>
              <a:ext uri="{FF2B5EF4-FFF2-40B4-BE49-F238E27FC236}">
                <a16:creationId xmlns:a16="http://schemas.microsoft.com/office/drawing/2014/main" id="{771004C2-1582-9038-1ED8-CF72CF9066BB}"/>
              </a:ext>
            </a:extLst>
          </p:cNvPr>
          <p:cNvSpPr>
            <a:spLocks noGrp="1"/>
          </p:cNvSpPr>
          <p:nvPr>
            <p:ph type="dt" sz="half" idx="10"/>
          </p:nvPr>
        </p:nvSpPr>
        <p:spPr/>
        <p:txBody>
          <a:bodyPr/>
          <a:lstStyle/>
          <a:p>
            <a:fld id="{CEF2E154-1970-9746-ABFA-EFC4ADDA2514}" type="datetimeFigureOut">
              <a:rPr lang="fr-FR" smtClean="0"/>
              <a:t>23/11/2023</a:t>
            </a:fld>
            <a:endParaRPr lang="fr-FR"/>
          </a:p>
        </p:txBody>
      </p:sp>
      <p:sp>
        <p:nvSpPr>
          <p:cNvPr id="5" name="Espace réservé du pied de page 4">
            <a:extLst>
              <a:ext uri="{FF2B5EF4-FFF2-40B4-BE49-F238E27FC236}">
                <a16:creationId xmlns:a16="http://schemas.microsoft.com/office/drawing/2014/main" id="{5BB014A0-B321-9632-8058-6AA425EC189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14AC5B5-F1F0-A5B6-5727-E1EFF090EECE}"/>
              </a:ext>
            </a:extLst>
          </p:cNvPr>
          <p:cNvSpPr>
            <a:spLocks noGrp="1"/>
          </p:cNvSpPr>
          <p:nvPr>
            <p:ph type="sldNum" sz="quarter" idx="12"/>
          </p:nvPr>
        </p:nvSpPr>
        <p:spPr/>
        <p:txBody>
          <a:bodyPr/>
          <a:lstStyle/>
          <a:p>
            <a:fld id="{6886D0D3-3C5D-914F-BC88-52EB99F21497}" type="slidenum">
              <a:rPr lang="fr-FR" smtClean="0"/>
              <a:t>‹N°›</a:t>
            </a:fld>
            <a:endParaRPr lang="fr-FR"/>
          </a:p>
        </p:txBody>
      </p:sp>
    </p:spTree>
    <p:extLst>
      <p:ext uri="{BB962C8B-B14F-4D97-AF65-F5344CB8AC3E}">
        <p14:creationId xmlns:p14="http://schemas.microsoft.com/office/powerpoint/2010/main" val="9166849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89C2288-053C-4FC2-5A28-060BBF84AA76}"/>
              </a:ext>
            </a:extLst>
          </p:cNvPr>
          <p:cNvSpPr>
            <a:spLocks noGrp="1"/>
          </p:cNvSpPr>
          <p:nvPr>
            <p:ph type="title"/>
          </p:nvPr>
        </p:nvSpPr>
        <p:spPr/>
        <p:txBody>
          <a:bodyPr/>
          <a:lstStyle/>
          <a:p>
            <a:r>
              <a:rPr lang="fr-CA"/>
              <a:t>Modifier le style du titre</a:t>
            </a:r>
            <a:endParaRPr lang="fr-FR"/>
          </a:p>
        </p:txBody>
      </p:sp>
      <p:sp>
        <p:nvSpPr>
          <p:cNvPr id="3" name="Espace réservé du contenu 2">
            <a:extLst>
              <a:ext uri="{FF2B5EF4-FFF2-40B4-BE49-F238E27FC236}">
                <a16:creationId xmlns:a16="http://schemas.microsoft.com/office/drawing/2014/main" id="{83288598-F315-F811-466C-A8D8235A806E}"/>
              </a:ext>
            </a:extLst>
          </p:cNvPr>
          <p:cNvSpPr>
            <a:spLocks noGrp="1"/>
          </p:cNvSpPr>
          <p:nvPr>
            <p:ph sz="half" idx="1"/>
          </p:nvPr>
        </p:nvSpPr>
        <p:spPr>
          <a:xfrm>
            <a:off x="838200" y="1825625"/>
            <a:ext cx="5181600" cy="435133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u contenu 3">
            <a:extLst>
              <a:ext uri="{FF2B5EF4-FFF2-40B4-BE49-F238E27FC236}">
                <a16:creationId xmlns:a16="http://schemas.microsoft.com/office/drawing/2014/main" id="{3F15CCB1-24A3-5DFF-5CA9-8C98D4DB4063}"/>
              </a:ext>
            </a:extLst>
          </p:cNvPr>
          <p:cNvSpPr>
            <a:spLocks noGrp="1"/>
          </p:cNvSpPr>
          <p:nvPr>
            <p:ph sz="half" idx="2"/>
          </p:nvPr>
        </p:nvSpPr>
        <p:spPr>
          <a:xfrm>
            <a:off x="6172200" y="1825625"/>
            <a:ext cx="5181600" cy="435133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5" name="Espace réservé de la date 4">
            <a:extLst>
              <a:ext uri="{FF2B5EF4-FFF2-40B4-BE49-F238E27FC236}">
                <a16:creationId xmlns:a16="http://schemas.microsoft.com/office/drawing/2014/main" id="{A82F9E85-6B1D-5F4B-C5A6-A37F3ED78EF6}"/>
              </a:ext>
            </a:extLst>
          </p:cNvPr>
          <p:cNvSpPr>
            <a:spLocks noGrp="1"/>
          </p:cNvSpPr>
          <p:nvPr>
            <p:ph type="dt" sz="half" idx="10"/>
          </p:nvPr>
        </p:nvSpPr>
        <p:spPr/>
        <p:txBody>
          <a:bodyPr/>
          <a:lstStyle/>
          <a:p>
            <a:fld id="{CEF2E154-1970-9746-ABFA-EFC4ADDA2514}" type="datetimeFigureOut">
              <a:rPr lang="fr-FR" smtClean="0"/>
              <a:t>23/11/2023</a:t>
            </a:fld>
            <a:endParaRPr lang="fr-FR"/>
          </a:p>
        </p:txBody>
      </p:sp>
      <p:sp>
        <p:nvSpPr>
          <p:cNvPr id="6" name="Espace réservé du pied de page 5">
            <a:extLst>
              <a:ext uri="{FF2B5EF4-FFF2-40B4-BE49-F238E27FC236}">
                <a16:creationId xmlns:a16="http://schemas.microsoft.com/office/drawing/2014/main" id="{65DAFF91-43A0-937E-7A1B-0745CE6CFB9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4AE88E4-AC20-77C2-8DCD-35115F4C9A9A}"/>
              </a:ext>
            </a:extLst>
          </p:cNvPr>
          <p:cNvSpPr>
            <a:spLocks noGrp="1"/>
          </p:cNvSpPr>
          <p:nvPr>
            <p:ph type="sldNum" sz="quarter" idx="12"/>
          </p:nvPr>
        </p:nvSpPr>
        <p:spPr/>
        <p:txBody>
          <a:bodyPr/>
          <a:lstStyle/>
          <a:p>
            <a:fld id="{6886D0D3-3C5D-914F-BC88-52EB99F21497}" type="slidenum">
              <a:rPr lang="fr-FR" smtClean="0"/>
              <a:t>‹N°›</a:t>
            </a:fld>
            <a:endParaRPr lang="fr-FR"/>
          </a:p>
        </p:txBody>
      </p:sp>
    </p:spTree>
    <p:extLst>
      <p:ext uri="{BB962C8B-B14F-4D97-AF65-F5344CB8AC3E}">
        <p14:creationId xmlns:p14="http://schemas.microsoft.com/office/powerpoint/2010/main" val="40888452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C29E29-5A41-0301-21A1-39869F24C922}"/>
              </a:ext>
            </a:extLst>
          </p:cNvPr>
          <p:cNvSpPr>
            <a:spLocks noGrp="1"/>
          </p:cNvSpPr>
          <p:nvPr>
            <p:ph type="title"/>
          </p:nvPr>
        </p:nvSpPr>
        <p:spPr>
          <a:xfrm>
            <a:off x="839788" y="365125"/>
            <a:ext cx="10515600" cy="1325563"/>
          </a:xfrm>
        </p:spPr>
        <p:txBody>
          <a:bodyPr/>
          <a:lstStyle/>
          <a:p>
            <a:r>
              <a:rPr lang="fr-CA"/>
              <a:t>Modifier le style du titre</a:t>
            </a:r>
            <a:endParaRPr lang="fr-FR"/>
          </a:p>
        </p:txBody>
      </p:sp>
      <p:sp>
        <p:nvSpPr>
          <p:cNvPr id="3" name="Espace réservé du texte 2">
            <a:extLst>
              <a:ext uri="{FF2B5EF4-FFF2-40B4-BE49-F238E27FC236}">
                <a16:creationId xmlns:a16="http://schemas.microsoft.com/office/drawing/2014/main" id="{C395C39D-1912-69F4-7AAE-1CB57519EF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Cliquez pour modifier les styles du texte du masque</a:t>
            </a:r>
          </a:p>
        </p:txBody>
      </p:sp>
      <p:sp>
        <p:nvSpPr>
          <p:cNvPr id="4" name="Espace réservé du contenu 3">
            <a:extLst>
              <a:ext uri="{FF2B5EF4-FFF2-40B4-BE49-F238E27FC236}">
                <a16:creationId xmlns:a16="http://schemas.microsoft.com/office/drawing/2014/main" id="{C2D10A06-6779-C0A3-431C-F449DC1F3E13}"/>
              </a:ext>
            </a:extLst>
          </p:cNvPr>
          <p:cNvSpPr>
            <a:spLocks noGrp="1"/>
          </p:cNvSpPr>
          <p:nvPr>
            <p:ph sz="half" idx="2"/>
          </p:nvPr>
        </p:nvSpPr>
        <p:spPr>
          <a:xfrm>
            <a:off x="839788" y="2505075"/>
            <a:ext cx="5157787" cy="368458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5" name="Espace réservé du texte 4">
            <a:extLst>
              <a:ext uri="{FF2B5EF4-FFF2-40B4-BE49-F238E27FC236}">
                <a16:creationId xmlns:a16="http://schemas.microsoft.com/office/drawing/2014/main" id="{06A238DB-2204-C430-E995-C9031AFDAC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Cliquez pour modifier les styles du texte du masque</a:t>
            </a:r>
          </a:p>
        </p:txBody>
      </p:sp>
      <p:sp>
        <p:nvSpPr>
          <p:cNvPr id="6" name="Espace réservé du contenu 5">
            <a:extLst>
              <a:ext uri="{FF2B5EF4-FFF2-40B4-BE49-F238E27FC236}">
                <a16:creationId xmlns:a16="http://schemas.microsoft.com/office/drawing/2014/main" id="{69DCC120-3497-5A85-7D17-3DAFB98D97EE}"/>
              </a:ext>
            </a:extLst>
          </p:cNvPr>
          <p:cNvSpPr>
            <a:spLocks noGrp="1"/>
          </p:cNvSpPr>
          <p:nvPr>
            <p:ph sz="quarter" idx="4"/>
          </p:nvPr>
        </p:nvSpPr>
        <p:spPr>
          <a:xfrm>
            <a:off x="6172200" y="2505075"/>
            <a:ext cx="5183188" cy="368458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7" name="Espace réservé de la date 6">
            <a:extLst>
              <a:ext uri="{FF2B5EF4-FFF2-40B4-BE49-F238E27FC236}">
                <a16:creationId xmlns:a16="http://schemas.microsoft.com/office/drawing/2014/main" id="{CAF4B838-5CC6-58BC-4FD9-B4B93DA1303D}"/>
              </a:ext>
            </a:extLst>
          </p:cNvPr>
          <p:cNvSpPr>
            <a:spLocks noGrp="1"/>
          </p:cNvSpPr>
          <p:nvPr>
            <p:ph type="dt" sz="half" idx="10"/>
          </p:nvPr>
        </p:nvSpPr>
        <p:spPr/>
        <p:txBody>
          <a:bodyPr/>
          <a:lstStyle/>
          <a:p>
            <a:fld id="{CEF2E154-1970-9746-ABFA-EFC4ADDA2514}" type="datetimeFigureOut">
              <a:rPr lang="fr-FR" smtClean="0"/>
              <a:t>23/11/2023</a:t>
            </a:fld>
            <a:endParaRPr lang="fr-FR"/>
          </a:p>
        </p:txBody>
      </p:sp>
      <p:sp>
        <p:nvSpPr>
          <p:cNvPr id="8" name="Espace réservé du pied de page 7">
            <a:extLst>
              <a:ext uri="{FF2B5EF4-FFF2-40B4-BE49-F238E27FC236}">
                <a16:creationId xmlns:a16="http://schemas.microsoft.com/office/drawing/2014/main" id="{FD44E57A-E508-3D53-F875-3F58AF9FADE2}"/>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55B34210-0811-EDCC-C5EE-F7887FE5884F}"/>
              </a:ext>
            </a:extLst>
          </p:cNvPr>
          <p:cNvSpPr>
            <a:spLocks noGrp="1"/>
          </p:cNvSpPr>
          <p:nvPr>
            <p:ph type="sldNum" sz="quarter" idx="12"/>
          </p:nvPr>
        </p:nvSpPr>
        <p:spPr/>
        <p:txBody>
          <a:bodyPr/>
          <a:lstStyle/>
          <a:p>
            <a:fld id="{6886D0D3-3C5D-914F-BC88-52EB99F21497}" type="slidenum">
              <a:rPr lang="fr-FR" smtClean="0"/>
              <a:t>‹N°›</a:t>
            </a:fld>
            <a:endParaRPr lang="fr-FR"/>
          </a:p>
        </p:txBody>
      </p:sp>
    </p:spTree>
    <p:extLst>
      <p:ext uri="{BB962C8B-B14F-4D97-AF65-F5344CB8AC3E}">
        <p14:creationId xmlns:p14="http://schemas.microsoft.com/office/powerpoint/2010/main" val="28192277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9BD80B-C629-E628-BD82-FC60B87C7F1E}"/>
              </a:ext>
            </a:extLst>
          </p:cNvPr>
          <p:cNvSpPr>
            <a:spLocks noGrp="1"/>
          </p:cNvSpPr>
          <p:nvPr>
            <p:ph type="title"/>
          </p:nvPr>
        </p:nvSpPr>
        <p:spPr/>
        <p:txBody>
          <a:bodyPr/>
          <a:lstStyle/>
          <a:p>
            <a:r>
              <a:rPr lang="fr-CA"/>
              <a:t>Modifier le style du titre</a:t>
            </a:r>
            <a:endParaRPr lang="fr-FR"/>
          </a:p>
        </p:txBody>
      </p:sp>
      <p:sp>
        <p:nvSpPr>
          <p:cNvPr id="3" name="Espace réservé de la date 2">
            <a:extLst>
              <a:ext uri="{FF2B5EF4-FFF2-40B4-BE49-F238E27FC236}">
                <a16:creationId xmlns:a16="http://schemas.microsoft.com/office/drawing/2014/main" id="{3DE6B8CB-2480-FED2-0790-3006BA34C2BE}"/>
              </a:ext>
            </a:extLst>
          </p:cNvPr>
          <p:cNvSpPr>
            <a:spLocks noGrp="1"/>
          </p:cNvSpPr>
          <p:nvPr>
            <p:ph type="dt" sz="half" idx="10"/>
          </p:nvPr>
        </p:nvSpPr>
        <p:spPr/>
        <p:txBody>
          <a:bodyPr/>
          <a:lstStyle/>
          <a:p>
            <a:fld id="{CEF2E154-1970-9746-ABFA-EFC4ADDA2514}" type="datetimeFigureOut">
              <a:rPr lang="fr-FR" smtClean="0"/>
              <a:t>23/11/2023</a:t>
            </a:fld>
            <a:endParaRPr lang="fr-FR"/>
          </a:p>
        </p:txBody>
      </p:sp>
      <p:sp>
        <p:nvSpPr>
          <p:cNvPr id="4" name="Espace réservé du pied de page 3">
            <a:extLst>
              <a:ext uri="{FF2B5EF4-FFF2-40B4-BE49-F238E27FC236}">
                <a16:creationId xmlns:a16="http://schemas.microsoft.com/office/drawing/2014/main" id="{A77F3580-F263-95F7-6235-15363562A6D5}"/>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6DA6B05F-729D-761B-B049-0EC2BC0760E9}"/>
              </a:ext>
            </a:extLst>
          </p:cNvPr>
          <p:cNvSpPr>
            <a:spLocks noGrp="1"/>
          </p:cNvSpPr>
          <p:nvPr>
            <p:ph type="sldNum" sz="quarter" idx="12"/>
          </p:nvPr>
        </p:nvSpPr>
        <p:spPr/>
        <p:txBody>
          <a:bodyPr/>
          <a:lstStyle/>
          <a:p>
            <a:fld id="{6886D0D3-3C5D-914F-BC88-52EB99F21497}" type="slidenum">
              <a:rPr lang="fr-FR" smtClean="0"/>
              <a:t>‹N°›</a:t>
            </a:fld>
            <a:endParaRPr lang="fr-FR"/>
          </a:p>
        </p:txBody>
      </p:sp>
    </p:spTree>
    <p:extLst>
      <p:ext uri="{BB962C8B-B14F-4D97-AF65-F5344CB8AC3E}">
        <p14:creationId xmlns:p14="http://schemas.microsoft.com/office/powerpoint/2010/main" val="2378977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AA942764-F643-C673-6A3D-55DAAB73562C}"/>
              </a:ext>
            </a:extLst>
          </p:cNvPr>
          <p:cNvSpPr>
            <a:spLocks noGrp="1"/>
          </p:cNvSpPr>
          <p:nvPr>
            <p:ph type="dt" sz="half" idx="10"/>
          </p:nvPr>
        </p:nvSpPr>
        <p:spPr/>
        <p:txBody>
          <a:bodyPr/>
          <a:lstStyle/>
          <a:p>
            <a:fld id="{CEF2E154-1970-9746-ABFA-EFC4ADDA2514}" type="datetimeFigureOut">
              <a:rPr lang="fr-FR" smtClean="0"/>
              <a:t>23/11/2023</a:t>
            </a:fld>
            <a:endParaRPr lang="fr-FR"/>
          </a:p>
        </p:txBody>
      </p:sp>
      <p:sp>
        <p:nvSpPr>
          <p:cNvPr id="3" name="Espace réservé du pied de page 2">
            <a:extLst>
              <a:ext uri="{FF2B5EF4-FFF2-40B4-BE49-F238E27FC236}">
                <a16:creationId xmlns:a16="http://schemas.microsoft.com/office/drawing/2014/main" id="{33DAE557-8EC5-0575-6357-B08A8408D200}"/>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628102FB-4B4F-30FF-7B34-071C5BFBCB6E}"/>
              </a:ext>
            </a:extLst>
          </p:cNvPr>
          <p:cNvSpPr>
            <a:spLocks noGrp="1"/>
          </p:cNvSpPr>
          <p:nvPr>
            <p:ph type="sldNum" sz="quarter" idx="12"/>
          </p:nvPr>
        </p:nvSpPr>
        <p:spPr/>
        <p:txBody>
          <a:bodyPr/>
          <a:lstStyle/>
          <a:p>
            <a:fld id="{6886D0D3-3C5D-914F-BC88-52EB99F21497}" type="slidenum">
              <a:rPr lang="fr-FR" smtClean="0"/>
              <a:t>‹N°›</a:t>
            </a:fld>
            <a:endParaRPr lang="fr-FR"/>
          </a:p>
        </p:txBody>
      </p:sp>
    </p:spTree>
    <p:extLst>
      <p:ext uri="{BB962C8B-B14F-4D97-AF65-F5344CB8AC3E}">
        <p14:creationId xmlns:p14="http://schemas.microsoft.com/office/powerpoint/2010/main" val="4178818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95403D-951C-E144-3810-4F69661A993E}"/>
              </a:ext>
            </a:extLst>
          </p:cNvPr>
          <p:cNvSpPr>
            <a:spLocks noGrp="1"/>
          </p:cNvSpPr>
          <p:nvPr>
            <p:ph type="title"/>
          </p:nvPr>
        </p:nvSpPr>
        <p:spPr>
          <a:xfrm>
            <a:off x="839788" y="457200"/>
            <a:ext cx="3932237" cy="1600200"/>
          </a:xfrm>
        </p:spPr>
        <p:txBody>
          <a:bodyPr anchor="b"/>
          <a:lstStyle>
            <a:lvl1pPr>
              <a:defRPr sz="3200"/>
            </a:lvl1pPr>
          </a:lstStyle>
          <a:p>
            <a:r>
              <a:rPr lang="fr-CA"/>
              <a:t>Modifier le style du titre</a:t>
            </a:r>
            <a:endParaRPr lang="fr-FR"/>
          </a:p>
        </p:txBody>
      </p:sp>
      <p:sp>
        <p:nvSpPr>
          <p:cNvPr id="3" name="Espace réservé du contenu 2">
            <a:extLst>
              <a:ext uri="{FF2B5EF4-FFF2-40B4-BE49-F238E27FC236}">
                <a16:creationId xmlns:a16="http://schemas.microsoft.com/office/drawing/2014/main" id="{EDD3060F-3E26-804F-9640-E22A028A95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u texte 3">
            <a:extLst>
              <a:ext uri="{FF2B5EF4-FFF2-40B4-BE49-F238E27FC236}">
                <a16:creationId xmlns:a16="http://schemas.microsoft.com/office/drawing/2014/main" id="{00911560-661F-0A03-96A6-D368A2146C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CA"/>
              <a:t>Cliquez pour modifier les styles du texte du masque</a:t>
            </a:r>
          </a:p>
        </p:txBody>
      </p:sp>
      <p:sp>
        <p:nvSpPr>
          <p:cNvPr id="5" name="Espace réservé de la date 4">
            <a:extLst>
              <a:ext uri="{FF2B5EF4-FFF2-40B4-BE49-F238E27FC236}">
                <a16:creationId xmlns:a16="http://schemas.microsoft.com/office/drawing/2014/main" id="{D2F8BC96-A1C9-CE18-E8A3-438279F8FAA6}"/>
              </a:ext>
            </a:extLst>
          </p:cNvPr>
          <p:cNvSpPr>
            <a:spLocks noGrp="1"/>
          </p:cNvSpPr>
          <p:nvPr>
            <p:ph type="dt" sz="half" idx="10"/>
          </p:nvPr>
        </p:nvSpPr>
        <p:spPr/>
        <p:txBody>
          <a:bodyPr/>
          <a:lstStyle/>
          <a:p>
            <a:fld id="{CEF2E154-1970-9746-ABFA-EFC4ADDA2514}" type="datetimeFigureOut">
              <a:rPr lang="fr-FR" smtClean="0"/>
              <a:t>23/11/2023</a:t>
            </a:fld>
            <a:endParaRPr lang="fr-FR"/>
          </a:p>
        </p:txBody>
      </p:sp>
      <p:sp>
        <p:nvSpPr>
          <p:cNvPr id="6" name="Espace réservé du pied de page 5">
            <a:extLst>
              <a:ext uri="{FF2B5EF4-FFF2-40B4-BE49-F238E27FC236}">
                <a16:creationId xmlns:a16="http://schemas.microsoft.com/office/drawing/2014/main" id="{17E3EAA2-85F9-B138-6ADF-AF1A7883E19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89C5F0B-94A6-9A90-5B15-5B238980AEFF}"/>
              </a:ext>
            </a:extLst>
          </p:cNvPr>
          <p:cNvSpPr>
            <a:spLocks noGrp="1"/>
          </p:cNvSpPr>
          <p:nvPr>
            <p:ph type="sldNum" sz="quarter" idx="12"/>
          </p:nvPr>
        </p:nvSpPr>
        <p:spPr/>
        <p:txBody>
          <a:bodyPr/>
          <a:lstStyle/>
          <a:p>
            <a:fld id="{6886D0D3-3C5D-914F-BC88-52EB99F21497}" type="slidenum">
              <a:rPr lang="fr-FR" smtClean="0"/>
              <a:t>‹N°›</a:t>
            </a:fld>
            <a:endParaRPr lang="fr-FR"/>
          </a:p>
        </p:txBody>
      </p:sp>
    </p:spTree>
    <p:extLst>
      <p:ext uri="{BB962C8B-B14F-4D97-AF65-F5344CB8AC3E}">
        <p14:creationId xmlns:p14="http://schemas.microsoft.com/office/powerpoint/2010/main" val="422566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DC1580-3210-D3D5-16AA-B1B3B14E2CB6}"/>
              </a:ext>
            </a:extLst>
          </p:cNvPr>
          <p:cNvSpPr>
            <a:spLocks noGrp="1"/>
          </p:cNvSpPr>
          <p:nvPr>
            <p:ph type="title"/>
          </p:nvPr>
        </p:nvSpPr>
        <p:spPr>
          <a:xfrm>
            <a:off x="839788" y="457200"/>
            <a:ext cx="3932237" cy="1600200"/>
          </a:xfrm>
        </p:spPr>
        <p:txBody>
          <a:bodyPr anchor="b"/>
          <a:lstStyle>
            <a:lvl1pPr>
              <a:defRPr sz="3200"/>
            </a:lvl1pPr>
          </a:lstStyle>
          <a:p>
            <a:r>
              <a:rPr lang="fr-CA"/>
              <a:t>Modifier le style du titre</a:t>
            </a:r>
            <a:endParaRPr lang="fr-FR"/>
          </a:p>
        </p:txBody>
      </p:sp>
      <p:sp>
        <p:nvSpPr>
          <p:cNvPr id="3" name="Espace réservé pour une image  2">
            <a:extLst>
              <a:ext uri="{FF2B5EF4-FFF2-40B4-BE49-F238E27FC236}">
                <a16:creationId xmlns:a16="http://schemas.microsoft.com/office/drawing/2014/main" id="{53AB7F49-AB94-D010-E4F5-7DFAB2A0EF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FA34BBD2-8113-DEBD-5390-4C7AEF9CB8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CA"/>
              <a:t>Cliquez pour modifier les styles du texte du masque</a:t>
            </a:r>
          </a:p>
        </p:txBody>
      </p:sp>
      <p:sp>
        <p:nvSpPr>
          <p:cNvPr id="5" name="Espace réservé de la date 4">
            <a:extLst>
              <a:ext uri="{FF2B5EF4-FFF2-40B4-BE49-F238E27FC236}">
                <a16:creationId xmlns:a16="http://schemas.microsoft.com/office/drawing/2014/main" id="{FB059F1B-42B1-B0CB-834E-F06033B59B5C}"/>
              </a:ext>
            </a:extLst>
          </p:cNvPr>
          <p:cNvSpPr>
            <a:spLocks noGrp="1"/>
          </p:cNvSpPr>
          <p:nvPr>
            <p:ph type="dt" sz="half" idx="10"/>
          </p:nvPr>
        </p:nvSpPr>
        <p:spPr/>
        <p:txBody>
          <a:bodyPr/>
          <a:lstStyle/>
          <a:p>
            <a:fld id="{CEF2E154-1970-9746-ABFA-EFC4ADDA2514}" type="datetimeFigureOut">
              <a:rPr lang="fr-FR" smtClean="0"/>
              <a:t>23/11/2023</a:t>
            </a:fld>
            <a:endParaRPr lang="fr-FR"/>
          </a:p>
        </p:txBody>
      </p:sp>
      <p:sp>
        <p:nvSpPr>
          <p:cNvPr id="6" name="Espace réservé du pied de page 5">
            <a:extLst>
              <a:ext uri="{FF2B5EF4-FFF2-40B4-BE49-F238E27FC236}">
                <a16:creationId xmlns:a16="http://schemas.microsoft.com/office/drawing/2014/main" id="{8534622A-FB05-D9AA-0E7E-4C2D1AFED9F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9699BB8-D173-E9AF-349E-8395E939480A}"/>
              </a:ext>
            </a:extLst>
          </p:cNvPr>
          <p:cNvSpPr>
            <a:spLocks noGrp="1"/>
          </p:cNvSpPr>
          <p:nvPr>
            <p:ph type="sldNum" sz="quarter" idx="12"/>
          </p:nvPr>
        </p:nvSpPr>
        <p:spPr/>
        <p:txBody>
          <a:bodyPr/>
          <a:lstStyle/>
          <a:p>
            <a:fld id="{6886D0D3-3C5D-914F-BC88-52EB99F21497}" type="slidenum">
              <a:rPr lang="fr-FR" smtClean="0"/>
              <a:t>‹N°›</a:t>
            </a:fld>
            <a:endParaRPr lang="fr-FR"/>
          </a:p>
        </p:txBody>
      </p:sp>
    </p:spTree>
    <p:extLst>
      <p:ext uri="{BB962C8B-B14F-4D97-AF65-F5344CB8AC3E}">
        <p14:creationId xmlns:p14="http://schemas.microsoft.com/office/powerpoint/2010/main" val="13441691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641682A5-7B52-4971-A637-A651E34916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CA"/>
              <a:t>Modifier le style du titre</a:t>
            </a:r>
            <a:endParaRPr lang="fr-FR"/>
          </a:p>
        </p:txBody>
      </p:sp>
      <p:sp>
        <p:nvSpPr>
          <p:cNvPr id="3" name="Espace réservé du texte 2">
            <a:extLst>
              <a:ext uri="{FF2B5EF4-FFF2-40B4-BE49-F238E27FC236}">
                <a16:creationId xmlns:a16="http://schemas.microsoft.com/office/drawing/2014/main" id="{E1122E1E-07B2-DB05-A07C-2A517E7370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a:extLst>
              <a:ext uri="{FF2B5EF4-FFF2-40B4-BE49-F238E27FC236}">
                <a16:creationId xmlns:a16="http://schemas.microsoft.com/office/drawing/2014/main" id="{05F13E0B-370B-4EFE-5B7E-910901C62E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F2E154-1970-9746-ABFA-EFC4ADDA2514}" type="datetimeFigureOut">
              <a:rPr lang="fr-FR" smtClean="0"/>
              <a:t>23/11/2023</a:t>
            </a:fld>
            <a:endParaRPr lang="fr-FR"/>
          </a:p>
        </p:txBody>
      </p:sp>
      <p:sp>
        <p:nvSpPr>
          <p:cNvPr id="5" name="Espace réservé du pied de page 4">
            <a:extLst>
              <a:ext uri="{FF2B5EF4-FFF2-40B4-BE49-F238E27FC236}">
                <a16:creationId xmlns:a16="http://schemas.microsoft.com/office/drawing/2014/main" id="{B0FBBD61-9D23-082F-33F7-A4E8FC1C7C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E6BD1F4D-2120-B19E-C620-ADCE38F0BA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86D0D3-3C5D-914F-BC88-52EB99F21497}" type="slidenum">
              <a:rPr lang="fr-FR" smtClean="0"/>
              <a:t>‹N°›</a:t>
            </a:fld>
            <a:endParaRPr lang="fr-FR"/>
          </a:p>
        </p:txBody>
      </p:sp>
    </p:spTree>
    <p:extLst>
      <p:ext uri="{BB962C8B-B14F-4D97-AF65-F5344CB8AC3E}">
        <p14:creationId xmlns:p14="http://schemas.microsoft.com/office/powerpoint/2010/main" val="5776837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90C8D99B-843D-010F-BB80-5C2017E0C10E}"/>
              </a:ext>
            </a:extLst>
          </p:cNvPr>
          <p:cNvPicPr>
            <a:picLocks noChangeAspect="1"/>
          </p:cNvPicPr>
          <p:nvPr/>
        </p:nvPicPr>
        <p:blipFill>
          <a:blip r:embed="rId2"/>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EF79D014-5659-C2F9-474B-A6BC299ED638}"/>
              </a:ext>
            </a:extLst>
          </p:cNvPr>
          <p:cNvSpPr>
            <a:spLocks noGrp="1"/>
          </p:cNvSpPr>
          <p:nvPr>
            <p:ph type="ctrTitle"/>
          </p:nvPr>
        </p:nvSpPr>
        <p:spPr>
          <a:xfrm>
            <a:off x="0" y="749649"/>
            <a:ext cx="12191999" cy="1054862"/>
          </a:xfrm>
        </p:spPr>
        <p:txBody>
          <a:bodyPr>
            <a:normAutofit fontScale="90000"/>
          </a:bodyPr>
          <a:lstStyle/>
          <a:p>
            <a:r>
              <a:rPr lang="fr-FR" b="1" dirty="0">
                <a:solidFill>
                  <a:srgbClr val="004199"/>
                </a:solidFill>
                <a:latin typeface="Proxima Nova" panose="02000506030000020004" pitchFamily="2" charset="0"/>
              </a:rPr>
              <a:t>MSP, CPTS, DAC :</a:t>
            </a:r>
            <a:br>
              <a:rPr lang="fr-FR" b="1" dirty="0">
                <a:solidFill>
                  <a:srgbClr val="004199"/>
                </a:solidFill>
                <a:latin typeface="Proxima Nova" panose="02000506030000020004" pitchFamily="2" charset="0"/>
              </a:rPr>
            </a:br>
            <a:r>
              <a:rPr lang="fr-FR" b="1" dirty="0">
                <a:solidFill>
                  <a:srgbClr val="004199"/>
                </a:solidFill>
                <a:latin typeface="Proxima Nova" panose="02000506030000020004" pitchFamily="2" charset="0"/>
              </a:rPr>
              <a:t>Comment travailler ensemble ?</a:t>
            </a:r>
          </a:p>
        </p:txBody>
      </p:sp>
      <p:sp>
        <p:nvSpPr>
          <p:cNvPr id="3" name="Sous-titre 2">
            <a:extLst>
              <a:ext uri="{FF2B5EF4-FFF2-40B4-BE49-F238E27FC236}">
                <a16:creationId xmlns:a16="http://schemas.microsoft.com/office/drawing/2014/main" id="{5CC03A35-57A8-F8EF-F909-D9E1ADF23505}"/>
              </a:ext>
            </a:extLst>
          </p:cNvPr>
          <p:cNvSpPr>
            <a:spLocks noGrp="1"/>
          </p:cNvSpPr>
          <p:nvPr>
            <p:ph type="subTitle" idx="1"/>
          </p:nvPr>
        </p:nvSpPr>
        <p:spPr>
          <a:xfrm>
            <a:off x="1524000" y="2048811"/>
            <a:ext cx="9144000" cy="1655762"/>
          </a:xfrm>
        </p:spPr>
        <p:txBody>
          <a:bodyPr>
            <a:normAutofit/>
          </a:bodyPr>
          <a:lstStyle/>
          <a:p>
            <a:r>
              <a:rPr lang="fr-FR" dirty="0">
                <a:solidFill>
                  <a:srgbClr val="004199"/>
                </a:solidFill>
              </a:rPr>
              <a:t> </a:t>
            </a:r>
          </a:p>
          <a:p>
            <a:r>
              <a:rPr lang="fr-FR" dirty="0">
                <a:solidFill>
                  <a:srgbClr val="004199"/>
                </a:solidFill>
              </a:rPr>
              <a:t>Camille DELPLACE</a:t>
            </a:r>
          </a:p>
          <a:p>
            <a:r>
              <a:rPr lang="fr-FR" dirty="0">
                <a:solidFill>
                  <a:srgbClr val="004199"/>
                </a:solidFill>
              </a:rPr>
              <a:t>Sylvain DURIEZ</a:t>
            </a:r>
          </a:p>
        </p:txBody>
      </p:sp>
      <p:sp>
        <p:nvSpPr>
          <p:cNvPr id="8" name="ZoneTexte 7">
            <a:extLst>
              <a:ext uri="{FF2B5EF4-FFF2-40B4-BE49-F238E27FC236}">
                <a16:creationId xmlns:a16="http://schemas.microsoft.com/office/drawing/2014/main" id="{C519ACDE-2E05-7C6A-13CB-D48127B18446}"/>
              </a:ext>
            </a:extLst>
          </p:cNvPr>
          <p:cNvSpPr txBox="1"/>
          <p:nvPr/>
        </p:nvSpPr>
        <p:spPr>
          <a:xfrm>
            <a:off x="3877284" y="5497050"/>
            <a:ext cx="4437432" cy="954107"/>
          </a:xfrm>
          <a:prstGeom prst="rect">
            <a:avLst/>
          </a:prstGeom>
          <a:noFill/>
        </p:spPr>
        <p:txBody>
          <a:bodyPr wrap="square">
            <a:spAutoFit/>
          </a:bodyPr>
          <a:lstStyle/>
          <a:p>
            <a:pPr algn="ctr"/>
            <a:r>
              <a:rPr lang="fr-FR" sz="2800" b="1" dirty="0">
                <a:solidFill>
                  <a:srgbClr val="004199"/>
                </a:solidFill>
                <a:latin typeface="Proxima Nova" panose="02000506030000020004" pitchFamily="2" charset="0"/>
              </a:rPr>
              <a:t>6</a:t>
            </a:r>
            <a:r>
              <a:rPr lang="fr-FR" sz="2800" b="1" baseline="30000" dirty="0">
                <a:solidFill>
                  <a:srgbClr val="004199"/>
                </a:solidFill>
                <a:latin typeface="Proxima Nova" panose="02000506030000020004" pitchFamily="2" charset="0"/>
              </a:rPr>
              <a:t>ème</a:t>
            </a:r>
            <a:r>
              <a:rPr lang="fr-FR" sz="2800" b="1" dirty="0">
                <a:solidFill>
                  <a:srgbClr val="004199"/>
                </a:solidFill>
                <a:latin typeface="Proxima Nova" panose="02000506030000020004" pitchFamily="2" charset="0"/>
              </a:rPr>
              <a:t> Journée régionale </a:t>
            </a:r>
          </a:p>
          <a:p>
            <a:pPr algn="ctr"/>
            <a:r>
              <a:rPr lang="fr-FR" sz="2800" b="1" dirty="0">
                <a:solidFill>
                  <a:srgbClr val="004199"/>
                </a:solidFill>
                <a:latin typeface="Proxima Nova" panose="02000506030000020004" pitchFamily="2" charset="0"/>
              </a:rPr>
              <a:t>De l’exercice coordonné</a:t>
            </a:r>
          </a:p>
        </p:txBody>
      </p:sp>
      <p:sp>
        <p:nvSpPr>
          <p:cNvPr id="10" name="ZoneTexte 9">
            <a:extLst>
              <a:ext uri="{FF2B5EF4-FFF2-40B4-BE49-F238E27FC236}">
                <a16:creationId xmlns:a16="http://schemas.microsoft.com/office/drawing/2014/main" id="{DA1BF1F6-2986-CEE5-C66D-C05900C5C0B3}"/>
              </a:ext>
            </a:extLst>
          </p:cNvPr>
          <p:cNvSpPr txBox="1"/>
          <p:nvPr/>
        </p:nvSpPr>
        <p:spPr>
          <a:xfrm>
            <a:off x="9578340" y="5870453"/>
            <a:ext cx="2362200" cy="400110"/>
          </a:xfrm>
          <a:prstGeom prst="rect">
            <a:avLst/>
          </a:prstGeom>
          <a:noFill/>
        </p:spPr>
        <p:txBody>
          <a:bodyPr wrap="square">
            <a:spAutoFit/>
          </a:bodyPr>
          <a:lstStyle/>
          <a:p>
            <a:r>
              <a:rPr lang="fr-FR" sz="2000" b="1" dirty="0">
                <a:solidFill>
                  <a:srgbClr val="E71C7B"/>
                </a:solidFill>
              </a:rPr>
              <a:t>24 </a:t>
            </a:r>
            <a:r>
              <a:rPr lang="fr-FR" sz="2000" b="1" dirty="0">
                <a:solidFill>
                  <a:srgbClr val="E71C7B"/>
                </a:solidFill>
                <a:latin typeface="Proxima Nova" panose="02000506030000020004" pitchFamily="2" charset="0"/>
              </a:rPr>
              <a:t>novembre</a:t>
            </a:r>
            <a:r>
              <a:rPr lang="fr-FR" sz="2000" b="1" dirty="0">
                <a:solidFill>
                  <a:srgbClr val="E71C7B"/>
                </a:solidFill>
              </a:rPr>
              <a:t> 2023</a:t>
            </a:r>
          </a:p>
        </p:txBody>
      </p:sp>
      <p:pic>
        <p:nvPicPr>
          <p:cNvPr id="12" name="Image 11">
            <a:extLst>
              <a:ext uri="{FF2B5EF4-FFF2-40B4-BE49-F238E27FC236}">
                <a16:creationId xmlns:a16="http://schemas.microsoft.com/office/drawing/2014/main" id="{DE179FD1-AB26-0EC4-4882-0F6F825062B7}"/>
              </a:ext>
            </a:extLst>
          </p:cNvPr>
          <p:cNvPicPr>
            <a:picLocks noChangeAspect="1"/>
          </p:cNvPicPr>
          <p:nvPr/>
        </p:nvPicPr>
        <p:blipFill>
          <a:blip r:embed="rId3"/>
          <a:stretch>
            <a:fillRect/>
          </a:stretch>
        </p:blipFill>
        <p:spPr>
          <a:xfrm>
            <a:off x="979463" y="5396295"/>
            <a:ext cx="2434297" cy="1054862"/>
          </a:xfrm>
          <a:prstGeom prst="rect">
            <a:avLst/>
          </a:prstGeom>
        </p:spPr>
      </p:pic>
    </p:spTree>
    <p:extLst>
      <p:ext uri="{BB962C8B-B14F-4D97-AF65-F5344CB8AC3E}">
        <p14:creationId xmlns:p14="http://schemas.microsoft.com/office/powerpoint/2010/main" val="11744924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4833A8AC-4546-509C-5ABD-787516E4F193}"/>
              </a:ext>
            </a:extLst>
          </p:cNvPr>
          <p:cNvSpPr>
            <a:spLocks noGrp="1"/>
          </p:cNvSpPr>
          <p:nvPr>
            <p:ph type="title"/>
          </p:nvPr>
        </p:nvSpPr>
        <p:spPr>
          <a:xfrm>
            <a:off x="1295402" y="0"/>
            <a:ext cx="9601196" cy="1039091"/>
          </a:xfrm>
        </p:spPr>
        <p:txBody>
          <a:bodyPr/>
          <a:lstStyle/>
          <a:p>
            <a:pPr algn="ctr"/>
            <a:r>
              <a:rPr lang="fr-FR" sz="4400" b="1" dirty="0">
                <a:solidFill>
                  <a:srgbClr val="004199"/>
                </a:solidFill>
                <a:latin typeface="Proxima Nova" panose="02000506030000020004" pitchFamily="2" charset="0"/>
              </a:rPr>
              <a:t>Déroulé du projet</a:t>
            </a:r>
            <a:endParaRPr lang="fr-FR" dirty="0"/>
          </a:p>
        </p:txBody>
      </p:sp>
      <p:sp>
        <p:nvSpPr>
          <p:cNvPr id="2" name="ZoneTexte 1">
            <a:extLst>
              <a:ext uri="{FF2B5EF4-FFF2-40B4-BE49-F238E27FC236}">
                <a16:creationId xmlns:a16="http://schemas.microsoft.com/office/drawing/2014/main" id="{43D3896D-9B67-794A-A01E-B5F727D13CB7}"/>
              </a:ext>
            </a:extLst>
          </p:cNvPr>
          <p:cNvSpPr txBox="1"/>
          <p:nvPr/>
        </p:nvSpPr>
        <p:spPr>
          <a:xfrm>
            <a:off x="1495425" y="1743075"/>
            <a:ext cx="9246555" cy="4247317"/>
          </a:xfrm>
          <a:prstGeom prst="rect">
            <a:avLst/>
          </a:prstGeom>
          <a:noFill/>
        </p:spPr>
        <p:txBody>
          <a:bodyPr wrap="square" rtlCol="0">
            <a:spAutoFit/>
          </a:bodyPr>
          <a:lstStyle/>
          <a:p>
            <a:r>
              <a:rPr lang="fr-FR" dirty="0"/>
              <a:t>DAC :</a:t>
            </a:r>
          </a:p>
          <a:p>
            <a:r>
              <a:rPr lang="fr-FR" dirty="0"/>
              <a:t>Mobiliser l’équipe sur le projet </a:t>
            </a:r>
          </a:p>
          <a:p>
            <a:r>
              <a:rPr lang="fr-FR" dirty="0"/>
              <a:t>Réfléchir et construire le contenu</a:t>
            </a:r>
          </a:p>
          <a:p>
            <a:r>
              <a:rPr lang="fr-FR" dirty="0"/>
              <a:t>Réaliser le power point</a:t>
            </a:r>
          </a:p>
          <a:p>
            <a:r>
              <a:rPr lang="fr-FR" dirty="0"/>
              <a:t>Se répartir la parole et veiller à l’équilibre DAC/MSP</a:t>
            </a:r>
          </a:p>
          <a:p>
            <a:r>
              <a:rPr lang="fr-FR" dirty="0"/>
              <a:t>Veiller aux Allers-retours avec la MSP/DAC et à l’adaptation du support de présentation</a:t>
            </a:r>
          </a:p>
          <a:p>
            <a:endParaRPr lang="fr-FR" dirty="0"/>
          </a:p>
          <a:p>
            <a:r>
              <a:rPr lang="fr-FR" dirty="0"/>
              <a:t>Proposition de l’animation par un extérieur financé par le DAC et soumis à la validation de la CPTS</a:t>
            </a:r>
          </a:p>
          <a:p>
            <a:r>
              <a:rPr lang="fr-FR" dirty="0"/>
              <a:t>Relai en communication de la promotion de l’événement</a:t>
            </a:r>
          </a:p>
          <a:p>
            <a:r>
              <a:rPr lang="fr-FR" dirty="0"/>
              <a:t>Mobilisation d’une association d’usagers pour l’événement</a:t>
            </a:r>
          </a:p>
          <a:p>
            <a:endParaRPr lang="fr-FR" dirty="0"/>
          </a:p>
          <a:p>
            <a:endParaRPr lang="fr-FR" dirty="0"/>
          </a:p>
          <a:p>
            <a:r>
              <a:rPr lang="fr-FR" dirty="0"/>
              <a:t>Répartition des tâches entre les deux partenaires</a:t>
            </a:r>
          </a:p>
          <a:p>
            <a:r>
              <a:rPr lang="fr-FR" dirty="0"/>
              <a:t> </a:t>
            </a:r>
          </a:p>
          <a:p>
            <a:endParaRPr lang="fr-FR" dirty="0"/>
          </a:p>
        </p:txBody>
      </p:sp>
    </p:spTree>
    <p:extLst>
      <p:ext uri="{BB962C8B-B14F-4D97-AF65-F5344CB8AC3E}">
        <p14:creationId xmlns:p14="http://schemas.microsoft.com/office/powerpoint/2010/main" val="26020634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9121D51D-43E5-09FC-E6C9-4DE39BAED18E}"/>
              </a:ext>
            </a:extLst>
          </p:cNvPr>
          <p:cNvSpPr>
            <a:spLocks noGrp="1"/>
          </p:cNvSpPr>
          <p:nvPr>
            <p:ph idx="1"/>
          </p:nvPr>
        </p:nvSpPr>
        <p:spPr>
          <a:xfrm>
            <a:off x="588819" y="2306780"/>
            <a:ext cx="2798620" cy="665020"/>
          </a:xfrm>
        </p:spPr>
        <p:txBody>
          <a:bodyPr>
            <a:normAutofit/>
          </a:bodyPr>
          <a:lstStyle/>
          <a:p>
            <a:pPr marL="0" lvl="0" indent="0" algn="ctr" defTabSz="889000">
              <a:lnSpc>
                <a:spcPct val="100000"/>
              </a:lnSpc>
              <a:spcBef>
                <a:spcPct val="0"/>
              </a:spcBef>
              <a:spcAft>
                <a:spcPct val="35000"/>
              </a:spcAft>
              <a:buNone/>
            </a:pPr>
            <a:r>
              <a:rPr lang="fr-FR" sz="2400" b="1" kern="1200" dirty="0"/>
              <a:t>Qui fait quoi</a:t>
            </a:r>
            <a:endParaRPr lang="fr-FR" sz="2400" kern="1200" dirty="0"/>
          </a:p>
          <a:p>
            <a:pPr marL="0" lvl="0" indent="0" algn="ctr" defTabSz="933450">
              <a:lnSpc>
                <a:spcPct val="90000"/>
              </a:lnSpc>
              <a:spcBef>
                <a:spcPct val="0"/>
              </a:spcBef>
              <a:spcAft>
                <a:spcPct val="35000"/>
              </a:spcAft>
              <a:buNone/>
            </a:pPr>
            <a:endParaRPr lang="fr-FR" sz="2400" kern="1200" dirty="0"/>
          </a:p>
          <a:p>
            <a:endParaRPr lang="fr-FR" sz="2200" dirty="0"/>
          </a:p>
        </p:txBody>
      </p:sp>
      <p:sp>
        <p:nvSpPr>
          <p:cNvPr id="4" name="Titre 1">
            <a:extLst>
              <a:ext uri="{FF2B5EF4-FFF2-40B4-BE49-F238E27FC236}">
                <a16:creationId xmlns:a16="http://schemas.microsoft.com/office/drawing/2014/main" id="{4833A8AC-4546-509C-5ABD-787516E4F193}"/>
              </a:ext>
            </a:extLst>
          </p:cNvPr>
          <p:cNvSpPr>
            <a:spLocks noGrp="1"/>
          </p:cNvSpPr>
          <p:nvPr>
            <p:ph type="title"/>
          </p:nvPr>
        </p:nvSpPr>
        <p:spPr>
          <a:xfrm>
            <a:off x="1295402" y="576887"/>
            <a:ext cx="9601196" cy="1303867"/>
          </a:xfrm>
        </p:spPr>
        <p:txBody>
          <a:bodyPr/>
          <a:lstStyle/>
          <a:p>
            <a:pPr algn="ctr"/>
            <a:r>
              <a:rPr lang="fr-FR" sz="4400" b="1" dirty="0">
                <a:solidFill>
                  <a:srgbClr val="004199"/>
                </a:solidFill>
                <a:latin typeface="Proxima Nova" panose="02000506030000020004" pitchFamily="2" charset="0"/>
              </a:rPr>
              <a:t>Déroulé du projet</a:t>
            </a:r>
            <a:endParaRPr lang="fr-FR" dirty="0"/>
          </a:p>
        </p:txBody>
      </p:sp>
      <p:sp>
        <p:nvSpPr>
          <p:cNvPr id="5" name="Espace réservé du contenu 2">
            <a:extLst>
              <a:ext uri="{FF2B5EF4-FFF2-40B4-BE49-F238E27FC236}">
                <a16:creationId xmlns:a16="http://schemas.microsoft.com/office/drawing/2014/main" id="{63DDF3C8-124B-886C-BF6B-7455EBBBD236}"/>
              </a:ext>
            </a:extLst>
          </p:cNvPr>
          <p:cNvSpPr txBox="1">
            <a:spLocks/>
          </p:cNvSpPr>
          <p:nvPr/>
        </p:nvSpPr>
        <p:spPr>
          <a:xfrm>
            <a:off x="3508658" y="2306780"/>
            <a:ext cx="2798620" cy="6650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89000">
              <a:lnSpc>
                <a:spcPct val="100000"/>
              </a:lnSpc>
              <a:spcBef>
                <a:spcPct val="0"/>
              </a:spcBef>
              <a:spcAft>
                <a:spcPct val="35000"/>
              </a:spcAft>
              <a:buFont typeface="Arial" panose="020B0604020202020204" pitchFamily="34" charset="0"/>
              <a:buNone/>
            </a:pPr>
            <a:r>
              <a:rPr lang="fr-FR" sz="2400" b="1" dirty="0"/>
              <a:t>Où</a:t>
            </a:r>
            <a:endParaRPr lang="fr-FR" sz="2400" dirty="0"/>
          </a:p>
          <a:p>
            <a:endParaRPr lang="fr-FR" sz="2200" dirty="0"/>
          </a:p>
        </p:txBody>
      </p:sp>
      <p:sp>
        <p:nvSpPr>
          <p:cNvPr id="7" name="Espace réservé du contenu 2">
            <a:extLst>
              <a:ext uri="{FF2B5EF4-FFF2-40B4-BE49-F238E27FC236}">
                <a16:creationId xmlns:a16="http://schemas.microsoft.com/office/drawing/2014/main" id="{25758441-96E4-D6DE-D325-EC20DF1AB71D}"/>
              </a:ext>
            </a:extLst>
          </p:cNvPr>
          <p:cNvSpPr txBox="1">
            <a:spLocks/>
          </p:cNvSpPr>
          <p:nvPr/>
        </p:nvSpPr>
        <p:spPr>
          <a:xfrm>
            <a:off x="6154875" y="2306780"/>
            <a:ext cx="2798620" cy="6650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89000">
              <a:lnSpc>
                <a:spcPct val="100000"/>
              </a:lnSpc>
              <a:spcBef>
                <a:spcPct val="0"/>
              </a:spcBef>
              <a:spcAft>
                <a:spcPct val="35000"/>
              </a:spcAft>
              <a:buFont typeface="Arial" panose="020B0604020202020204" pitchFamily="34" charset="0"/>
              <a:buNone/>
            </a:pPr>
            <a:r>
              <a:rPr lang="fr-FR" sz="2400" b="1" dirty="0"/>
              <a:t>Quand</a:t>
            </a:r>
            <a:endParaRPr lang="fr-FR" sz="2400" dirty="0"/>
          </a:p>
          <a:p>
            <a:endParaRPr lang="fr-FR" sz="2200" dirty="0"/>
          </a:p>
        </p:txBody>
      </p:sp>
      <p:sp>
        <p:nvSpPr>
          <p:cNvPr id="8" name="Espace réservé du contenu 2">
            <a:extLst>
              <a:ext uri="{FF2B5EF4-FFF2-40B4-BE49-F238E27FC236}">
                <a16:creationId xmlns:a16="http://schemas.microsoft.com/office/drawing/2014/main" id="{2038B78F-7534-5129-384B-DEBECD1E91A7}"/>
              </a:ext>
            </a:extLst>
          </p:cNvPr>
          <p:cNvSpPr txBox="1">
            <a:spLocks/>
          </p:cNvSpPr>
          <p:nvPr/>
        </p:nvSpPr>
        <p:spPr>
          <a:xfrm>
            <a:off x="9008911" y="2306780"/>
            <a:ext cx="2798620" cy="6650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89000">
              <a:lnSpc>
                <a:spcPct val="100000"/>
              </a:lnSpc>
              <a:spcBef>
                <a:spcPct val="0"/>
              </a:spcBef>
              <a:spcAft>
                <a:spcPct val="35000"/>
              </a:spcAft>
              <a:buFont typeface="Arial" panose="020B0604020202020204" pitchFamily="34" charset="0"/>
              <a:buNone/>
            </a:pPr>
            <a:r>
              <a:rPr lang="fr-FR" sz="2400" b="1" dirty="0"/>
              <a:t>Comment</a:t>
            </a:r>
            <a:endParaRPr lang="fr-FR" sz="2400" dirty="0"/>
          </a:p>
          <a:p>
            <a:endParaRPr lang="fr-FR" sz="2200" dirty="0"/>
          </a:p>
        </p:txBody>
      </p:sp>
      <p:sp>
        <p:nvSpPr>
          <p:cNvPr id="2" name="ZoneTexte 1">
            <a:extLst>
              <a:ext uri="{FF2B5EF4-FFF2-40B4-BE49-F238E27FC236}">
                <a16:creationId xmlns:a16="http://schemas.microsoft.com/office/drawing/2014/main" id="{6F3D3ADA-CD8E-E1FD-F609-60CA18BC5CB2}"/>
              </a:ext>
            </a:extLst>
          </p:cNvPr>
          <p:cNvSpPr txBox="1"/>
          <p:nvPr/>
        </p:nvSpPr>
        <p:spPr>
          <a:xfrm>
            <a:off x="103909" y="2971800"/>
            <a:ext cx="3539835" cy="4094967"/>
          </a:xfrm>
          <a:prstGeom prst="rect">
            <a:avLst/>
          </a:prstGeom>
          <a:noFill/>
          <a:ln>
            <a:solidFill>
              <a:schemeClr val="accent1"/>
            </a:solidFill>
          </a:ln>
        </p:spPr>
        <p:txBody>
          <a:bodyPr wrap="square" rtlCol="0">
            <a:spAutoFit/>
          </a:bodyPr>
          <a:lstStyle/>
          <a:p>
            <a:pPr marL="0" indent="0" defTabSz="889000">
              <a:lnSpc>
                <a:spcPct val="100000"/>
              </a:lnSpc>
              <a:spcBef>
                <a:spcPct val="0"/>
              </a:spcBef>
              <a:spcAft>
                <a:spcPct val="35000"/>
              </a:spcAft>
              <a:buFont typeface="Arial" panose="020B0604020202020204" pitchFamily="34" charset="0"/>
              <a:buNone/>
            </a:pPr>
            <a:r>
              <a:rPr lang="fr-FR" sz="1800" b="1" dirty="0"/>
              <a:t>Appui santé des Flandres</a:t>
            </a:r>
          </a:p>
          <a:p>
            <a:pPr marL="0" indent="0" defTabSz="889000">
              <a:lnSpc>
                <a:spcPct val="100000"/>
              </a:lnSpc>
              <a:spcBef>
                <a:spcPct val="0"/>
              </a:spcBef>
              <a:spcAft>
                <a:spcPct val="35000"/>
              </a:spcAft>
              <a:buFont typeface="Arial" panose="020B0604020202020204" pitchFamily="34" charset="0"/>
              <a:buNone/>
            </a:pPr>
            <a:r>
              <a:rPr lang="fr-FR" sz="1800" dirty="0"/>
              <a:t>-Présentation et animation orale de la conférence</a:t>
            </a:r>
          </a:p>
          <a:p>
            <a:pPr defTabSz="889000">
              <a:lnSpc>
                <a:spcPct val="100000"/>
              </a:lnSpc>
              <a:spcBef>
                <a:spcPct val="0"/>
              </a:spcBef>
              <a:spcAft>
                <a:spcPct val="35000"/>
              </a:spcAft>
              <a:buFontTx/>
              <a:buChar char="-"/>
            </a:pPr>
            <a:r>
              <a:rPr lang="fr-FR" sz="1800" dirty="0"/>
              <a:t>Tenu d’un stand d’information</a:t>
            </a:r>
          </a:p>
          <a:p>
            <a:pPr marL="0" indent="0" defTabSz="889000">
              <a:lnSpc>
                <a:spcPct val="100000"/>
              </a:lnSpc>
              <a:spcBef>
                <a:spcPct val="0"/>
              </a:spcBef>
              <a:spcAft>
                <a:spcPct val="35000"/>
              </a:spcAft>
              <a:buNone/>
            </a:pPr>
            <a:br>
              <a:rPr lang="fr-FR" sz="1800" b="1" dirty="0"/>
            </a:br>
            <a:r>
              <a:rPr lang="fr-FR" sz="1800" b="1" dirty="0"/>
              <a:t>MSP d’Estaires</a:t>
            </a:r>
          </a:p>
          <a:p>
            <a:pPr defTabSz="889000">
              <a:lnSpc>
                <a:spcPct val="100000"/>
              </a:lnSpc>
              <a:spcBef>
                <a:spcPct val="0"/>
              </a:spcBef>
              <a:spcAft>
                <a:spcPct val="35000"/>
              </a:spcAft>
              <a:buFontTx/>
              <a:buChar char="-"/>
            </a:pPr>
            <a:r>
              <a:rPr lang="fr-FR" sz="1800" dirty="0"/>
              <a:t>Intervention orale pendant la conférence</a:t>
            </a:r>
          </a:p>
          <a:p>
            <a:pPr defTabSz="889000">
              <a:lnSpc>
                <a:spcPct val="100000"/>
              </a:lnSpc>
              <a:spcBef>
                <a:spcPct val="0"/>
              </a:spcBef>
              <a:spcAft>
                <a:spcPct val="35000"/>
              </a:spcAft>
              <a:buFontTx/>
              <a:buChar char="-"/>
            </a:pPr>
            <a:r>
              <a:rPr lang="fr-FR" sz="1800" dirty="0"/>
              <a:t>Organisation logistique</a:t>
            </a:r>
          </a:p>
          <a:p>
            <a:pPr defTabSz="889000">
              <a:lnSpc>
                <a:spcPct val="100000"/>
              </a:lnSpc>
              <a:spcBef>
                <a:spcPct val="0"/>
              </a:spcBef>
              <a:spcAft>
                <a:spcPct val="35000"/>
              </a:spcAft>
              <a:buFontTx/>
              <a:buChar char="-"/>
            </a:pPr>
            <a:r>
              <a:rPr lang="fr-FR" sz="1800" dirty="0"/>
              <a:t>Communication</a:t>
            </a:r>
          </a:p>
          <a:p>
            <a:pPr defTabSz="889000">
              <a:lnSpc>
                <a:spcPct val="100000"/>
              </a:lnSpc>
              <a:spcBef>
                <a:spcPct val="0"/>
              </a:spcBef>
              <a:spcAft>
                <a:spcPct val="35000"/>
              </a:spcAft>
              <a:buFontTx/>
              <a:buChar char="-"/>
            </a:pPr>
            <a:r>
              <a:rPr lang="fr-FR" sz="1800" dirty="0"/>
              <a:t>Tenu de stands d’information</a:t>
            </a:r>
            <a:br>
              <a:rPr lang="fr-FR" sz="1800" dirty="0"/>
            </a:br>
            <a:endParaRPr lang="fr-FR" sz="1800" dirty="0"/>
          </a:p>
        </p:txBody>
      </p:sp>
      <p:sp>
        <p:nvSpPr>
          <p:cNvPr id="10" name="ZoneTexte 9">
            <a:extLst>
              <a:ext uri="{FF2B5EF4-FFF2-40B4-BE49-F238E27FC236}">
                <a16:creationId xmlns:a16="http://schemas.microsoft.com/office/drawing/2014/main" id="{78F8FE91-E9CD-0FC2-41D9-D84B9F7EFBDD}"/>
              </a:ext>
            </a:extLst>
          </p:cNvPr>
          <p:cNvSpPr txBox="1"/>
          <p:nvPr/>
        </p:nvSpPr>
        <p:spPr>
          <a:xfrm>
            <a:off x="3654133" y="2971800"/>
            <a:ext cx="2663536" cy="3914918"/>
          </a:xfrm>
          <a:prstGeom prst="rect">
            <a:avLst/>
          </a:prstGeom>
          <a:noFill/>
          <a:ln>
            <a:solidFill>
              <a:schemeClr val="accent1"/>
            </a:solidFill>
          </a:ln>
        </p:spPr>
        <p:txBody>
          <a:bodyPr wrap="square" rtlCol="0">
            <a:spAutoFit/>
          </a:bodyPr>
          <a:lstStyle/>
          <a:p>
            <a:pPr marL="0" indent="0" defTabSz="889000">
              <a:lnSpc>
                <a:spcPct val="100000"/>
              </a:lnSpc>
              <a:spcBef>
                <a:spcPct val="0"/>
              </a:spcBef>
              <a:spcAft>
                <a:spcPct val="35000"/>
              </a:spcAft>
              <a:buFont typeface="Arial" panose="020B0604020202020204" pitchFamily="34" charset="0"/>
              <a:buNone/>
            </a:pPr>
            <a:r>
              <a:rPr lang="fr-FR" b="1" dirty="0"/>
              <a:t>A Estaires (59940), </a:t>
            </a:r>
          </a:p>
          <a:p>
            <a:pPr marL="0" indent="0" defTabSz="889000">
              <a:lnSpc>
                <a:spcPct val="100000"/>
              </a:lnSpc>
              <a:spcBef>
                <a:spcPct val="0"/>
              </a:spcBef>
              <a:spcAft>
                <a:spcPct val="35000"/>
              </a:spcAft>
              <a:buFont typeface="Arial" panose="020B0604020202020204" pitchFamily="34" charset="0"/>
              <a:buNone/>
            </a:pPr>
            <a:r>
              <a:rPr lang="fr-FR" b="1" dirty="0"/>
              <a:t>dans la salle de spectacle Georges Ficheux</a:t>
            </a:r>
          </a:p>
          <a:p>
            <a:pPr marL="0" indent="0" defTabSz="889000">
              <a:lnSpc>
                <a:spcPct val="100000"/>
              </a:lnSpc>
              <a:spcBef>
                <a:spcPct val="0"/>
              </a:spcBef>
              <a:spcAft>
                <a:spcPct val="35000"/>
              </a:spcAft>
              <a:buFont typeface="Arial" panose="020B0604020202020204" pitchFamily="34" charset="0"/>
              <a:buNone/>
            </a:pPr>
            <a:endParaRPr lang="fr-FR" sz="1800" b="1" dirty="0"/>
          </a:p>
          <a:p>
            <a:pPr marL="0" indent="0" defTabSz="889000">
              <a:lnSpc>
                <a:spcPct val="100000"/>
              </a:lnSpc>
              <a:spcBef>
                <a:spcPct val="0"/>
              </a:spcBef>
              <a:spcAft>
                <a:spcPct val="35000"/>
              </a:spcAft>
              <a:buFont typeface="Arial" panose="020B0604020202020204" pitchFamily="34" charset="0"/>
              <a:buNone/>
            </a:pPr>
            <a:endParaRPr lang="fr-FR" b="1" dirty="0"/>
          </a:p>
          <a:p>
            <a:pPr marL="0" indent="0" defTabSz="889000">
              <a:lnSpc>
                <a:spcPct val="100000"/>
              </a:lnSpc>
              <a:spcBef>
                <a:spcPct val="0"/>
              </a:spcBef>
              <a:spcAft>
                <a:spcPct val="35000"/>
              </a:spcAft>
              <a:buFont typeface="Arial" panose="020B0604020202020204" pitchFamily="34" charset="0"/>
              <a:buNone/>
            </a:pPr>
            <a:endParaRPr lang="fr-FR" sz="1800" b="1" dirty="0"/>
          </a:p>
          <a:p>
            <a:pPr marL="0" indent="0" defTabSz="889000">
              <a:lnSpc>
                <a:spcPct val="100000"/>
              </a:lnSpc>
              <a:spcBef>
                <a:spcPct val="0"/>
              </a:spcBef>
              <a:spcAft>
                <a:spcPct val="35000"/>
              </a:spcAft>
              <a:buFont typeface="Arial" panose="020B0604020202020204" pitchFamily="34" charset="0"/>
              <a:buNone/>
            </a:pPr>
            <a:endParaRPr lang="fr-FR" b="1" dirty="0"/>
          </a:p>
          <a:p>
            <a:pPr marL="0" indent="0" defTabSz="889000">
              <a:lnSpc>
                <a:spcPct val="100000"/>
              </a:lnSpc>
              <a:spcBef>
                <a:spcPct val="0"/>
              </a:spcBef>
              <a:spcAft>
                <a:spcPct val="35000"/>
              </a:spcAft>
              <a:buFont typeface="Arial" panose="020B0604020202020204" pitchFamily="34" charset="0"/>
              <a:buNone/>
            </a:pPr>
            <a:endParaRPr lang="fr-FR" sz="1800" b="1" dirty="0"/>
          </a:p>
          <a:p>
            <a:pPr marL="0" indent="0" defTabSz="889000">
              <a:lnSpc>
                <a:spcPct val="100000"/>
              </a:lnSpc>
              <a:spcBef>
                <a:spcPct val="0"/>
              </a:spcBef>
              <a:spcAft>
                <a:spcPct val="35000"/>
              </a:spcAft>
              <a:buFont typeface="Arial" panose="020B0604020202020204" pitchFamily="34" charset="0"/>
              <a:buNone/>
            </a:pPr>
            <a:endParaRPr lang="fr-FR" b="1" dirty="0"/>
          </a:p>
          <a:p>
            <a:pPr marL="0" indent="0" defTabSz="889000">
              <a:lnSpc>
                <a:spcPct val="100000"/>
              </a:lnSpc>
              <a:spcBef>
                <a:spcPct val="0"/>
              </a:spcBef>
              <a:spcAft>
                <a:spcPct val="35000"/>
              </a:spcAft>
              <a:buFont typeface="Arial" panose="020B0604020202020204" pitchFamily="34" charset="0"/>
              <a:buNone/>
            </a:pPr>
            <a:br>
              <a:rPr lang="fr-FR" sz="1800" b="1" dirty="0"/>
            </a:br>
            <a:endParaRPr lang="fr-FR" sz="1800" b="1" dirty="0"/>
          </a:p>
        </p:txBody>
      </p:sp>
      <p:sp>
        <p:nvSpPr>
          <p:cNvPr id="11" name="ZoneTexte 10">
            <a:extLst>
              <a:ext uri="{FF2B5EF4-FFF2-40B4-BE49-F238E27FC236}">
                <a16:creationId xmlns:a16="http://schemas.microsoft.com/office/drawing/2014/main" id="{DBA428D2-A65E-126F-E72C-8F876C939245}"/>
              </a:ext>
            </a:extLst>
          </p:cNvPr>
          <p:cNvSpPr txBox="1"/>
          <p:nvPr/>
        </p:nvSpPr>
        <p:spPr>
          <a:xfrm>
            <a:off x="6328058" y="2971800"/>
            <a:ext cx="2479962" cy="4011867"/>
          </a:xfrm>
          <a:prstGeom prst="rect">
            <a:avLst/>
          </a:prstGeom>
          <a:noFill/>
          <a:ln>
            <a:solidFill>
              <a:schemeClr val="accent1"/>
            </a:solidFill>
          </a:ln>
        </p:spPr>
        <p:txBody>
          <a:bodyPr wrap="square" rtlCol="0">
            <a:spAutoFit/>
          </a:bodyPr>
          <a:lstStyle/>
          <a:p>
            <a:pPr marL="0" indent="0" defTabSz="889000">
              <a:lnSpc>
                <a:spcPct val="100000"/>
              </a:lnSpc>
              <a:spcBef>
                <a:spcPct val="0"/>
              </a:spcBef>
              <a:spcAft>
                <a:spcPct val="35000"/>
              </a:spcAft>
              <a:buFont typeface="Arial" panose="020B0604020202020204" pitchFamily="34" charset="0"/>
              <a:buNone/>
            </a:pPr>
            <a:r>
              <a:rPr lang="fr-FR" b="1" dirty="0"/>
              <a:t>Le samedi 4 novembre 2023</a:t>
            </a:r>
          </a:p>
          <a:p>
            <a:pPr marL="0" indent="0" defTabSz="889000">
              <a:lnSpc>
                <a:spcPct val="100000"/>
              </a:lnSpc>
              <a:spcBef>
                <a:spcPct val="0"/>
              </a:spcBef>
              <a:spcAft>
                <a:spcPct val="35000"/>
              </a:spcAft>
              <a:buFont typeface="Arial" panose="020B0604020202020204" pitchFamily="34" charset="0"/>
              <a:buNone/>
            </a:pPr>
            <a:endParaRPr lang="fr-FR" sz="1800" dirty="0"/>
          </a:p>
          <a:p>
            <a:pPr marL="0" indent="0" defTabSz="889000">
              <a:lnSpc>
                <a:spcPct val="100000"/>
              </a:lnSpc>
              <a:spcBef>
                <a:spcPct val="0"/>
              </a:spcBef>
              <a:spcAft>
                <a:spcPct val="35000"/>
              </a:spcAft>
              <a:buFont typeface="Arial" panose="020B0604020202020204" pitchFamily="34" charset="0"/>
              <a:buNone/>
            </a:pPr>
            <a:endParaRPr lang="fr-FR" dirty="0"/>
          </a:p>
          <a:p>
            <a:pPr marL="0" indent="0" defTabSz="889000">
              <a:lnSpc>
                <a:spcPct val="100000"/>
              </a:lnSpc>
              <a:spcBef>
                <a:spcPct val="0"/>
              </a:spcBef>
              <a:spcAft>
                <a:spcPct val="35000"/>
              </a:spcAft>
              <a:buFont typeface="Arial" panose="020B0604020202020204" pitchFamily="34" charset="0"/>
              <a:buNone/>
            </a:pPr>
            <a:endParaRPr lang="fr-FR" sz="1800" dirty="0"/>
          </a:p>
          <a:p>
            <a:pPr marL="0" indent="0" defTabSz="889000">
              <a:lnSpc>
                <a:spcPct val="100000"/>
              </a:lnSpc>
              <a:spcBef>
                <a:spcPct val="0"/>
              </a:spcBef>
              <a:spcAft>
                <a:spcPct val="35000"/>
              </a:spcAft>
              <a:buFont typeface="Arial" panose="020B0604020202020204" pitchFamily="34" charset="0"/>
              <a:buNone/>
            </a:pPr>
            <a:endParaRPr lang="fr-FR" dirty="0"/>
          </a:p>
          <a:p>
            <a:pPr marL="0" indent="0" defTabSz="889000">
              <a:lnSpc>
                <a:spcPct val="100000"/>
              </a:lnSpc>
              <a:spcBef>
                <a:spcPct val="0"/>
              </a:spcBef>
              <a:spcAft>
                <a:spcPct val="35000"/>
              </a:spcAft>
              <a:buFont typeface="Arial" panose="020B0604020202020204" pitchFamily="34" charset="0"/>
              <a:buNone/>
            </a:pPr>
            <a:endParaRPr lang="fr-FR" sz="1800" dirty="0"/>
          </a:p>
          <a:p>
            <a:pPr marL="0" indent="0" defTabSz="889000">
              <a:lnSpc>
                <a:spcPct val="100000"/>
              </a:lnSpc>
              <a:spcBef>
                <a:spcPct val="0"/>
              </a:spcBef>
              <a:spcAft>
                <a:spcPct val="35000"/>
              </a:spcAft>
              <a:buFont typeface="Arial" panose="020B0604020202020204" pitchFamily="34" charset="0"/>
              <a:buNone/>
            </a:pPr>
            <a:endParaRPr lang="fr-FR" dirty="0"/>
          </a:p>
          <a:p>
            <a:pPr marL="0" indent="0" defTabSz="889000">
              <a:lnSpc>
                <a:spcPct val="100000"/>
              </a:lnSpc>
              <a:spcBef>
                <a:spcPct val="0"/>
              </a:spcBef>
              <a:spcAft>
                <a:spcPct val="35000"/>
              </a:spcAft>
              <a:buFont typeface="Arial" panose="020B0604020202020204" pitchFamily="34" charset="0"/>
              <a:buNone/>
            </a:pPr>
            <a:endParaRPr lang="fr-FR" sz="1800" dirty="0"/>
          </a:p>
          <a:p>
            <a:pPr marL="0" indent="0" defTabSz="889000">
              <a:lnSpc>
                <a:spcPct val="100000"/>
              </a:lnSpc>
              <a:spcBef>
                <a:spcPct val="0"/>
              </a:spcBef>
              <a:spcAft>
                <a:spcPct val="35000"/>
              </a:spcAft>
              <a:buFont typeface="Arial" panose="020B0604020202020204" pitchFamily="34" charset="0"/>
              <a:buNone/>
            </a:pPr>
            <a:endParaRPr lang="fr-FR" dirty="0"/>
          </a:p>
          <a:p>
            <a:pPr marL="0" indent="0" defTabSz="889000">
              <a:lnSpc>
                <a:spcPct val="100000"/>
              </a:lnSpc>
              <a:spcBef>
                <a:spcPct val="0"/>
              </a:spcBef>
              <a:spcAft>
                <a:spcPct val="35000"/>
              </a:spcAft>
              <a:buFont typeface="Arial" panose="020B0604020202020204" pitchFamily="34" charset="0"/>
              <a:buNone/>
            </a:pPr>
            <a:endParaRPr lang="fr-FR" sz="1800" dirty="0"/>
          </a:p>
        </p:txBody>
      </p:sp>
      <p:sp>
        <p:nvSpPr>
          <p:cNvPr id="12" name="ZoneTexte 11">
            <a:extLst>
              <a:ext uri="{FF2B5EF4-FFF2-40B4-BE49-F238E27FC236}">
                <a16:creationId xmlns:a16="http://schemas.microsoft.com/office/drawing/2014/main" id="{339B23CD-4CF7-D4E1-C6AE-485FEF5A17AE}"/>
              </a:ext>
            </a:extLst>
          </p:cNvPr>
          <p:cNvSpPr txBox="1"/>
          <p:nvPr/>
        </p:nvSpPr>
        <p:spPr>
          <a:xfrm>
            <a:off x="8808020" y="2971799"/>
            <a:ext cx="3269679" cy="4358116"/>
          </a:xfrm>
          <a:prstGeom prst="rect">
            <a:avLst/>
          </a:prstGeom>
          <a:noFill/>
          <a:ln>
            <a:solidFill>
              <a:schemeClr val="accent1"/>
            </a:solidFill>
          </a:ln>
        </p:spPr>
        <p:txBody>
          <a:bodyPr wrap="square" rtlCol="0">
            <a:spAutoFit/>
          </a:bodyPr>
          <a:lstStyle/>
          <a:p>
            <a:pPr marL="0" indent="0" defTabSz="889000">
              <a:lnSpc>
                <a:spcPct val="100000"/>
              </a:lnSpc>
              <a:spcBef>
                <a:spcPct val="0"/>
              </a:spcBef>
              <a:spcAft>
                <a:spcPct val="35000"/>
              </a:spcAft>
              <a:buFont typeface="Arial" panose="020B0604020202020204" pitchFamily="34" charset="0"/>
              <a:buNone/>
            </a:pPr>
            <a:r>
              <a:rPr lang="fr-FR" b="1" dirty="0"/>
              <a:t>-9h30 : Accueil Café</a:t>
            </a:r>
          </a:p>
          <a:p>
            <a:pPr marL="285750" indent="-285750" defTabSz="889000">
              <a:lnSpc>
                <a:spcPct val="100000"/>
              </a:lnSpc>
              <a:spcBef>
                <a:spcPct val="0"/>
              </a:spcBef>
              <a:spcAft>
                <a:spcPct val="35000"/>
              </a:spcAft>
              <a:buFontTx/>
              <a:buChar char="-"/>
            </a:pPr>
            <a:r>
              <a:rPr lang="fr-FR" sz="1800" b="1" dirty="0"/>
              <a:t>10h30 : Conférence sur les directives anticipées et la personne de confiance </a:t>
            </a:r>
            <a:r>
              <a:rPr lang="fr-FR" sz="1800" dirty="0"/>
              <a:t>avec les professionnels de l’Appui santé des Flandres et de la MSP d’Estaires</a:t>
            </a:r>
          </a:p>
          <a:p>
            <a:pPr marL="285750" indent="-285750" defTabSz="889000">
              <a:lnSpc>
                <a:spcPct val="100000"/>
              </a:lnSpc>
              <a:spcBef>
                <a:spcPct val="0"/>
              </a:spcBef>
              <a:spcAft>
                <a:spcPct val="35000"/>
              </a:spcAft>
              <a:buFontTx/>
              <a:buChar char="-"/>
            </a:pPr>
            <a:r>
              <a:rPr lang="fr-FR" b="1" dirty="0"/>
              <a:t>Forum d’information </a:t>
            </a:r>
            <a:r>
              <a:rPr lang="fr-FR" dirty="0"/>
              <a:t>à l’issu de la conférence, pour répondre aux demandes d’informations plus personnelles des participants</a:t>
            </a:r>
          </a:p>
          <a:p>
            <a:pPr marL="285750" indent="-285750" defTabSz="889000">
              <a:lnSpc>
                <a:spcPct val="100000"/>
              </a:lnSpc>
              <a:spcBef>
                <a:spcPct val="0"/>
              </a:spcBef>
              <a:spcAft>
                <a:spcPct val="35000"/>
              </a:spcAft>
              <a:buFontTx/>
              <a:buChar char="-"/>
            </a:pPr>
            <a:endParaRPr lang="fr-FR" sz="1800" dirty="0"/>
          </a:p>
          <a:p>
            <a:pPr marL="285750" indent="-285750" defTabSz="889000">
              <a:lnSpc>
                <a:spcPct val="100000"/>
              </a:lnSpc>
              <a:spcBef>
                <a:spcPct val="0"/>
              </a:spcBef>
              <a:spcAft>
                <a:spcPct val="35000"/>
              </a:spcAft>
              <a:buFontTx/>
              <a:buChar char="-"/>
            </a:pPr>
            <a:endParaRPr lang="fr-FR" sz="1800" dirty="0"/>
          </a:p>
        </p:txBody>
      </p:sp>
    </p:spTree>
    <p:extLst>
      <p:ext uri="{BB962C8B-B14F-4D97-AF65-F5344CB8AC3E}">
        <p14:creationId xmlns:p14="http://schemas.microsoft.com/office/powerpoint/2010/main" val="28352009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4833A8AC-4546-509C-5ABD-787516E4F193}"/>
              </a:ext>
            </a:extLst>
          </p:cNvPr>
          <p:cNvSpPr>
            <a:spLocks noGrp="1"/>
          </p:cNvSpPr>
          <p:nvPr>
            <p:ph type="title"/>
          </p:nvPr>
        </p:nvSpPr>
        <p:spPr>
          <a:xfrm>
            <a:off x="1295402" y="576887"/>
            <a:ext cx="9601196" cy="1303867"/>
          </a:xfrm>
        </p:spPr>
        <p:txBody>
          <a:bodyPr/>
          <a:lstStyle/>
          <a:p>
            <a:pPr algn="ctr"/>
            <a:r>
              <a:rPr lang="fr-FR" dirty="0"/>
              <a:t>Déroulé de l’action</a:t>
            </a:r>
          </a:p>
        </p:txBody>
      </p:sp>
      <p:pic>
        <p:nvPicPr>
          <p:cNvPr id="14" name="Image 13" descr="Une image contenant texte, Visage humain, homme, capture d’écran&#10;&#10;Description générée automatiquement">
            <a:extLst>
              <a:ext uri="{FF2B5EF4-FFF2-40B4-BE49-F238E27FC236}">
                <a16:creationId xmlns:a16="http://schemas.microsoft.com/office/drawing/2014/main" id="{B502C453-B78C-C12A-0631-8973E50B6D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3354" y="145472"/>
            <a:ext cx="4925291" cy="6567055"/>
          </a:xfrm>
          <a:prstGeom prst="rect">
            <a:avLst/>
          </a:prstGeom>
        </p:spPr>
      </p:pic>
    </p:spTree>
    <p:extLst>
      <p:ext uri="{BB962C8B-B14F-4D97-AF65-F5344CB8AC3E}">
        <p14:creationId xmlns:p14="http://schemas.microsoft.com/office/powerpoint/2010/main" val="34679009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4833A8AC-4546-509C-5ABD-787516E4F193}"/>
              </a:ext>
            </a:extLst>
          </p:cNvPr>
          <p:cNvSpPr>
            <a:spLocks noGrp="1"/>
          </p:cNvSpPr>
          <p:nvPr>
            <p:ph type="title"/>
          </p:nvPr>
        </p:nvSpPr>
        <p:spPr>
          <a:xfrm>
            <a:off x="603682" y="1"/>
            <a:ext cx="11026066" cy="1361208"/>
          </a:xfrm>
        </p:spPr>
        <p:txBody>
          <a:bodyPr/>
          <a:lstStyle/>
          <a:p>
            <a:pPr algn="ctr"/>
            <a:r>
              <a:rPr lang="fr-FR" sz="4400" b="1" dirty="0">
                <a:solidFill>
                  <a:srgbClr val="004199"/>
                </a:solidFill>
                <a:latin typeface="Proxima Nova" panose="02000506030000020004" pitchFamily="2" charset="0"/>
              </a:rPr>
              <a:t>Les points forts de cette collaboration</a:t>
            </a:r>
            <a:endParaRPr lang="fr-FR" dirty="0"/>
          </a:p>
        </p:txBody>
      </p:sp>
      <p:sp>
        <p:nvSpPr>
          <p:cNvPr id="9" name="Espace réservé du contenu 8">
            <a:extLst>
              <a:ext uri="{FF2B5EF4-FFF2-40B4-BE49-F238E27FC236}">
                <a16:creationId xmlns:a16="http://schemas.microsoft.com/office/drawing/2014/main" id="{8A9A9A5F-EB1A-BA98-F750-C7FF81D4DB5F}"/>
              </a:ext>
            </a:extLst>
          </p:cNvPr>
          <p:cNvSpPr>
            <a:spLocks noGrp="1"/>
          </p:cNvSpPr>
          <p:nvPr>
            <p:ph idx="1"/>
          </p:nvPr>
        </p:nvSpPr>
        <p:spPr>
          <a:xfrm>
            <a:off x="503093" y="1566718"/>
            <a:ext cx="5084618" cy="4351338"/>
          </a:xfrm>
        </p:spPr>
        <p:txBody>
          <a:bodyPr>
            <a:normAutofit fontScale="92500" lnSpcReduction="10000"/>
          </a:bodyPr>
          <a:lstStyle/>
          <a:p>
            <a:pPr marL="0" indent="0">
              <a:buNone/>
            </a:pPr>
            <a:r>
              <a:rPr lang="fr-FR" sz="2800" b="1" kern="1200" dirty="0"/>
              <a:t>Facteurs de réussite</a:t>
            </a:r>
            <a:endParaRPr lang="fr-FR" b="1" dirty="0"/>
          </a:p>
          <a:p>
            <a:r>
              <a:rPr lang="fr-FR" sz="2400" kern="1200" dirty="0"/>
              <a:t>Une envie de se connaître, et de construire ce projet ensemble, avec le Dac Appui Santé des Flandres</a:t>
            </a:r>
          </a:p>
          <a:p>
            <a:r>
              <a:rPr lang="fr-FR" sz="2400" kern="1200" dirty="0"/>
              <a:t>Des équipes réactives et dynamiques</a:t>
            </a:r>
          </a:p>
          <a:p>
            <a:r>
              <a:rPr lang="fr-FR" sz="2400" kern="1200" dirty="0"/>
              <a:t>Avantage d’avoir un coordinateur pour la MSP</a:t>
            </a:r>
          </a:p>
          <a:p>
            <a:r>
              <a:rPr lang="fr-FR" sz="2400" kern="1200" dirty="0"/>
              <a:t>Soutien de la Ville pour l’équipement et la communication</a:t>
            </a:r>
          </a:p>
          <a:p>
            <a:r>
              <a:rPr lang="fr-FR" sz="2400" kern="1200" dirty="0"/>
              <a:t>Communication de l’événement régulièrement relayée sur les réseaux et par la presse locale</a:t>
            </a:r>
            <a:br>
              <a:rPr lang="fr-FR" sz="2800" kern="1200" dirty="0"/>
            </a:br>
            <a:endParaRPr lang="en-US" sz="2800" kern="1200" dirty="0"/>
          </a:p>
          <a:p>
            <a:endParaRPr lang="fr-FR" dirty="0"/>
          </a:p>
        </p:txBody>
      </p:sp>
      <p:sp>
        <p:nvSpPr>
          <p:cNvPr id="14" name="Espace réservé du contenu 8">
            <a:extLst>
              <a:ext uri="{FF2B5EF4-FFF2-40B4-BE49-F238E27FC236}">
                <a16:creationId xmlns:a16="http://schemas.microsoft.com/office/drawing/2014/main" id="{830D2D3E-BE8E-E52B-F4E6-B8B6DF901030}"/>
              </a:ext>
            </a:extLst>
          </p:cNvPr>
          <p:cNvSpPr txBox="1">
            <a:spLocks/>
          </p:cNvSpPr>
          <p:nvPr/>
        </p:nvSpPr>
        <p:spPr>
          <a:xfrm>
            <a:off x="6380019" y="1566717"/>
            <a:ext cx="5517571" cy="4802909"/>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b="1" dirty="0"/>
              <a:t>Plus-values</a:t>
            </a:r>
          </a:p>
          <a:p>
            <a:r>
              <a:rPr lang="en-US" sz="2400" kern="1200" dirty="0"/>
              <a:t>Un contact </a:t>
            </a:r>
            <a:r>
              <a:rPr lang="en-US" sz="2400" kern="1200" dirty="0" err="1"/>
              <a:t>privilégié</a:t>
            </a:r>
            <a:r>
              <a:rPr lang="en-US" sz="2400" kern="1200" dirty="0"/>
              <a:t> avec </a:t>
            </a:r>
            <a:r>
              <a:rPr lang="en-US" sz="2400" kern="1200" dirty="0" err="1"/>
              <a:t>l’Appui</a:t>
            </a:r>
            <a:r>
              <a:rPr lang="en-US" sz="2400" kern="1200" dirty="0"/>
              <a:t> </a:t>
            </a:r>
            <a:r>
              <a:rPr lang="en-US" sz="2400" kern="1200" dirty="0" err="1"/>
              <a:t>Santé</a:t>
            </a:r>
            <a:r>
              <a:rPr lang="en-US" sz="2400" kern="1200" dirty="0"/>
              <a:t> des </a:t>
            </a:r>
            <a:r>
              <a:rPr lang="en-US" sz="2400" kern="1200" dirty="0" err="1"/>
              <a:t>Flandres</a:t>
            </a:r>
            <a:endParaRPr lang="en-US" sz="2400" dirty="0"/>
          </a:p>
          <a:p>
            <a:r>
              <a:rPr lang="en-US" sz="2400" dirty="0" err="1"/>
              <a:t>Renfort</a:t>
            </a:r>
            <a:r>
              <a:rPr lang="en-US" sz="2400" dirty="0"/>
              <a:t> des liens avec les </a:t>
            </a:r>
            <a:r>
              <a:rPr lang="en-US" sz="2400" dirty="0" err="1"/>
              <a:t>élus</a:t>
            </a:r>
            <a:r>
              <a:rPr lang="en-US" sz="2400" dirty="0"/>
              <a:t> </a:t>
            </a:r>
            <a:r>
              <a:rPr lang="en-US" sz="2400" dirty="0" err="1"/>
              <a:t>locaux</a:t>
            </a:r>
            <a:endParaRPr lang="en-US" sz="2400" dirty="0"/>
          </a:p>
          <a:p>
            <a:r>
              <a:rPr lang="en-US" sz="2400" kern="1200" dirty="0" err="1"/>
              <a:t>Participe</a:t>
            </a:r>
            <a:r>
              <a:rPr lang="en-US" sz="2400" kern="1200" dirty="0"/>
              <a:t> au </a:t>
            </a:r>
            <a:r>
              <a:rPr lang="en-US" sz="2400" dirty="0" err="1"/>
              <a:t>r</a:t>
            </a:r>
            <a:r>
              <a:rPr lang="en-US" sz="2400" kern="1200" dirty="0" err="1"/>
              <a:t>ayonnement</a:t>
            </a:r>
            <a:r>
              <a:rPr lang="en-US" sz="2400" kern="1200" dirty="0"/>
              <a:t> de la MSP sur le </a:t>
            </a:r>
            <a:r>
              <a:rPr lang="en-US" sz="2400" kern="1200" dirty="0" err="1"/>
              <a:t>territoire</a:t>
            </a:r>
            <a:endParaRPr lang="en-US" sz="2400" kern="1200" dirty="0"/>
          </a:p>
          <a:p>
            <a:r>
              <a:rPr lang="en-US" sz="2400" dirty="0" err="1"/>
              <a:t>Participe</a:t>
            </a:r>
            <a:r>
              <a:rPr lang="en-US" sz="2400" dirty="0"/>
              <a:t> au </a:t>
            </a:r>
            <a:r>
              <a:rPr lang="en-US" sz="2400" dirty="0" err="1"/>
              <a:t>renfort</a:t>
            </a:r>
            <a:r>
              <a:rPr lang="en-US" sz="2400" dirty="0"/>
              <a:t> des liens entre </a:t>
            </a:r>
            <a:r>
              <a:rPr lang="en-US" sz="2400" dirty="0" err="1"/>
              <a:t>professionnels</a:t>
            </a:r>
            <a:r>
              <a:rPr lang="en-US" sz="2400" dirty="0"/>
              <a:t> et patients</a:t>
            </a:r>
          </a:p>
          <a:p>
            <a:r>
              <a:rPr lang="en-US" sz="2400" dirty="0" err="1"/>
              <a:t>Fédère</a:t>
            </a:r>
            <a:r>
              <a:rPr lang="en-US" sz="2400" dirty="0"/>
              <a:t> les </a:t>
            </a:r>
            <a:r>
              <a:rPr lang="en-US" sz="2400" dirty="0" err="1"/>
              <a:t>professionnels</a:t>
            </a:r>
            <a:r>
              <a:rPr lang="en-US" sz="2400" dirty="0"/>
              <a:t> et </a:t>
            </a:r>
            <a:r>
              <a:rPr lang="en-US" sz="2400" dirty="0" err="1"/>
              <a:t>participe</a:t>
            </a:r>
            <a:r>
              <a:rPr lang="en-US" sz="2400" dirty="0"/>
              <a:t> à la </a:t>
            </a:r>
            <a:r>
              <a:rPr lang="en-US" sz="2400" dirty="0" err="1"/>
              <a:t>cohésion</a:t>
            </a:r>
            <a:r>
              <a:rPr lang="en-US" sz="2400" dirty="0"/>
              <a:t> de </a:t>
            </a:r>
            <a:r>
              <a:rPr lang="en-US" sz="2400" dirty="0" err="1"/>
              <a:t>groupe</a:t>
            </a:r>
            <a:endParaRPr lang="en-US" sz="2400" dirty="0">
              <a:solidFill>
                <a:schemeClr val="accent1"/>
              </a:solidFill>
            </a:endParaRPr>
          </a:p>
          <a:p>
            <a:r>
              <a:rPr lang="en-US" sz="2400" dirty="0" err="1"/>
              <a:t>Génére</a:t>
            </a:r>
            <a:r>
              <a:rPr lang="en-US" sz="2400" dirty="0"/>
              <a:t> </a:t>
            </a:r>
            <a:r>
              <a:rPr lang="en-US" sz="2400" dirty="0" err="1"/>
              <a:t>une</a:t>
            </a:r>
            <a:r>
              <a:rPr lang="en-US" sz="2400" dirty="0"/>
              <a:t> </a:t>
            </a:r>
            <a:r>
              <a:rPr lang="en-US" sz="2400" dirty="0" err="1"/>
              <a:t>meilleure</a:t>
            </a:r>
            <a:r>
              <a:rPr lang="en-US" sz="2400" dirty="0"/>
              <a:t> </a:t>
            </a:r>
            <a:r>
              <a:rPr lang="en-US" sz="2400" dirty="0" err="1"/>
              <a:t>connaissance</a:t>
            </a:r>
            <a:r>
              <a:rPr lang="en-US" sz="2400" dirty="0"/>
              <a:t> entre la </a:t>
            </a:r>
            <a:r>
              <a:rPr lang="en-US" sz="2400" dirty="0" err="1"/>
              <a:t>MSPet</a:t>
            </a:r>
            <a:r>
              <a:rPr lang="en-US" sz="2400" dirty="0"/>
              <a:t> le DAC, </a:t>
            </a:r>
            <a:r>
              <a:rPr lang="en-US" sz="2400" dirty="0" err="1"/>
              <a:t>ce</a:t>
            </a:r>
            <a:r>
              <a:rPr lang="en-US" sz="2400" dirty="0"/>
              <a:t> qui </a:t>
            </a:r>
            <a:r>
              <a:rPr lang="en-US" sz="2400" dirty="0" err="1"/>
              <a:t>favorisera</a:t>
            </a:r>
            <a:r>
              <a:rPr lang="en-US" sz="2400" dirty="0"/>
              <a:t> </a:t>
            </a:r>
            <a:r>
              <a:rPr lang="en-US" sz="2400" dirty="0" err="1"/>
              <a:t>même</a:t>
            </a:r>
            <a:r>
              <a:rPr lang="en-US" sz="2400" dirty="0"/>
              <a:t> après </a:t>
            </a:r>
            <a:r>
              <a:rPr lang="en-US" sz="2400" dirty="0" err="1"/>
              <a:t>l’événement</a:t>
            </a:r>
            <a:r>
              <a:rPr lang="en-US" sz="2400" dirty="0"/>
              <a:t> des </a:t>
            </a:r>
            <a:r>
              <a:rPr lang="en-US" sz="2400" dirty="0" err="1"/>
              <a:t>recours</a:t>
            </a:r>
            <a:r>
              <a:rPr lang="en-US" sz="2400" dirty="0"/>
              <a:t> plus </a:t>
            </a:r>
            <a:r>
              <a:rPr lang="en-US" sz="2400" dirty="0" err="1"/>
              <a:t>fluides</a:t>
            </a:r>
            <a:r>
              <a:rPr lang="en-US" sz="2400" dirty="0"/>
              <a:t> entre les deux </a:t>
            </a:r>
            <a:r>
              <a:rPr lang="en-US" sz="2400" dirty="0" err="1"/>
              <a:t>entités</a:t>
            </a:r>
            <a:r>
              <a:rPr lang="en-US" sz="2400" dirty="0"/>
              <a:t> au service de </a:t>
            </a:r>
            <a:r>
              <a:rPr lang="en-US" sz="2400" dirty="0" err="1"/>
              <a:t>l’amelioration</a:t>
            </a:r>
            <a:r>
              <a:rPr lang="en-US" sz="2400" dirty="0"/>
              <a:t> des </a:t>
            </a:r>
            <a:r>
              <a:rPr lang="en-US" sz="2400" dirty="0" err="1"/>
              <a:t>parcours</a:t>
            </a:r>
            <a:r>
              <a:rPr lang="en-US" sz="2400" dirty="0"/>
              <a:t>.</a:t>
            </a:r>
          </a:p>
          <a:p>
            <a:r>
              <a:rPr lang="en-US" sz="2400" dirty="0" err="1"/>
              <a:t>Ouverture</a:t>
            </a:r>
            <a:r>
              <a:rPr lang="en-US" sz="2400" dirty="0"/>
              <a:t> des </a:t>
            </a:r>
            <a:r>
              <a:rPr lang="en-US" sz="2400" dirty="0" err="1"/>
              <a:t>partenariats</a:t>
            </a:r>
            <a:r>
              <a:rPr lang="en-US" sz="2400" dirty="0"/>
              <a:t> et </a:t>
            </a:r>
            <a:r>
              <a:rPr lang="en-US" sz="2400" dirty="0" err="1"/>
              <a:t>décloisonnement</a:t>
            </a:r>
            <a:r>
              <a:rPr lang="en-US" sz="2400" dirty="0"/>
              <a:t> </a:t>
            </a:r>
            <a:endParaRPr lang="fr-FR" dirty="0"/>
          </a:p>
        </p:txBody>
      </p:sp>
    </p:spTree>
    <p:extLst>
      <p:ext uri="{BB962C8B-B14F-4D97-AF65-F5344CB8AC3E}">
        <p14:creationId xmlns:p14="http://schemas.microsoft.com/office/powerpoint/2010/main" val="12557689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4833A8AC-4546-509C-5ABD-787516E4F193}"/>
              </a:ext>
            </a:extLst>
          </p:cNvPr>
          <p:cNvSpPr>
            <a:spLocks noGrp="1"/>
          </p:cNvSpPr>
          <p:nvPr>
            <p:ph type="title"/>
          </p:nvPr>
        </p:nvSpPr>
        <p:spPr>
          <a:xfrm>
            <a:off x="1295402" y="1"/>
            <a:ext cx="7058889" cy="1080654"/>
          </a:xfrm>
        </p:spPr>
        <p:txBody>
          <a:bodyPr/>
          <a:lstStyle/>
          <a:p>
            <a:pPr algn="ctr"/>
            <a:r>
              <a:rPr lang="fr-FR" sz="4400" b="1" dirty="0">
                <a:solidFill>
                  <a:srgbClr val="004199"/>
                </a:solidFill>
                <a:latin typeface="Proxima Nova" panose="02000506030000020004" pitchFamily="2" charset="0"/>
              </a:rPr>
              <a:t>Conclusion</a:t>
            </a:r>
            <a:endParaRPr lang="fr-FR" dirty="0"/>
          </a:p>
        </p:txBody>
      </p:sp>
      <p:sp>
        <p:nvSpPr>
          <p:cNvPr id="9" name="Espace réservé du contenu 8">
            <a:extLst>
              <a:ext uri="{FF2B5EF4-FFF2-40B4-BE49-F238E27FC236}">
                <a16:creationId xmlns:a16="http://schemas.microsoft.com/office/drawing/2014/main" id="{8A9A9A5F-EB1A-BA98-F750-C7FF81D4DB5F}"/>
              </a:ext>
            </a:extLst>
          </p:cNvPr>
          <p:cNvSpPr>
            <a:spLocks noGrp="1"/>
          </p:cNvSpPr>
          <p:nvPr>
            <p:ph idx="1"/>
          </p:nvPr>
        </p:nvSpPr>
        <p:spPr>
          <a:xfrm>
            <a:off x="0" y="1319645"/>
            <a:ext cx="6528954" cy="5268191"/>
          </a:xfrm>
        </p:spPr>
        <p:txBody>
          <a:bodyPr>
            <a:normAutofit fontScale="77500" lnSpcReduction="20000"/>
          </a:bodyPr>
          <a:lstStyle/>
          <a:p>
            <a:pPr marL="0" indent="0" algn="ctr">
              <a:buNone/>
            </a:pPr>
            <a:r>
              <a:rPr lang="fr-FR" sz="3600" b="1" dirty="0"/>
              <a:t>Bilan de l’action commune</a:t>
            </a:r>
          </a:p>
          <a:p>
            <a:pPr marL="0" lvl="0" indent="0" algn="ctr">
              <a:buNone/>
            </a:pPr>
            <a:br>
              <a:rPr lang="fr-FR" dirty="0"/>
            </a:br>
            <a:r>
              <a:rPr lang="fr-FR" dirty="0"/>
              <a:t>Une soixantaine de participants pour cette 1</a:t>
            </a:r>
            <a:r>
              <a:rPr lang="fr-FR" baseline="30000" dirty="0"/>
              <a:t>ère</a:t>
            </a:r>
            <a:r>
              <a:rPr lang="fr-FR" dirty="0"/>
              <a:t> action</a:t>
            </a:r>
          </a:p>
          <a:p>
            <a:pPr marL="0" lvl="0" indent="0" algn="ctr">
              <a:buNone/>
            </a:pPr>
            <a:r>
              <a:rPr lang="fr-FR" dirty="0"/>
              <a:t>Un bilan très satisfaisant pour les équipes professionnelles, une belle expérience de coordination</a:t>
            </a:r>
            <a:br>
              <a:rPr lang="fr-FR" dirty="0"/>
            </a:br>
            <a:endParaRPr lang="fr-FR" dirty="0"/>
          </a:p>
          <a:p>
            <a:pPr marL="0" lvl="0" indent="0" algn="ctr">
              <a:buNone/>
            </a:pPr>
            <a:r>
              <a:rPr lang="fr-FR" dirty="0"/>
              <a:t>Un retour très positif des participants, avec des échanges constructifs et une demande de poursuite d’action de sensibilisation de cette sorte</a:t>
            </a:r>
            <a:br>
              <a:rPr lang="fr-FR" dirty="0"/>
            </a:br>
            <a:endParaRPr lang="fr-FR" dirty="0"/>
          </a:p>
          <a:p>
            <a:pPr marL="0" lvl="0" indent="0" algn="ctr">
              <a:buNone/>
            </a:pPr>
            <a:r>
              <a:rPr lang="fr-FR" dirty="0"/>
              <a:t>Une nouvelle expérience enrichissante pour les médecins et infirmiers, non habitués à se trouver sur le devant de la scène</a:t>
            </a:r>
          </a:p>
          <a:p>
            <a:pPr marL="0" lvl="0" indent="0" algn="ctr">
              <a:buNone/>
            </a:pPr>
            <a:endParaRPr lang="fr-FR" dirty="0"/>
          </a:p>
          <a:p>
            <a:pPr marL="0" lvl="0" indent="0" algn="ctr">
              <a:buNone/>
            </a:pPr>
            <a:r>
              <a:rPr lang="fr-FR" dirty="0"/>
              <a:t>Nouvelles perspectives partenariales : </a:t>
            </a:r>
          </a:p>
          <a:p>
            <a:pPr marL="0" lvl="0" indent="0" algn="ctr">
              <a:buNone/>
            </a:pPr>
            <a:r>
              <a:rPr lang="fr-FR" dirty="0"/>
              <a:t>Action de sensibilisation et d’information sur l’accompagnement des aidants</a:t>
            </a:r>
            <a:endParaRPr lang="en-US" dirty="0"/>
          </a:p>
          <a:p>
            <a:pPr marL="0" lvl="0" indent="0" algn="ctr">
              <a:buNone/>
            </a:pPr>
            <a:endParaRPr lang="en-US" sz="1800" dirty="0"/>
          </a:p>
        </p:txBody>
      </p:sp>
      <p:pic>
        <p:nvPicPr>
          <p:cNvPr id="3" name="Image 2" descr="Une image contenant habits, intérieur, Théâtre, scène&#10;&#10;Description générée automatiquement">
            <a:extLst>
              <a:ext uri="{FF2B5EF4-FFF2-40B4-BE49-F238E27FC236}">
                <a16:creationId xmlns:a16="http://schemas.microsoft.com/office/drawing/2014/main" id="{7826F8ED-C699-934E-5F5D-9A69F95EA2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1343" y="83126"/>
            <a:ext cx="4876800" cy="3657600"/>
          </a:xfrm>
          <a:prstGeom prst="rect">
            <a:avLst/>
          </a:prstGeom>
        </p:spPr>
      </p:pic>
      <p:pic>
        <p:nvPicPr>
          <p:cNvPr id="6" name="Image 5" descr="Une image contenant habits, intérieur, personne, meubles&#10;&#10;Description générée automatiquement">
            <a:extLst>
              <a:ext uri="{FF2B5EF4-FFF2-40B4-BE49-F238E27FC236}">
                <a16:creationId xmlns:a16="http://schemas.microsoft.com/office/drawing/2014/main" id="{CC367271-DCC9-9DD6-8558-C7ED89E6BA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8954" y="2584737"/>
            <a:ext cx="3650673" cy="2738005"/>
          </a:xfrm>
          <a:prstGeom prst="rect">
            <a:avLst/>
          </a:prstGeom>
        </p:spPr>
      </p:pic>
      <p:pic>
        <p:nvPicPr>
          <p:cNvPr id="8" name="Image 7" descr="Une image contenant habits, chaussures, meubles, personne&#10;&#10;Description générée automatiquement">
            <a:extLst>
              <a:ext uri="{FF2B5EF4-FFF2-40B4-BE49-F238E27FC236}">
                <a16:creationId xmlns:a16="http://schemas.microsoft.com/office/drawing/2014/main" id="{0FAACC4B-2396-9AA3-EC53-0DFAF7C536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21882" y="4330411"/>
            <a:ext cx="3370118" cy="2527589"/>
          </a:xfrm>
          <a:prstGeom prst="rect">
            <a:avLst/>
          </a:prstGeom>
        </p:spPr>
      </p:pic>
    </p:spTree>
    <p:extLst>
      <p:ext uri="{BB962C8B-B14F-4D97-AF65-F5344CB8AC3E}">
        <p14:creationId xmlns:p14="http://schemas.microsoft.com/office/powerpoint/2010/main" val="24951449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90C8D99B-843D-010F-BB80-5C2017E0C10E}"/>
              </a:ext>
            </a:extLst>
          </p:cNvPr>
          <p:cNvPicPr>
            <a:picLocks noChangeAspect="1"/>
          </p:cNvPicPr>
          <p:nvPr/>
        </p:nvPicPr>
        <p:blipFill>
          <a:blip r:embed="rId2"/>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EF79D014-5659-C2F9-474B-A6BC299ED638}"/>
              </a:ext>
            </a:extLst>
          </p:cNvPr>
          <p:cNvSpPr>
            <a:spLocks noGrp="1"/>
          </p:cNvSpPr>
          <p:nvPr>
            <p:ph type="ctrTitle"/>
          </p:nvPr>
        </p:nvSpPr>
        <p:spPr>
          <a:xfrm>
            <a:off x="0" y="749649"/>
            <a:ext cx="12191999" cy="1054862"/>
          </a:xfrm>
        </p:spPr>
        <p:txBody>
          <a:bodyPr>
            <a:normAutofit/>
          </a:bodyPr>
          <a:lstStyle/>
          <a:p>
            <a:r>
              <a:rPr lang="fr-FR" b="1" dirty="0">
                <a:solidFill>
                  <a:srgbClr val="004199"/>
                </a:solidFill>
                <a:latin typeface="Proxima Nova" panose="02000506030000020004" pitchFamily="2" charset="0"/>
              </a:rPr>
              <a:t>Comment travailler ensemble ?</a:t>
            </a:r>
          </a:p>
        </p:txBody>
      </p:sp>
      <p:sp>
        <p:nvSpPr>
          <p:cNvPr id="3" name="Sous-titre 2">
            <a:extLst>
              <a:ext uri="{FF2B5EF4-FFF2-40B4-BE49-F238E27FC236}">
                <a16:creationId xmlns:a16="http://schemas.microsoft.com/office/drawing/2014/main" id="{5CC03A35-57A8-F8EF-F909-D9E1ADF23505}"/>
              </a:ext>
            </a:extLst>
          </p:cNvPr>
          <p:cNvSpPr>
            <a:spLocks noGrp="1"/>
          </p:cNvSpPr>
          <p:nvPr>
            <p:ph type="subTitle" idx="1"/>
          </p:nvPr>
        </p:nvSpPr>
        <p:spPr>
          <a:xfrm>
            <a:off x="1524000" y="2048811"/>
            <a:ext cx="9144000" cy="1655762"/>
          </a:xfrm>
        </p:spPr>
        <p:txBody>
          <a:bodyPr>
            <a:normAutofit fontScale="92500" lnSpcReduction="20000"/>
          </a:bodyPr>
          <a:lstStyle/>
          <a:p>
            <a:r>
              <a:rPr lang="fr-FR" dirty="0">
                <a:solidFill>
                  <a:srgbClr val="004199"/>
                </a:solidFill>
              </a:rPr>
              <a:t> </a:t>
            </a:r>
          </a:p>
          <a:p>
            <a:r>
              <a:rPr lang="fr-FR" sz="4800" b="1" dirty="0">
                <a:solidFill>
                  <a:srgbClr val="004199"/>
                </a:solidFill>
              </a:rPr>
              <a:t>MSP Jules Ferry et de la Plaine</a:t>
            </a:r>
          </a:p>
          <a:p>
            <a:r>
              <a:rPr lang="fr-FR" sz="4800" b="1" dirty="0">
                <a:solidFill>
                  <a:srgbClr val="004199"/>
                </a:solidFill>
              </a:rPr>
              <a:t>CPTS Liévin – Pays d’Artois</a:t>
            </a:r>
          </a:p>
        </p:txBody>
      </p:sp>
      <p:sp>
        <p:nvSpPr>
          <p:cNvPr id="8" name="ZoneTexte 7">
            <a:extLst>
              <a:ext uri="{FF2B5EF4-FFF2-40B4-BE49-F238E27FC236}">
                <a16:creationId xmlns:a16="http://schemas.microsoft.com/office/drawing/2014/main" id="{C519ACDE-2E05-7C6A-13CB-D48127B18446}"/>
              </a:ext>
            </a:extLst>
          </p:cNvPr>
          <p:cNvSpPr txBox="1"/>
          <p:nvPr/>
        </p:nvSpPr>
        <p:spPr>
          <a:xfrm>
            <a:off x="3877284" y="5497050"/>
            <a:ext cx="4437432" cy="954107"/>
          </a:xfrm>
          <a:prstGeom prst="rect">
            <a:avLst/>
          </a:prstGeom>
          <a:noFill/>
        </p:spPr>
        <p:txBody>
          <a:bodyPr wrap="square">
            <a:spAutoFit/>
          </a:bodyPr>
          <a:lstStyle/>
          <a:p>
            <a:pPr algn="ctr"/>
            <a:r>
              <a:rPr lang="fr-FR" sz="2800" b="1" dirty="0">
                <a:solidFill>
                  <a:srgbClr val="004199"/>
                </a:solidFill>
                <a:latin typeface="Proxima Nova" panose="02000506030000020004" pitchFamily="2" charset="0"/>
              </a:rPr>
              <a:t>6</a:t>
            </a:r>
            <a:r>
              <a:rPr lang="fr-FR" sz="2800" b="1" baseline="30000" dirty="0">
                <a:solidFill>
                  <a:srgbClr val="004199"/>
                </a:solidFill>
                <a:latin typeface="Proxima Nova" panose="02000506030000020004" pitchFamily="2" charset="0"/>
              </a:rPr>
              <a:t>ème</a:t>
            </a:r>
            <a:r>
              <a:rPr lang="fr-FR" sz="2800" b="1" dirty="0">
                <a:solidFill>
                  <a:srgbClr val="004199"/>
                </a:solidFill>
                <a:latin typeface="Proxima Nova" panose="02000506030000020004" pitchFamily="2" charset="0"/>
              </a:rPr>
              <a:t> Journée régionale </a:t>
            </a:r>
          </a:p>
          <a:p>
            <a:pPr algn="ctr"/>
            <a:r>
              <a:rPr lang="fr-FR" sz="2800" b="1" dirty="0">
                <a:solidFill>
                  <a:srgbClr val="004199"/>
                </a:solidFill>
                <a:latin typeface="Proxima Nova" panose="02000506030000020004" pitchFamily="2" charset="0"/>
              </a:rPr>
              <a:t>De l’exercice coordonné</a:t>
            </a:r>
          </a:p>
        </p:txBody>
      </p:sp>
      <p:sp>
        <p:nvSpPr>
          <p:cNvPr id="10" name="ZoneTexte 9">
            <a:extLst>
              <a:ext uri="{FF2B5EF4-FFF2-40B4-BE49-F238E27FC236}">
                <a16:creationId xmlns:a16="http://schemas.microsoft.com/office/drawing/2014/main" id="{DA1BF1F6-2986-CEE5-C66D-C05900C5C0B3}"/>
              </a:ext>
            </a:extLst>
          </p:cNvPr>
          <p:cNvSpPr txBox="1"/>
          <p:nvPr/>
        </p:nvSpPr>
        <p:spPr>
          <a:xfrm>
            <a:off x="9578340" y="5870453"/>
            <a:ext cx="2362200" cy="400110"/>
          </a:xfrm>
          <a:prstGeom prst="rect">
            <a:avLst/>
          </a:prstGeom>
          <a:noFill/>
        </p:spPr>
        <p:txBody>
          <a:bodyPr wrap="square">
            <a:spAutoFit/>
          </a:bodyPr>
          <a:lstStyle/>
          <a:p>
            <a:r>
              <a:rPr lang="fr-FR" sz="2000" b="1" dirty="0">
                <a:solidFill>
                  <a:srgbClr val="E71C7B"/>
                </a:solidFill>
              </a:rPr>
              <a:t>24 </a:t>
            </a:r>
            <a:r>
              <a:rPr lang="fr-FR" sz="2000" b="1" dirty="0">
                <a:solidFill>
                  <a:srgbClr val="E71C7B"/>
                </a:solidFill>
                <a:latin typeface="Proxima Nova" panose="02000506030000020004" pitchFamily="2" charset="0"/>
              </a:rPr>
              <a:t>novembre</a:t>
            </a:r>
            <a:r>
              <a:rPr lang="fr-FR" sz="2000" b="1" dirty="0">
                <a:solidFill>
                  <a:srgbClr val="E71C7B"/>
                </a:solidFill>
              </a:rPr>
              <a:t> 2023</a:t>
            </a:r>
          </a:p>
        </p:txBody>
      </p:sp>
      <p:pic>
        <p:nvPicPr>
          <p:cNvPr id="12" name="Image 11">
            <a:extLst>
              <a:ext uri="{FF2B5EF4-FFF2-40B4-BE49-F238E27FC236}">
                <a16:creationId xmlns:a16="http://schemas.microsoft.com/office/drawing/2014/main" id="{DE179FD1-AB26-0EC4-4882-0F6F825062B7}"/>
              </a:ext>
            </a:extLst>
          </p:cNvPr>
          <p:cNvPicPr>
            <a:picLocks noChangeAspect="1"/>
          </p:cNvPicPr>
          <p:nvPr/>
        </p:nvPicPr>
        <p:blipFill>
          <a:blip r:embed="rId3"/>
          <a:stretch>
            <a:fillRect/>
          </a:stretch>
        </p:blipFill>
        <p:spPr>
          <a:xfrm>
            <a:off x="979463" y="5396295"/>
            <a:ext cx="2434297" cy="1054862"/>
          </a:xfrm>
          <a:prstGeom prst="rect">
            <a:avLst/>
          </a:prstGeom>
        </p:spPr>
      </p:pic>
    </p:spTree>
    <p:extLst>
      <p:ext uri="{BB962C8B-B14F-4D97-AF65-F5344CB8AC3E}">
        <p14:creationId xmlns:p14="http://schemas.microsoft.com/office/powerpoint/2010/main" val="11012564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5539C9-E04B-579B-7AE0-9CCFD7D6F265}"/>
              </a:ext>
            </a:extLst>
          </p:cNvPr>
          <p:cNvSpPr>
            <a:spLocks noGrp="1"/>
          </p:cNvSpPr>
          <p:nvPr>
            <p:ph type="title"/>
          </p:nvPr>
        </p:nvSpPr>
        <p:spPr/>
        <p:txBody>
          <a:bodyPr/>
          <a:lstStyle/>
          <a:p>
            <a:r>
              <a:rPr lang="fr-FR" sz="4400" b="1" dirty="0">
                <a:solidFill>
                  <a:srgbClr val="004199"/>
                </a:solidFill>
                <a:latin typeface="Proxima Nova" panose="02000506030000020004" pitchFamily="2" charset="0"/>
              </a:rPr>
              <a:t>Création de la structure</a:t>
            </a:r>
            <a:endParaRPr lang="fr-FR" dirty="0"/>
          </a:p>
        </p:txBody>
      </p:sp>
      <p:sp>
        <p:nvSpPr>
          <p:cNvPr id="3" name="Espace réservé du contenu 2">
            <a:extLst>
              <a:ext uri="{FF2B5EF4-FFF2-40B4-BE49-F238E27FC236}">
                <a16:creationId xmlns:a16="http://schemas.microsoft.com/office/drawing/2014/main" id="{D93F007D-E2EB-445D-2B24-9B5CF0BFC494}"/>
              </a:ext>
            </a:extLst>
          </p:cNvPr>
          <p:cNvSpPr>
            <a:spLocks noGrp="1"/>
          </p:cNvSpPr>
          <p:nvPr>
            <p:ph idx="1"/>
          </p:nvPr>
        </p:nvSpPr>
        <p:spPr/>
        <p:txBody>
          <a:bodyPr>
            <a:normAutofit fontScale="85000" lnSpcReduction="20000"/>
          </a:bodyPr>
          <a:lstStyle/>
          <a:p>
            <a:r>
              <a:rPr lang="fr-FR" dirty="0"/>
              <a:t>Juin 2017 : Emergence de l’idée d’une CPTS sur le territoire</a:t>
            </a:r>
          </a:p>
          <a:p>
            <a:pPr lvl="1"/>
            <a:r>
              <a:rPr lang="fr-FR" dirty="0"/>
              <a:t>Présentation aux professionnels de santé du territoire</a:t>
            </a:r>
          </a:p>
          <a:p>
            <a:r>
              <a:rPr lang="fr-FR" dirty="0"/>
              <a:t> Mars 2018 : </a:t>
            </a:r>
          </a:p>
          <a:p>
            <a:pPr lvl="1"/>
            <a:r>
              <a:rPr lang="fr-FR" dirty="0"/>
              <a:t>Validation de la lettre d’intention</a:t>
            </a:r>
          </a:p>
          <a:p>
            <a:pPr lvl="1"/>
            <a:r>
              <a:rPr lang="fr-FR" dirty="0"/>
              <a:t>Création de l’Association (Statuts, RI, Déclaration)</a:t>
            </a:r>
          </a:p>
          <a:p>
            <a:pPr lvl="1"/>
            <a:r>
              <a:rPr lang="fr-FR" dirty="0"/>
              <a:t>Début de la rédaction du Projet de Santé</a:t>
            </a:r>
          </a:p>
          <a:p>
            <a:r>
              <a:rPr lang="fr-FR" dirty="0"/>
              <a:t>Fin 2019 - Mi 2020 : A/R sur le Projet de Santé avant Validation (ARS / CPAM / CPTS)</a:t>
            </a:r>
          </a:p>
          <a:p>
            <a:r>
              <a:rPr lang="fr-FR" dirty="0"/>
              <a:t>Septembre 2020 : </a:t>
            </a:r>
          </a:p>
          <a:p>
            <a:pPr lvl="1"/>
            <a:r>
              <a:rPr lang="fr-FR" dirty="0"/>
              <a:t>Signature ACI (Déclenchement)</a:t>
            </a:r>
          </a:p>
          <a:p>
            <a:pPr lvl="1"/>
            <a:r>
              <a:rPr lang="fr-FR" dirty="0"/>
              <a:t>Embauche Coordonnateur</a:t>
            </a:r>
          </a:p>
          <a:p>
            <a:r>
              <a:rPr lang="fr-FR" dirty="0"/>
              <a:t>Dialogues de gestions à la date anniversaire de la signature de l’ACI (Septembre de chaque année suivante) – 4</a:t>
            </a:r>
            <a:r>
              <a:rPr lang="fr-FR" baseline="30000" dirty="0"/>
              <a:t>ème</a:t>
            </a:r>
            <a:r>
              <a:rPr lang="fr-FR" dirty="0"/>
              <a:t> année de fonctionnement</a:t>
            </a:r>
          </a:p>
        </p:txBody>
      </p:sp>
    </p:spTree>
    <p:extLst>
      <p:ext uri="{BB962C8B-B14F-4D97-AF65-F5344CB8AC3E}">
        <p14:creationId xmlns:p14="http://schemas.microsoft.com/office/powerpoint/2010/main" val="42582297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5539C9-E04B-579B-7AE0-9CCFD7D6F265}"/>
              </a:ext>
            </a:extLst>
          </p:cNvPr>
          <p:cNvSpPr>
            <a:spLocks noGrp="1"/>
          </p:cNvSpPr>
          <p:nvPr>
            <p:ph type="title"/>
          </p:nvPr>
        </p:nvSpPr>
        <p:spPr/>
        <p:txBody>
          <a:bodyPr/>
          <a:lstStyle/>
          <a:p>
            <a:r>
              <a:rPr lang="fr-FR" sz="4400" b="1" dirty="0">
                <a:solidFill>
                  <a:srgbClr val="004199"/>
                </a:solidFill>
                <a:latin typeface="Proxima Nova" panose="02000506030000020004" pitchFamily="2" charset="0"/>
              </a:rPr>
              <a:t>Axes de travail</a:t>
            </a:r>
            <a:endParaRPr lang="fr-FR" dirty="0"/>
          </a:p>
        </p:txBody>
      </p:sp>
      <p:sp>
        <p:nvSpPr>
          <p:cNvPr id="3" name="Espace réservé du contenu 2">
            <a:extLst>
              <a:ext uri="{FF2B5EF4-FFF2-40B4-BE49-F238E27FC236}">
                <a16:creationId xmlns:a16="http://schemas.microsoft.com/office/drawing/2014/main" id="{D93F007D-E2EB-445D-2B24-9B5CF0BFC494}"/>
              </a:ext>
            </a:extLst>
          </p:cNvPr>
          <p:cNvSpPr>
            <a:spLocks noGrp="1"/>
          </p:cNvSpPr>
          <p:nvPr>
            <p:ph idx="1"/>
          </p:nvPr>
        </p:nvSpPr>
        <p:spPr/>
        <p:txBody>
          <a:bodyPr>
            <a:normAutofit fontScale="92500" lnSpcReduction="20000"/>
          </a:bodyPr>
          <a:lstStyle/>
          <a:p>
            <a:r>
              <a:rPr lang="fr-FR" dirty="0"/>
              <a:t>Relever le défi de la démographie des professionnels de santé</a:t>
            </a:r>
          </a:p>
          <a:p>
            <a:r>
              <a:rPr lang="fr-FR" dirty="0"/>
              <a:t>Aide à la recherche d’un médecin traitant sur le territoire</a:t>
            </a:r>
          </a:p>
          <a:p>
            <a:r>
              <a:rPr lang="fr-FR" dirty="0"/>
              <a:t>Favoriser l’installation des professionnels de santé </a:t>
            </a:r>
          </a:p>
          <a:p>
            <a:r>
              <a:rPr lang="fr-FR" dirty="0"/>
              <a:t>Organisation des soins non-programmés </a:t>
            </a:r>
          </a:p>
          <a:p>
            <a:r>
              <a:rPr lang="fr-FR" dirty="0"/>
              <a:t>Meilleurs échanges ville/hôpital et ville/HAD</a:t>
            </a:r>
          </a:p>
          <a:p>
            <a:r>
              <a:rPr lang="fr-FR" dirty="0"/>
              <a:t>Parcours Patients : </a:t>
            </a:r>
          </a:p>
          <a:p>
            <a:pPr lvl="1"/>
            <a:r>
              <a:rPr lang="fr-FR" dirty="0"/>
              <a:t>Consultations Sage-femmes en cabinet médical</a:t>
            </a:r>
          </a:p>
          <a:p>
            <a:pPr lvl="1"/>
            <a:r>
              <a:rPr lang="fr-FR" dirty="0"/>
              <a:t>Parcours du patient Insuffisant Cardiaque</a:t>
            </a:r>
          </a:p>
          <a:p>
            <a:pPr lvl="1"/>
            <a:r>
              <a:rPr lang="fr-FR" dirty="0"/>
              <a:t>Parcours BPCO</a:t>
            </a:r>
          </a:p>
          <a:p>
            <a:pPr lvl="1"/>
            <a:r>
              <a:rPr lang="fr-FR" dirty="0"/>
              <a:t>ETP </a:t>
            </a:r>
          </a:p>
          <a:p>
            <a:r>
              <a:rPr lang="fr-FR" dirty="0"/>
              <a:t>Ces éléments sont non exhaustifs mais en cohérence avec le projet de santé</a:t>
            </a:r>
          </a:p>
        </p:txBody>
      </p:sp>
    </p:spTree>
    <p:extLst>
      <p:ext uri="{BB962C8B-B14F-4D97-AF65-F5344CB8AC3E}">
        <p14:creationId xmlns:p14="http://schemas.microsoft.com/office/powerpoint/2010/main" val="16642163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5539C9-E04B-579B-7AE0-9CCFD7D6F265}"/>
              </a:ext>
            </a:extLst>
          </p:cNvPr>
          <p:cNvSpPr>
            <a:spLocks noGrp="1"/>
          </p:cNvSpPr>
          <p:nvPr>
            <p:ph type="title"/>
          </p:nvPr>
        </p:nvSpPr>
        <p:spPr/>
        <p:txBody>
          <a:bodyPr/>
          <a:lstStyle/>
          <a:p>
            <a:r>
              <a:rPr lang="fr-FR" sz="4400" b="1" dirty="0">
                <a:solidFill>
                  <a:srgbClr val="004199"/>
                </a:solidFill>
                <a:latin typeface="Proxima Nova" panose="02000506030000020004" pitchFamily="2" charset="0"/>
              </a:rPr>
              <a:t>Besoin initial / Naissance de l’idée</a:t>
            </a:r>
            <a:endParaRPr lang="fr-FR" dirty="0"/>
          </a:p>
        </p:txBody>
      </p:sp>
      <p:sp>
        <p:nvSpPr>
          <p:cNvPr id="3" name="Espace réservé du contenu 2">
            <a:extLst>
              <a:ext uri="{FF2B5EF4-FFF2-40B4-BE49-F238E27FC236}">
                <a16:creationId xmlns:a16="http://schemas.microsoft.com/office/drawing/2014/main" id="{D93F007D-E2EB-445D-2B24-9B5CF0BFC494}"/>
              </a:ext>
            </a:extLst>
          </p:cNvPr>
          <p:cNvSpPr>
            <a:spLocks noGrp="1"/>
          </p:cNvSpPr>
          <p:nvPr>
            <p:ph idx="1"/>
          </p:nvPr>
        </p:nvSpPr>
        <p:spPr/>
        <p:txBody>
          <a:bodyPr>
            <a:normAutofit/>
          </a:bodyPr>
          <a:lstStyle/>
          <a:p>
            <a:pPr algn="l"/>
            <a:r>
              <a:rPr lang="fr-FR" b="1" i="0" dirty="0">
                <a:solidFill>
                  <a:srgbClr val="333333"/>
                </a:solidFill>
                <a:effectLst/>
                <a:latin typeface="roboto" panose="02000000000000000000" pitchFamily="2" charset="0"/>
              </a:rPr>
              <a:t>Consultations Avancées de </a:t>
            </a:r>
            <a:r>
              <a:rPr lang="fr-FR" b="1" i="0" dirty="0" err="1">
                <a:solidFill>
                  <a:srgbClr val="333333"/>
                </a:solidFill>
                <a:effectLst/>
                <a:latin typeface="roboto" panose="02000000000000000000" pitchFamily="2" charset="0"/>
              </a:rPr>
              <a:t>Sages-femmes</a:t>
            </a:r>
            <a:r>
              <a:rPr lang="fr-FR" b="1" i="0" dirty="0">
                <a:solidFill>
                  <a:srgbClr val="333333"/>
                </a:solidFill>
                <a:effectLst/>
                <a:latin typeface="roboto" panose="02000000000000000000" pitchFamily="2" charset="0"/>
              </a:rPr>
              <a:t> en cabinet médical</a:t>
            </a:r>
          </a:p>
          <a:p>
            <a:pPr algn="l"/>
            <a:r>
              <a:rPr lang="fr-FR" dirty="0"/>
              <a:t>Pour pallier le manque de gynécologues sur le territoire, des consultations de gynécologie sont assurées par une sage-femme dans les locaux de deux MSP sur le territoire ainsi qu’au sein d’un Cabinet de MG avancé </a:t>
            </a:r>
          </a:p>
          <a:p>
            <a:pPr algn="l"/>
            <a:r>
              <a:rPr lang="fr-FR" dirty="0"/>
              <a:t>Ainsi la CPTS à travers ses adhérents : Sage-Femmes, MG et MSP ont organisé une rencontre afin de savoir comment mieux répondre aux besoins populationnels et des professionnels de santé du territoire  </a:t>
            </a:r>
          </a:p>
        </p:txBody>
      </p:sp>
    </p:spTree>
    <p:extLst>
      <p:ext uri="{BB962C8B-B14F-4D97-AF65-F5344CB8AC3E}">
        <p14:creationId xmlns:p14="http://schemas.microsoft.com/office/powerpoint/2010/main" val="14248337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5539C9-E04B-579B-7AE0-9CCFD7D6F265}"/>
              </a:ext>
            </a:extLst>
          </p:cNvPr>
          <p:cNvSpPr>
            <a:spLocks noGrp="1"/>
          </p:cNvSpPr>
          <p:nvPr>
            <p:ph type="title"/>
          </p:nvPr>
        </p:nvSpPr>
        <p:spPr/>
        <p:txBody>
          <a:bodyPr>
            <a:normAutofit/>
          </a:bodyPr>
          <a:lstStyle/>
          <a:p>
            <a:r>
              <a:rPr lang="fr-FR" sz="4400" b="1" dirty="0">
                <a:solidFill>
                  <a:srgbClr val="004199"/>
                </a:solidFill>
                <a:latin typeface="Proxima Nova" panose="02000506030000020004" pitchFamily="2" charset="0"/>
              </a:rPr>
              <a:t>Objectifs</a:t>
            </a:r>
            <a:r>
              <a:rPr lang="fr-FR" dirty="0"/>
              <a:t> </a:t>
            </a:r>
          </a:p>
        </p:txBody>
      </p:sp>
      <p:sp>
        <p:nvSpPr>
          <p:cNvPr id="3" name="Espace réservé du contenu 2">
            <a:extLst>
              <a:ext uri="{FF2B5EF4-FFF2-40B4-BE49-F238E27FC236}">
                <a16:creationId xmlns:a16="http://schemas.microsoft.com/office/drawing/2014/main" id="{D93F007D-E2EB-445D-2B24-9B5CF0BFC494}"/>
              </a:ext>
            </a:extLst>
          </p:cNvPr>
          <p:cNvSpPr>
            <a:spLocks noGrp="1"/>
          </p:cNvSpPr>
          <p:nvPr>
            <p:ph idx="1"/>
          </p:nvPr>
        </p:nvSpPr>
        <p:spPr/>
        <p:txBody>
          <a:bodyPr>
            <a:normAutofit/>
          </a:bodyPr>
          <a:lstStyle/>
          <a:p>
            <a:pPr algn="l"/>
            <a:r>
              <a:rPr lang="fr-FR" b="1" dirty="0">
                <a:solidFill>
                  <a:srgbClr val="333333"/>
                </a:solidFill>
                <a:latin typeface="roboto" panose="02000000000000000000" pitchFamily="2" charset="0"/>
              </a:rPr>
              <a:t>Pour les structures : </a:t>
            </a:r>
          </a:p>
          <a:p>
            <a:pPr lvl="1"/>
            <a:r>
              <a:rPr lang="fr-FR" b="1" dirty="0">
                <a:solidFill>
                  <a:srgbClr val="333333"/>
                </a:solidFill>
                <a:latin typeface="roboto" panose="02000000000000000000" pitchFamily="2" charset="0"/>
              </a:rPr>
              <a:t>Répondre aux besoins :</a:t>
            </a:r>
          </a:p>
          <a:p>
            <a:pPr lvl="2"/>
            <a:r>
              <a:rPr lang="fr-FR" b="1" dirty="0">
                <a:solidFill>
                  <a:srgbClr val="333333"/>
                </a:solidFill>
                <a:latin typeface="roboto" panose="02000000000000000000" pitchFamily="2" charset="0"/>
              </a:rPr>
              <a:t>de Patientèle (MSP / Pro. de Santé) </a:t>
            </a:r>
          </a:p>
          <a:p>
            <a:pPr lvl="2"/>
            <a:r>
              <a:rPr lang="fr-FR" b="1" dirty="0">
                <a:solidFill>
                  <a:srgbClr val="333333"/>
                </a:solidFill>
                <a:latin typeface="roboto" panose="02000000000000000000" pitchFamily="2" charset="0"/>
              </a:rPr>
              <a:t>Populationnels (CPTS)</a:t>
            </a:r>
            <a:br>
              <a:rPr lang="fr-FR" b="1" dirty="0">
                <a:solidFill>
                  <a:srgbClr val="333333"/>
                </a:solidFill>
                <a:latin typeface="roboto" panose="02000000000000000000" pitchFamily="2" charset="0"/>
              </a:rPr>
            </a:br>
            <a:endParaRPr lang="fr-FR" b="1" dirty="0">
              <a:solidFill>
                <a:srgbClr val="333333"/>
              </a:solidFill>
              <a:latin typeface="roboto" panose="02000000000000000000" pitchFamily="2" charset="0"/>
            </a:endParaRPr>
          </a:p>
          <a:p>
            <a:pPr algn="l"/>
            <a:r>
              <a:rPr lang="fr-FR" b="1" dirty="0">
                <a:solidFill>
                  <a:srgbClr val="333333"/>
                </a:solidFill>
                <a:latin typeface="roboto" panose="02000000000000000000" pitchFamily="2" charset="0"/>
              </a:rPr>
              <a:t>Pour le public cible :</a:t>
            </a:r>
          </a:p>
          <a:p>
            <a:pPr lvl="1"/>
            <a:r>
              <a:rPr lang="fr-FR" b="1" dirty="0">
                <a:solidFill>
                  <a:srgbClr val="333333"/>
                </a:solidFill>
                <a:latin typeface="roboto" panose="02000000000000000000" pitchFamily="2" charset="0"/>
              </a:rPr>
              <a:t>Accès facilité à une sage-femme</a:t>
            </a:r>
          </a:p>
        </p:txBody>
      </p:sp>
      <p:pic>
        <p:nvPicPr>
          <p:cNvPr id="5" name="Image 4" descr="Une image contenant texte, habits, chaussures, personne&#10;&#10;Description générée automatiquement">
            <a:extLst>
              <a:ext uri="{FF2B5EF4-FFF2-40B4-BE49-F238E27FC236}">
                <a16:creationId xmlns:a16="http://schemas.microsoft.com/office/drawing/2014/main" id="{D07C0183-3856-9430-DB5D-3EE3DB4B28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6096" y="679220"/>
            <a:ext cx="3893346" cy="5507064"/>
          </a:xfrm>
          <a:prstGeom prst="rect">
            <a:avLst/>
          </a:prstGeom>
        </p:spPr>
      </p:pic>
    </p:spTree>
    <p:extLst>
      <p:ext uri="{BB962C8B-B14F-4D97-AF65-F5344CB8AC3E}">
        <p14:creationId xmlns:p14="http://schemas.microsoft.com/office/powerpoint/2010/main" val="9363096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CC961E-8C72-2368-9EE6-75345519C20D}"/>
              </a:ext>
            </a:extLst>
          </p:cNvPr>
          <p:cNvSpPr>
            <a:spLocks noGrp="1"/>
          </p:cNvSpPr>
          <p:nvPr>
            <p:ph type="title"/>
          </p:nvPr>
        </p:nvSpPr>
        <p:spPr/>
        <p:txBody>
          <a:bodyPr>
            <a:normAutofit/>
          </a:bodyPr>
          <a:lstStyle/>
          <a:p>
            <a:pPr algn="ctr"/>
            <a:r>
              <a:rPr lang="fr-FR" sz="4800" b="1">
                <a:solidFill>
                  <a:srgbClr val="004199"/>
                </a:solidFill>
                <a:latin typeface="Proxima Nova" panose="02000506030000020004" pitchFamily="2" charset="0"/>
              </a:rPr>
              <a:t>Sommaire </a:t>
            </a:r>
            <a:endParaRPr lang="fr-FR" sz="4800" b="1" dirty="0">
              <a:solidFill>
                <a:srgbClr val="004199"/>
              </a:solidFill>
              <a:latin typeface="Proxima Nova" panose="02000506030000020004" pitchFamily="2" charset="0"/>
            </a:endParaRPr>
          </a:p>
        </p:txBody>
      </p:sp>
      <p:sp>
        <p:nvSpPr>
          <p:cNvPr id="3" name="Espace réservé du contenu 2">
            <a:extLst>
              <a:ext uri="{FF2B5EF4-FFF2-40B4-BE49-F238E27FC236}">
                <a16:creationId xmlns:a16="http://schemas.microsoft.com/office/drawing/2014/main" id="{2D452D19-13BD-4B74-90BF-27EEF160FBEA}"/>
              </a:ext>
            </a:extLst>
          </p:cNvPr>
          <p:cNvSpPr>
            <a:spLocks noGrp="1"/>
          </p:cNvSpPr>
          <p:nvPr>
            <p:ph idx="1"/>
          </p:nvPr>
        </p:nvSpPr>
        <p:spPr/>
        <p:txBody>
          <a:bodyPr>
            <a:normAutofit/>
          </a:bodyPr>
          <a:lstStyle/>
          <a:p>
            <a:pPr marL="514350" indent="-514350">
              <a:buAutoNum type="arabicPeriod"/>
            </a:pPr>
            <a:r>
              <a:rPr lang="fr-FR" sz="3200" b="1" dirty="0">
                <a:solidFill>
                  <a:srgbClr val="004199"/>
                </a:solidFill>
              </a:rPr>
              <a:t>Tour de présentations</a:t>
            </a:r>
          </a:p>
          <a:p>
            <a:pPr marL="514350" indent="-514350">
              <a:buAutoNum type="arabicPeriod"/>
            </a:pPr>
            <a:r>
              <a:rPr lang="fr-FR" sz="3200" b="1" dirty="0">
                <a:solidFill>
                  <a:srgbClr val="004199"/>
                </a:solidFill>
              </a:rPr>
              <a:t>Initiatives locales</a:t>
            </a:r>
          </a:p>
          <a:p>
            <a:pPr marL="514350" indent="-514350">
              <a:buAutoNum type="arabicPeriod"/>
            </a:pPr>
            <a:r>
              <a:rPr lang="fr-FR" sz="3200" b="1" dirty="0">
                <a:solidFill>
                  <a:srgbClr val="004199"/>
                </a:solidFill>
              </a:rPr>
              <a:t>Questions / réponses</a:t>
            </a:r>
          </a:p>
          <a:p>
            <a:pPr marL="514350" indent="-514350">
              <a:buAutoNum type="arabicPeriod"/>
            </a:pPr>
            <a:r>
              <a:rPr lang="fr-FR" sz="3200" b="1" dirty="0">
                <a:solidFill>
                  <a:srgbClr val="004199"/>
                </a:solidFill>
              </a:rPr>
              <a:t>Evaluation </a:t>
            </a:r>
          </a:p>
          <a:p>
            <a:pPr marL="0" indent="0">
              <a:buNone/>
            </a:pPr>
            <a:endParaRPr lang="fr-FR" sz="3200" b="1" dirty="0">
              <a:solidFill>
                <a:srgbClr val="004199"/>
              </a:solidFill>
            </a:endParaRPr>
          </a:p>
        </p:txBody>
      </p:sp>
    </p:spTree>
    <p:extLst>
      <p:ext uri="{BB962C8B-B14F-4D97-AF65-F5344CB8AC3E}">
        <p14:creationId xmlns:p14="http://schemas.microsoft.com/office/powerpoint/2010/main" val="23982613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5539C9-E04B-579B-7AE0-9CCFD7D6F265}"/>
              </a:ext>
            </a:extLst>
          </p:cNvPr>
          <p:cNvSpPr>
            <a:spLocks noGrp="1"/>
          </p:cNvSpPr>
          <p:nvPr>
            <p:ph type="title"/>
          </p:nvPr>
        </p:nvSpPr>
        <p:spPr/>
        <p:txBody>
          <a:bodyPr>
            <a:normAutofit/>
          </a:bodyPr>
          <a:lstStyle/>
          <a:p>
            <a:r>
              <a:rPr lang="fr-FR" sz="4400" b="1" dirty="0">
                <a:solidFill>
                  <a:srgbClr val="004199"/>
                </a:solidFill>
                <a:latin typeface="Proxima Nova" panose="02000506030000020004" pitchFamily="2" charset="0"/>
              </a:rPr>
              <a:t>Déroulé de l’action : qui fait quoi ?</a:t>
            </a:r>
            <a:endParaRPr lang="fr-FR" dirty="0"/>
          </a:p>
        </p:txBody>
      </p:sp>
      <p:sp>
        <p:nvSpPr>
          <p:cNvPr id="3" name="Espace réservé du contenu 2">
            <a:extLst>
              <a:ext uri="{FF2B5EF4-FFF2-40B4-BE49-F238E27FC236}">
                <a16:creationId xmlns:a16="http://schemas.microsoft.com/office/drawing/2014/main" id="{D93F007D-E2EB-445D-2B24-9B5CF0BFC494}"/>
              </a:ext>
            </a:extLst>
          </p:cNvPr>
          <p:cNvSpPr>
            <a:spLocks noGrp="1"/>
          </p:cNvSpPr>
          <p:nvPr>
            <p:ph idx="1"/>
          </p:nvPr>
        </p:nvSpPr>
        <p:spPr/>
        <p:txBody>
          <a:bodyPr>
            <a:normAutofit/>
          </a:bodyPr>
          <a:lstStyle/>
          <a:p>
            <a:pPr algn="l"/>
            <a:r>
              <a:rPr lang="fr-FR" b="1" dirty="0">
                <a:solidFill>
                  <a:srgbClr val="333333"/>
                </a:solidFill>
                <a:latin typeface="roboto" panose="02000000000000000000" pitchFamily="2" charset="0"/>
              </a:rPr>
              <a:t>Engagements du Médecin Généraliste :</a:t>
            </a:r>
          </a:p>
          <a:p>
            <a:pPr lvl="1"/>
            <a:r>
              <a:rPr lang="fr-FR" b="1" dirty="0">
                <a:solidFill>
                  <a:srgbClr val="333333"/>
                </a:solidFill>
              </a:rPr>
              <a:t>Mise à disposition d’un local adapté à l’exercice des </a:t>
            </a:r>
            <a:r>
              <a:rPr lang="fr-FR" b="1" dirty="0" err="1">
                <a:solidFill>
                  <a:srgbClr val="333333"/>
                </a:solidFill>
              </a:rPr>
              <a:t>sages-femmes</a:t>
            </a:r>
            <a:r>
              <a:rPr lang="fr-FR" b="1" dirty="0">
                <a:solidFill>
                  <a:srgbClr val="333333"/>
                </a:solidFill>
              </a:rPr>
              <a:t> avec une salle d’attente, une salle d’examen équipée et d’un cabinet de toilettes</a:t>
            </a:r>
          </a:p>
          <a:p>
            <a:pPr lvl="1"/>
            <a:r>
              <a:rPr lang="fr-FR" b="1" dirty="0">
                <a:solidFill>
                  <a:srgbClr val="333333"/>
                </a:solidFill>
              </a:rPr>
              <a:t>Mise à disposition de produits d’hygiène du cabinet </a:t>
            </a:r>
            <a:r>
              <a:rPr lang="fr-FR" b="1">
                <a:solidFill>
                  <a:srgbClr val="333333"/>
                </a:solidFill>
              </a:rPr>
              <a:t>: gel </a:t>
            </a:r>
            <a:r>
              <a:rPr lang="fr-FR" b="1" dirty="0">
                <a:solidFill>
                  <a:srgbClr val="333333"/>
                </a:solidFill>
              </a:rPr>
              <a:t>hydroalcoolique, lingettes désinfectantes, désinfectants de surface et draps d’examen </a:t>
            </a:r>
          </a:p>
          <a:p>
            <a:pPr lvl="1"/>
            <a:r>
              <a:rPr lang="fr-FR" b="1" dirty="0">
                <a:solidFill>
                  <a:srgbClr val="333333"/>
                </a:solidFill>
              </a:rPr>
              <a:t>Le médecin informe la patiente du dispositif de dépistage et de consultation de sage-femme et les oriente vers la prise de rendez-vous</a:t>
            </a:r>
          </a:p>
          <a:p>
            <a:pPr lvl="1"/>
            <a:r>
              <a:rPr lang="fr-FR" b="1" dirty="0">
                <a:solidFill>
                  <a:srgbClr val="333333"/>
                </a:solidFill>
              </a:rPr>
              <a:t>Mise en place d’un agenda de consultation au cabinet en relation avec les </a:t>
            </a:r>
            <a:r>
              <a:rPr lang="fr-FR" b="1" dirty="0" err="1">
                <a:solidFill>
                  <a:srgbClr val="333333"/>
                </a:solidFill>
              </a:rPr>
              <a:t>sages-femmes</a:t>
            </a:r>
            <a:endParaRPr lang="fr-FR" b="1" dirty="0">
              <a:solidFill>
                <a:srgbClr val="333333"/>
              </a:solidFill>
            </a:endParaRPr>
          </a:p>
          <a:p>
            <a:pPr lvl="1"/>
            <a:r>
              <a:rPr lang="fr-FR" b="1" dirty="0">
                <a:solidFill>
                  <a:srgbClr val="333333"/>
                </a:solidFill>
              </a:rPr>
              <a:t>Les coordonnées des patientes, les RDV ainsi que les motifs de consultations sont transmis en avance aux </a:t>
            </a:r>
            <a:r>
              <a:rPr lang="fr-FR" b="1" dirty="0" err="1">
                <a:solidFill>
                  <a:srgbClr val="333333"/>
                </a:solidFill>
              </a:rPr>
              <a:t>sages-femmes</a:t>
            </a:r>
            <a:endParaRPr lang="fr-FR" b="1" dirty="0">
              <a:solidFill>
                <a:srgbClr val="333333"/>
              </a:solidFill>
            </a:endParaRPr>
          </a:p>
          <a:p>
            <a:pPr algn="l"/>
            <a:endParaRPr lang="fr-FR" b="1" dirty="0">
              <a:solidFill>
                <a:srgbClr val="333333"/>
              </a:solidFill>
              <a:latin typeface="roboto" panose="02000000000000000000" pitchFamily="2" charset="0"/>
            </a:endParaRPr>
          </a:p>
        </p:txBody>
      </p:sp>
    </p:spTree>
    <p:extLst>
      <p:ext uri="{BB962C8B-B14F-4D97-AF65-F5344CB8AC3E}">
        <p14:creationId xmlns:p14="http://schemas.microsoft.com/office/powerpoint/2010/main" val="871060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5539C9-E04B-579B-7AE0-9CCFD7D6F265}"/>
              </a:ext>
            </a:extLst>
          </p:cNvPr>
          <p:cNvSpPr>
            <a:spLocks noGrp="1"/>
          </p:cNvSpPr>
          <p:nvPr>
            <p:ph type="title"/>
          </p:nvPr>
        </p:nvSpPr>
        <p:spPr/>
        <p:txBody>
          <a:bodyPr>
            <a:normAutofit/>
          </a:bodyPr>
          <a:lstStyle/>
          <a:p>
            <a:r>
              <a:rPr lang="fr-FR" sz="4400" b="1" dirty="0">
                <a:solidFill>
                  <a:srgbClr val="004199"/>
                </a:solidFill>
                <a:latin typeface="Proxima Nova" panose="02000506030000020004" pitchFamily="2" charset="0"/>
              </a:rPr>
              <a:t>Déroulé de l’action : qui fait quoi ?</a:t>
            </a:r>
            <a:endParaRPr lang="fr-FR" dirty="0"/>
          </a:p>
        </p:txBody>
      </p:sp>
      <p:sp>
        <p:nvSpPr>
          <p:cNvPr id="3" name="Espace réservé du contenu 2">
            <a:extLst>
              <a:ext uri="{FF2B5EF4-FFF2-40B4-BE49-F238E27FC236}">
                <a16:creationId xmlns:a16="http://schemas.microsoft.com/office/drawing/2014/main" id="{D93F007D-E2EB-445D-2B24-9B5CF0BFC494}"/>
              </a:ext>
            </a:extLst>
          </p:cNvPr>
          <p:cNvSpPr>
            <a:spLocks noGrp="1"/>
          </p:cNvSpPr>
          <p:nvPr>
            <p:ph idx="1"/>
          </p:nvPr>
        </p:nvSpPr>
        <p:spPr/>
        <p:txBody>
          <a:bodyPr>
            <a:normAutofit fontScale="92500" lnSpcReduction="10000"/>
          </a:bodyPr>
          <a:lstStyle/>
          <a:p>
            <a:pPr algn="l"/>
            <a:r>
              <a:rPr lang="fr-FR" b="1" dirty="0">
                <a:solidFill>
                  <a:srgbClr val="333333"/>
                </a:solidFill>
              </a:rPr>
              <a:t>Engagements des </a:t>
            </a:r>
            <a:r>
              <a:rPr lang="fr-FR" b="1" dirty="0" err="1">
                <a:solidFill>
                  <a:srgbClr val="333333"/>
                </a:solidFill>
              </a:rPr>
              <a:t>sages-femmes</a:t>
            </a:r>
            <a:r>
              <a:rPr lang="fr-FR" b="1" dirty="0">
                <a:solidFill>
                  <a:srgbClr val="333333"/>
                </a:solidFill>
              </a:rPr>
              <a:t> :</a:t>
            </a:r>
          </a:p>
          <a:p>
            <a:pPr lvl="1"/>
            <a:r>
              <a:rPr lang="fr-FR" b="1" dirty="0">
                <a:solidFill>
                  <a:srgbClr val="333333"/>
                </a:solidFill>
              </a:rPr>
              <a:t>Mise à disposition d’un planning de présence au cabinet en relation avec celui du médecin </a:t>
            </a:r>
          </a:p>
          <a:p>
            <a:pPr lvl="1"/>
            <a:r>
              <a:rPr lang="fr-FR" b="1" dirty="0">
                <a:solidFill>
                  <a:srgbClr val="333333"/>
                </a:solidFill>
              </a:rPr>
              <a:t>En cas d’annulation d’une plage de consultation, par les </a:t>
            </a:r>
            <a:r>
              <a:rPr lang="fr-FR" b="1" dirty="0" err="1">
                <a:solidFill>
                  <a:srgbClr val="333333"/>
                </a:solidFill>
              </a:rPr>
              <a:t>sages-femmes</a:t>
            </a:r>
            <a:r>
              <a:rPr lang="fr-FR" b="1" dirty="0">
                <a:solidFill>
                  <a:srgbClr val="333333"/>
                </a:solidFill>
              </a:rPr>
              <a:t>, celles-ci s’engagent à prévenir le médecin au plus vite et à reprogrammer elles-mêmes les nouveaux RDV</a:t>
            </a:r>
          </a:p>
          <a:p>
            <a:pPr lvl="1"/>
            <a:r>
              <a:rPr lang="fr-FR" b="1" dirty="0">
                <a:solidFill>
                  <a:srgbClr val="333333"/>
                </a:solidFill>
              </a:rPr>
              <a:t>Consultations réservées à la patientèle du médecin généraliste, sauf accord explicite des deux partenaires</a:t>
            </a:r>
          </a:p>
          <a:p>
            <a:pPr lvl="1"/>
            <a:r>
              <a:rPr lang="fr-FR" b="1" dirty="0">
                <a:solidFill>
                  <a:srgbClr val="333333"/>
                </a:solidFill>
              </a:rPr>
              <a:t>Disposer du matériel nécessaire pour leurs exercices, s’assurer de l’élimination des DASRI et de l’acheminement des échantillons médicaux vers les laboratoires d’analyse médicale</a:t>
            </a:r>
          </a:p>
          <a:p>
            <a:pPr lvl="1"/>
            <a:r>
              <a:rPr lang="fr-FR" b="1" dirty="0">
                <a:solidFill>
                  <a:srgbClr val="333333"/>
                </a:solidFill>
              </a:rPr>
              <a:t>Prévoir un lieu pour stocker le matériel sur place (au cabinet médical)</a:t>
            </a:r>
          </a:p>
          <a:p>
            <a:pPr lvl="1"/>
            <a:r>
              <a:rPr lang="fr-FR" b="1" dirty="0">
                <a:solidFill>
                  <a:srgbClr val="333333"/>
                </a:solidFill>
              </a:rPr>
              <a:t>Transmettre les conclusions et les résultats au médecin traitant, mettre en place la prise en charge de la patiente en accord avec son médecin </a:t>
            </a:r>
          </a:p>
        </p:txBody>
      </p:sp>
    </p:spTree>
    <p:extLst>
      <p:ext uri="{BB962C8B-B14F-4D97-AF65-F5344CB8AC3E}">
        <p14:creationId xmlns:p14="http://schemas.microsoft.com/office/powerpoint/2010/main" val="38517080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5539C9-E04B-579B-7AE0-9CCFD7D6F265}"/>
              </a:ext>
            </a:extLst>
          </p:cNvPr>
          <p:cNvSpPr>
            <a:spLocks noGrp="1"/>
          </p:cNvSpPr>
          <p:nvPr>
            <p:ph type="title"/>
          </p:nvPr>
        </p:nvSpPr>
        <p:spPr/>
        <p:txBody>
          <a:bodyPr>
            <a:normAutofit/>
          </a:bodyPr>
          <a:lstStyle/>
          <a:p>
            <a:r>
              <a:rPr lang="fr-FR" sz="4400" b="1" dirty="0">
                <a:solidFill>
                  <a:srgbClr val="004199"/>
                </a:solidFill>
                <a:latin typeface="Proxima Nova" panose="02000506030000020004" pitchFamily="2" charset="0"/>
              </a:rPr>
              <a:t>Déroulé de l’action : qui fait quoi ?</a:t>
            </a:r>
            <a:endParaRPr lang="fr-FR" dirty="0"/>
          </a:p>
        </p:txBody>
      </p:sp>
      <p:sp>
        <p:nvSpPr>
          <p:cNvPr id="3" name="Espace réservé du contenu 2">
            <a:extLst>
              <a:ext uri="{FF2B5EF4-FFF2-40B4-BE49-F238E27FC236}">
                <a16:creationId xmlns:a16="http://schemas.microsoft.com/office/drawing/2014/main" id="{D93F007D-E2EB-445D-2B24-9B5CF0BFC494}"/>
              </a:ext>
            </a:extLst>
          </p:cNvPr>
          <p:cNvSpPr>
            <a:spLocks noGrp="1"/>
          </p:cNvSpPr>
          <p:nvPr>
            <p:ph idx="1"/>
          </p:nvPr>
        </p:nvSpPr>
        <p:spPr/>
        <p:txBody>
          <a:bodyPr>
            <a:normAutofit/>
          </a:bodyPr>
          <a:lstStyle/>
          <a:p>
            <a:pPr algn="l"/>
            <a:r>
              <a:rPr lang="fr-FR" b="1" dirty="0">
                <a:solidFill>
                  <a:srgbClr val="333333"/>
                </a:solidFill>
              </a:rPr>
              <a:t>Engagement de la CPTS :</a:t>
            </a:r>
          </a:p>
          <a:p>
            <a:pPr lvl="1"/>
            <a:r>
              <a:rPr lang="fr-FR" b="1" dirty="0">
                <a:solidFill>
                  <a:srgbClr val="333333"/>
                </a:solidFill>
              </a:rPr>
              <a:t>La CPTS Liévin pays d’Artois s’engage à formaliser le protocole de collaboration entre les </a:t>
            </a:r>
            <a:r>
              <a:rPr lang="fr-FR" b="1" dirty="0" err="1">
                <a:solidFill>
                  <a:srgbClr val="333333"/>
                </a:solidFill>
              </a:rPr>
              <a:t>Sages-Femmes</a:t>
            </a:r>
            <a:r>
              <a:rPr lang="fr-FR" b="1" dirty="0">
                <a:solidFill>
                  <a:srgbClr val="333333"/>
                </a:solidFill>
              </a:rPr>
              <a:t> et les Médecins Généraliste</a:t>
            </a:r>
          </a:p>
          <a:p>
            <a:pPr lvl="1"/>
            <a:r>
              <a:rPr lang="fr-FR" b="1" dirty="0">
                <a:solidFill>
                  <a:srgbClr val="333333"/>
                </a:solidFill>
              </a:rPr>
              <a:t>Communication sur ce dispositif auprès de l’ensemble des professionnels de santé adhérents à la CPTS, via le site internet (espace adhérent) et par une diffusion mail</a:t>
            </a:r>
          </a:p>
          <a:p>
            <a:pPr lvl="1"/>
            <a:r>
              <a:rPr lang="fr-FR" b="1" dirty="0">
                <a:solidFill>
                  <a:srgbClr val="333333"/>
                </a:solidFill>
              </a:rPr>
              <a:t>Les indicateurs choisis sont :</a:t>
            </a:r>
          </a:p>
          <a:p>
            <a:pPr lvl="2"/>
            <a:r>
              <a:rPr lang="fr-FR" b="1" dirty="0">
                <a:solidFill>
                  <a:srgbClr val="333333"/>
                </a:solidFill>
              </a:rPr>
              <a:t>Nombre de professionnels participants (Médecins généralistes &amp; </a:t>
            </a:r>
            <a:r>
              <a:rPr lang="fr-FR" b="1" dirty="0" err="1">
                <a:solidFill>
                  <a:srgbClr val="333333"/>
                </a:solidFill>
              </a:rPr>
              <a:t>Sages-femmes</a:t>
            </a:r>
            <a:r>
              <a:rPr lang="fr-FR" b="1" dirty="0">
                <a:solidFill>
                  <a:srgbClr val="333333"/>
                </a:solidFill>
              </a:rPr>
              <a:t>)</a:t>
            </a:r>
          </a:p>
          <a:p>
            <a:pPr lvl="2"/>
            <a:r>
              <a:rPr lang="fr-FR" b="1" dirty="0">
                <a:solidFill>
                  <a:srgbClr val="333333"/>
                </a:solidFill>
              </a:rPr>
              <a:t>Nombre de plage de consultations mis à disposition (Plannings)</a:t>
            </a:r>
          </a:p>
          <a:p>
            <a:pPr lvl="2"/>
            <a:r>
              <a:rPr lang="fr-FR" b="1" dirty="0">
                <a:solidFill>
                  <a:srgbClr val="333333"/>
                </a:solidFill>
              </a:rPr>
              <a:t>Nombre de consultations réalisées</a:t>
            </a:r>
          </a:p>
        </p:txBody>
      </p:sp>
    </p:spTree>
    <p:extLst>
      <p:ext uri="{BB962C8B-B14F-4D97-AF65-F5344CB8AC3E}">
        <p14:creationId xmlns:p14="http://schemas.microsoft.com/office/powerpoint/2010/main" val="2485812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5539C9-E04B-579B-7AE0-9CCFD7D6F265}"/>
              </a:ext>
            </a:extLst>
          </p:cNvPr>
          <p:cNvSpPr>
            <a:spLocks noGrp="1"/>
          </p:cNvSpPr>
          <p:nvPr>
            <p:ph type="title"/>
          </p:nvPr>
        </p:nvSpPr>
        <p:spPr/>
        <p:txBody>
          <a:bodyPr>
            <a:normAutofit/>
          </a:bodyPr>
          <a:lstStyle/>
          <a:p>
            <a:r>
              <a:rPr lang="fr-FR" sz="4400" b="1" dirty="0">
                <a:solidFill>
                  <a:srgbClr val="004199"/>
                </a:solidFill>
                <a:latin typeface="Proxima Nova" panose="02000506030000020004" pitchFamily="2" charset="0"/>
              </a:rPr>
              <a:t>Facteurs de réussite / Plus-Values</a:t>
            </a:r>
            <a:endParaRPr lang="fr-FR" dirty="0"/>
          </a:p>
        </p:txBody>
      </p:sp>
      <p:sp>
        <p:nvSpPr>
          <p:cNvPr id="3" name="Espace réservé du contenu 2">
            <a:extLst>
              <a:ext uri="{FF2B5EF4-FFF2-40B4-BE49-F238E27FC236}">
                <a16:creationId xmlns:a16="http://schemas.microsoft.com/office/drawing/2014/main" id="{D93F007D-E2EB-445D-2B24-9B5CF0BFC494}"/>
              </a:ext>
            </a:extLst>
          </p:cNvPr>
          <p:cNvSpPr>
            <a:spLocks noGrp="1"/>
          </p:cNvSpPr>
          <p:nvPr>
            <p:ph idx="1"/>
          </p:nvPr>
        </p:nvSpPr>
        <p:spPr/>
        <p:txBody>
          <a:bodyPr>
            <a:normAutofit/>
          </a:bodyPr>
          <a:lstStyle/>
          <a:p>
            <a:pPr algn="l"/>
            <a:r>
              <a:rPr lang="fr-FR" b="1" i="0" dirty="0">
                <a:solidFill>
                  <a:srgbClr val="333333"/>
                </a:solidFill>
                <a:effectLst/>
                <a:latin typeface="roboto" panose="02000000000000000000" pitchFamily="2" charset="0"/>
              </a:rPr>
              <a:t>Implication des professionnels de santé : </a:t>
            </a:r>
          </a:p>
          <a:p>
            <a:pPr lvl="1"/>
            <a:r>
              <a:rPr lang="fr-FR" b="1" dirty="0">
                <a:solidFill>
                  <a:srgbClr val="333333"/>
                </a:solidFill>
                <a:latin typeface="roboto" panose="02000000000000000000" pitchFamily="2" charset="0"/>
              </a:rPr>
              <a:t>Sage-Femme / MG/ Coordinateurs de MSP / Coordinateur CPTS</a:t>
            </a:r>
          </a:p>
          <a:p>
            <a:pPr algn="l"/>
            <a:endParaRPr lang="fr-FR" b="1" i="0" dirty="0">
              <a:solidFill>
                <a:srgbClr val="333333"/>
              </a:solidFill>
              <a:effectLst/>
              <a:latin typeface="roboto" panose="02000000000000000000" pitchFamily="2" charset="0"/>
            </a:endParaRPr>
          </a:p>
          <a:p>
            <a:pPr algn="l"/>
            <a:r>
              <a:rPr lang="fr-FR" b="1" i="0" dirty="0">
                <a:solidFill>
                  <a:srgbClr val="333333"/>
                </a:solidFill>
                <a:effectLst/>
                <a:latin typeface="roboto" panose="02000000000000000000" pitchFamily="2" charset="0"/>
              </a:rPr>
              <a:t>Conventions / Organisation </a:t>
            </a:r>
            <a:r>
              <a:rPr lang="fr-FR" b="1" i="0" dirty="0" err="1">
                <a:solidFill>
                  <a:srgbClr val="333333"/>
                </a:solidFill>
                <a:effectLst/>
                <a:latin typeface="roboto" panose="02000000000000000000" pitchFamily="2" charset="0"/>
              </a:rPr>
              <a:t>co-construite</a:t>
            </a:r>
            <a:endParaRPr lang="fr-FR" b="1" i="0" dirty="0">
              <a:solidFill>
                <a:srgbClr val="333333"/>
              </a:solidFill>
              <a:effectLst/>
              <a:latin typeface="roboto" panose="02000000000000000000" pitchFamily="2" charset="0"/>
            </a:endParaRPr>
          </a:p>
          <a:p>
            <a:pPr algn="l"/>
            <a:endParaRPr lang="fr-FR" b="1" dirty="0">
              <a:solidFill>
                <a:srgbClr val="333333"/>
              </a:solidFill>
              <a:latin typeface="roboto" panose="02000000000000000000" pitchFamily="2" charset="0"/>
            </a:endParaRPr>
          </a:p>
          <a:p>
            <a:pPr algn="l"/>
            <a:r>
              <a:rPr lang="fr-FR" b="1" dirty="0">
                <a:solidFill>
                  <a:srgbClr val="333333"/>
                </a:solidFill>
                <a:latin typeface="roboto" panose="02000000000000000000" pitchFamily="2" charset="0"/>
              </a:rPr>
              <a:t>Facilité d’accès pour la population (Communications etc.)</a:t>
            </a:r>
          </a:p>
          <a:p>
            <a:pPr algn="l"/>
            <a:endParaRPr lang="fr-FR" b="1" i="0" dirty="0">
              <a:solidFill>
                <a:srgbClr val="333333"/>
              </a:solidFill>
              <a:effectLst/>
              <a:latin typeface="roboto" panose="02000000000000000000" pitchFamily="2" charset="0"/>
            </a:endParaRPr>
          </a:p>
          <a:p>
            <a:pPr algn="l"/>
            <a:r>
              <a:rPr lang="fr-FR" b="1" i="0" dirty="0">
                <a:solidFill>
                  <a:srgbClr val="333333"/>
                </a:solidFill>
                <a:effectLst/>
                <a:latin typeface="roboto" panose="02000000000000000000" pitchFamily="2" charset="0"/>
              </a:rPr>
              <a:t>Coordination entre les </a:t>
            </a:r>
            <a:r>
              <a:rPr lang="fr-FR" b="1" dirty="0">
                <a:solidFill>
                  <a:srgbClr val="333333"/>
                </a:solidFill>
                <a:latin typeface="roboto" panose="02000000000000000000" pitchFamily="2" charset="0"/>
              </a:rPr>
              <a:t>PS </a:t>
            </a:r>
          </a:p>
        </p:txBody>
      </p:sp>
    </p:spTree>
    <p:extLst>
      <p:ext uri="{BB962C8B-B14F-4D97-AF65-F5344CB8AC3E}">
        <p14:creationId xmlns:p14="http://schemas.microsoft.com/office/powerpoint/2010/main" val="4672976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5539C9-E04B-579B-7AE0-9CCFD7D6F265}"/>
              </a:ext>
            </a:extLst>
          </p:cNvPr>
          <p:cNvSpPr>
            <a:spLocks noGrp="1"/>
          </p:cNvSpPr>
          <p:nvPr>
            <p:ph type="title"/>
          </p:nvPr>
        </p:nvSpPr>
        <p:spPr/>
        <p:txBody>
          <a:bodyPr/>
          <a:lstStyle/>
          <a:p>
            <a:r>
              <a:rPr lang="fr-FR" sz="4400" b="1" dirty="0">
                <a:solidFill>
                  <a:srgbClr val="004199"/>
                </a:solidFill>
                <a:latin typeface="Proxima Nova" panose="02000506030000020004" pitchFamily="2" charset="0"/>
              </a:rPr>
              <a:t>Bilan de l’action commune</a:t>
            </a:r>
            <a:endParaRPr lang="fr-FR" dirty="0"/>
          </a:p>
        </p:txBody>
      </p:sp>
      <p:sp>
        <p:nvSpPr>
          <p:cNvPr id="3" name="Espace réservé du contenu 2">
            <a:extLst>
              <a:ext uri="{FF2B5EF4-FFF2-40B4-BE49-F238E27FC236}">
                <a16:creationId xmlns:a16="http://schemas.microsoft.com/office/drawing/2014/main" id="{D93F007D-E2EB-445D-2B24-9B5CF0BFC494}"/>
              </a:ext>
            </a:extLst>
          </p:cNvPr>
          <p:cNvSpPr>
            <a:spLocks noGrp="1"/>
          </p:cNvSpPr>
          <p:nvPr>
            <p:ph idx="1"/>
          </p:nvPr>
        </p:nvSpPr>
        <p:spPr/>
        <p:txBody>
          <a:bodyPr>
            <a:normAutofit/>
          </a:bodyPr>
          <a:lstStyle/>
          <a:p>
            <a:pPr algn="l"/>
            <a:r>
              <a:rPr lang="fr-FR" b="1" dirty="0">
                <a:solidFill>
                  <a:srgbClr val="333333"/>
                </a:solidFill>
                <a:latin typeface="roboto" panose="02000000000000000000" pitchFamily="2" charset="0"/>
              </a:rPr>
              <a:t>Nombre de consultations</a:t>
            </a:r>
          </a:p>
          <a:p>
            <a:pPr algn="l"/>
            <a:endParaRPr lang="fr-FR" b="1" dirty="0">
              <a:solidFill>
                <a:srgbClr val="333333"/>
              </a:solidFill>
              <a:latin typeface="roboto" panose="02000000000000000000" pitchFamily="2" charset="0"/>
            </a:endParaRPr>
          </a:p>
          <a:p>
            <a:pPr algn="l"/>
            <a:endParaRPr lang="fr-FR" b="1" dirty="0">
              <a:solidFill>
                <a:srgbClr val="333333"/>
              </a:solidFill>
              <a:latin typeface="roboto" panose="02000000000000000000" pitchFamily="2" charset="0"/>
            </a:endParaRPr>
          </a:p>
          <a:p>
            <a:pPr algn="l"/>
            <a:endParaRPr lang="fr-FR" b="1" dirty="0">
              <a:solidFill>
                <a:srgbClr val="333333"/>
              </a:solidFill>
              <a:latin typeface="roboto" panose="02000000000000000000" pitchFamily="2" charset="0"/>
            </a:endParaRPr>
          </a:p>
          <a:p>
            <a:pPr algn="l"/>
            <a:r>
              <a:rPr lang="fr-FR" b="1" i="0" dirty="0">
                <a:solidFill>
                  <a:srgbClr val="333333"/>
                </a:solidFill>
                <a:effectLst/>
                <a:latin typeface="roboto" panose="02000000000000000000" pitchFamily="2" charset="0"/>
              </a:rPr>
              <a:t>3 lieux  : </a:t>
            </a:r>
          </a:p>
          <a:p>
            <a:pPr lvl="1"/>
            <a:r>
              <a:rPr lang="fr-FR" dirty="0">
                <a:solidFill>
                  <a:srgbClr val="333333"/>
                </a:solidFill>
                <a:latin typeface="roboto" panose="02000000000000000000" pitchFamily="2" charset="0"/>
              </a:rPr>
              <a:t>2022 : </a:t>
            </a:r>
            <a:r>
              <a:rPr lang="fr-FR" i="0" dirty="0">
                <a:solidFill>
                  <a:srgbClr val="333333"/>
                </a:solidFill>
                <a:effectLst/>
                <a:latin typeface="roboto" panose="02000000000000000000" pitchFamily="2" charset="0"/>
              </a:rPr>
              <a:t>MSP Jules Ferry, MSP de la Plaine</a:t>
            </a:r>
          </a:p>
          <a:p>
            <a:pPr lvl="1"/>
            <a:r>
              <a:rPr lang="fr-FR" dirty="0">
                <a:solidFill>
                  <a:srgbClr val="333333"/>
                </a:solidFill>
                <a:latin typeface="roboto" panose="02000000000000000000" pitchFamily="2" charset="0"/>
              </a:rPr>
              <a:t>2023: </a:t>
            </a:r>
            <a:r>
              <a:rPr lang="fr-FR" i="0" dirty="0">
                <a:solidFill>
                  <a:srgbClr val="333333"/>
                </a:solidFill>
                <a:effectLst/>
                <a:latin typeface="roboto" panose="02000000000000000000" pitchFamily="2" charset="0"/>
              </a:rPr>
              <a:t>Cabinet de MG Avancé – Mazingarbe</a:t>
            </a:r>
          </a:p>
          <a:p>
            <a:pPr algn="l"/>
            <a:endParaRPr lang="fr-FR" b="1" i="0" dirty="0">
              <a:solidFill>
                <a:srgbClr val="333333"/>
              </a:solidFill>
              <a:effectLst/>
              <a:latin typeface="roboto" panose="02000000000000000000" pitchFamily="2" charset="0"/>
            </a:endParaRPr>
          </a:p>
        </p:txBody>
      </p:sp>
      <p:graphicFrame>
        <p:nvGraphicFramePr>
          <p:cNvPr id="4" name="Tableau 3">
            <a:extLst>
              <a:ext uri="{FF2B5EF4-FFF2-40B4-BE49-F238E27FC236}">
                <a16:creationId xmlns:a16="http://schemas.microsoft.com/office/drawing/2014/main" id="{7B31C447-C10C-BC4A-0E3B-3CDDBAE970CE}"/>
              </a:ext>
            </a:extLst>
          </p:cNvPr>
          <p:cNvGraphicFramePr>
            <a:graphicFrameLocks noGrp="1"/>
          </p:cNvGraphicFramePr>
          <p:nvPr>
            <p:extLst>
              <p:ext uri="{D42A27DB-BD31-4B8C-83A1-F6EECF244321}">
                <p14:modId xmlns:p14="http://schemas.microsoft.com/office/powerpoint/2010/main" val="3242014513"/>
              </p:ext>
            </p:extLst>
          </p:nvPr>
        </p:nvGraphicFramePr>
        <p:xfrm>
          <a:off x="1295402" y="2261792"/>
          <a:ext cx="9601196" cy="1584146"/>
        </p:xfrm>
        <a:graphic>
          <a:graphicData uri="http://schemas.openxmlformats.org/drawingml/2006/table">
            <a:tbl>
              <a:tblPr firstRow="1" firstCol="1" bandRow="1">
                <a:tableStyleId>{5C22544A-7EE6-4342-B048-85BDC9FD1C3A}</a:tableStyleId>
              </a:tblPr>
              <a:tblGrid>
                <a:gridCol w="2548363">
                  <a:extLst>
                    <a:ext uri="{9D8B030D-6E8A-4147-A177-3AD203B41FA5}">
                      <a16:colId xmlns:a16="http://schemas.microsoft.com/office/drawing/2014/main" val="3130284875"/>
                    </a:ext>
                  </a:extLst>
                </a:gridCol>
                <a:gridCol w="1291195">
                  <a:extLst>
                    <a:ext uri="{9D8B030D-6E8A-4147-A177-3AD203B41FA5}">
                      <a16:colId xmlns:a16="http://schemas.microsoft.com/office/drawing/2014/main" val="573148439"/>
                    </a:ext>
                  </a:extLst>
                </a:gridCol>
                <a:gridCol w="1919320">
                  <a:extLst>
                    <a:ext uri="{9D8B030D-6E8A-4147-A177-3AD203B41FA5}">
                      <a16:colId xmlns:a16="http://schemas.microsoft.com/office/drawing/2014/main" val="3432795758"/>
                    </a:ext>
                  </a:extLst>
                </a:gridCol>
                <a:gridCol w="1921159">
                  <a:extLst>
                    <a:ext uri="{9D8B030D-6E8A-4147-A177-3AD203B41FA5}">
                      <a16:colId xmlns:a16="http://schemas.microsoft.com/office/drawing/2014/main" val="1000954942"/>
                    </a:ext>
                  </a:extLst>
                </a:gridCol>
                <a:gridCol w="1921159">
                  <a:extLst>
                    <a:ext uri="{9D8B030D-6E8A-4147-A177-3AD203B41FA5}">
                      <a16:colId xmlns:a16="http://schemas.microsoft.com/office/drawing/2014/main" val="1210370876"/>
                    </a:ext>
                  </a:extLst>
                </a:gridCol>
              </a:tblGrid>
              <a:tr h="450480">
                <a:tc>
                  <a:txBody>
                    <a:bodyPr/>
                    <a:lstStyle/>
                    <a:p>
                      <a:pPr algn="ctr">
                        <a:lnSpc>
                          <a:spcPct val="107000"/>
                        </a:lnSpc>
                        <a:spcAft>
                          <a:spcPts val="800"/>
                        </a:spcAft>
                      </a:pPr>
                      <a:r>
                        <a:rPr lang="fr-FR" sz="1600" b="1" kern="100" dirty="0">
                          <a:effectLst/>
                          <a:latin typeface="+mn-lt"/>
                          <a:ea typeface="Calibri" panose="020F0502020204030204" pitchFamily="34" charset="0"/>
                          <a:cs typeface="Times New Roman" panose="02020603050405020304" pitchFamily="18" charset="0"/>
                        </a:rPr>
                        <a:t>Indicateur</a:t>
                      </a:r>
                    </a:p>
                  </a:txBody>
                  <a:tcPr marL="68580" marR="68580" marT="0" marB="0" anchor="ctr"/>
                </a:tc>
                <a:tc>
                  <a:txBody>
                    <a:bodyPr/>
                    <a:lstStyle/>
                    <a:p>
                      <a:pPr algn="ctr">
                        <a:lnSpc>
                          <a:spcPct val="107000"/>
                        </a:lnSpc>
                        <a:spcAft>
                          <a:spcPts val="800"/>
                        </a:spcAft>
                      </a:pPr>
                      <a:r>
                        <a:rPr lang="fr-FR" sz="1600" b="1" kern="100" dirty="0">
                          <a:effectLst/>
                          <a:latin typeface="+mn-lt"/>
                          <a:ea typeface="Calibri" panose="020F0502020204030204" pitchFamily="34" charset="0"/>
                          <a:cs typeface="Times New Roman" panose="02020603050405020304" pitchFamily="18" charset="0"/>
                        </a:rPr>
                        <a:t>Donnée 2022</a:t>
                      </a:r>
                    </a:p>
                  </a:txBody>
                  <a:tcPr marL="68580" marR="68580" marT="0" marB="0" anchor="ctr"/>
                </a:tc>
                <a:tc>
                  <a:txBody>
                    <a:bodyPr/>
                    <a:lstStyle/>
                    <a:p>
                      <a:pPr algn="ctr">
                        <a:lnSpc>
                          <a:spcPct val="107000"/>
                        </a:lnSpc>
                        <a:spcAft>
                          <a:spcPts val="800"/>
                        </a:spcAft>
                      </a:pPr>
                      <a:r>
                        <a:rPr lang="fr-FR" sz="1600" b="1" kern="100" dirty="0">
                          <a:effectLst/>
                          <a:latin typeface="+mn-lt"/>
                          <a:ea typeface="Calibri" panose="020F0502020204030204" pitchFamily="34" charset="0"/>
                          <a:cs typeface="Times New Roman" panose="02020603050405020304" pitchFamily="18" charset="0"/>
                        </a:rPr>
                        <a:t>Objectif 2023</a:t>
                      </a:r>
                    </a:p>
                  </a:txBody>
                  <a:tcPr marL="68580" marR="68580" marT="0" marB="0" anchor="ctr"/>
                </a:tc>
                <a:tc>
                  <a:txBody>
                    <a:bodyPr/>
                    <a:lstStyle/>
                    <a:p>
                      <a:pPr algn="ctr">
                        <a:lnSpc>
                          <a:spcPct val="107000"/>
                        </a:lnSpc>
                        <a:spcAft>
                          <a:spcPts val="800"/>
                        </a:spcAft>
                      </a:pPr>
                      <a:r>
                        <a:rPr lang="fr-FR" sz="1600" b="1" kern="100" dirty="0">
                          <a:effectLst/>
                          <a:latin typeface="+mn-lt"/>
                          <a:ea typeface="Calibri" panose="020F0502020204030204" pitchFamily="34" charset="0"/>
                          <a:cs typeface="Times New Roman" panose="02020603050405020304" pitchFamily="18" charset="0"/>
                        </a:rPr>
                        <a:t>Résultat</a:t>
                      </a:r>
                    </a:p>
                  </a:txBody>
                  <a:tcPr marL="68580" marR="68580" marT="0" marB="0" anchor="ctr"/>
                </a:tc>
                <a:tc>
                  <a:txBody>
                    <a:bodyPr/>
                    <a:lstStyle/>
                    <a:p>
                      <a:pPr algn="ctr">
                        <a:lnSpc>
                          <a:spcPct val="107000"/>
                        </a:lnSpc>
                        <a:spcAft>
                          <a:spcPts val="800"/>
                        </a:spcAft>
                      </a:pPr>
                      <a:r>
                        <a:rPr lang="fr-FR" sz="1600" b="1" kern="100" dirty="0">
                          <a:effectLst/>
                          <a:latin typeface="+mn-lt"/>
                          <a:ea typeface="Calibri" panose="020F0502020204030204" pitchFamily="34" charset="0"/>
                          <a:cs typeface="Times New Roman" panose="02020603050405020304" pitchFamily="18" charset="0"/>
                        </a:rPr>
                        <a:t>Justificatif</a:t>
                      </a:r>
                    </a:p>
                  </a:txBody>
                  <a:tcPr marL="68580" marR="68580" marT="0" marB="0" anchor="ctr"/>
                </a:tc>
                <a:extLst>
                  <a:ext uri="{0D108BD9-81ED-4DB2-BD59-A6C34878D82A}">
                    <a16:rowId xmlns:a16="http://schemas.microsoft.com/office/drawing/2014/main" val="3966294823"/>
                  </a:ext>
                </a:extLst>
              </a:tr>
              <a:tr h="836221">
                <a:tc>
                  <a:txBody>
                    <a:bodyPr/>
                    <a:lstStyle/>
                    <a:p>
                      <a:pPr algn="ctr">
                        <a:lnSpc>
                          <a:spcPct val="107000"/>
                        </a:lnSpc>
                        <a:spcAft>
                          <a:spcPts val="800"/>
                        </a:spcAft>
                      </a:pPr>
                      <a:r>
                        <a:rPr lang="fr-FR" sz="1600" b="1" kern="100" dirty="0">
                          <a:effectLst/>
                          <a:latin typeface="+mn-lt"/>
                        </a:rPr>
                        <a:t>Nombre de plages de consultations</a:t>
                      </a:r>
                    </a:p>
                    <a:p>
                      <a:pPr algn="ctr">
                        <a:lnSpc>
                          <a:spcPct val="107000"/>
                        </a:lnSpc>
                        <a:spcAft>
                          <a:spcPts val="800"/>
                        </a:spcAft>
                      </a:pPr>
                      <a:r>
                        <a:rPr lang="fr-FR" sz="1600" b="1" kern="100" dirty="0">
                          <a:effectLst/>
                          <a:latin typeface="+mn-lt"/>
                        </a:rPr>
                        <a:t>Avancées réalisées par les sage-femmes</a:t>
                      </a:r>
                      <a:endParaRPr lang="fr-FR" sz="1600" b="1"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fr-FR" sz="3200" b="1" kern="100" dirty="0">
                          <a:effectLst/>
                          <a:latin typeface="+mn-lt"/>
                        </a:rPr>
                        <a:t>38</a:t>
                      </a:r>
                      <a:endParaRPr lang="fr-FR" sz="3200" b="1"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fr-FR" sz="3200" b="1" kern="100" dirty="0">
                          <a:effectLst/>
                          <a:latin typeface="+mn-lt"/>
                        </a:rPr>
                        <a:t>52</a:t>
                      </a:r>
                      <a:endParaRPr lang="fr-FR" sz="3200" b="1"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fr-FR" sz="3200" b="1" kern="100" dirty="0">
                          <a:effectLst/>
                          <a:latin typeface="+mn-lt"/>
                        </a:rPr>
                        <a:t>55</a:t>
                      </a:r>
                      <a:endParaRPr lang="fr-FR" sz="1600" b="1"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fr-FR" sz="1600" b="1" kern="100" dirty="0">
                          <a:effectLst/>
                          <a:latin typeface="+mn-lt"/>
                        </a:rPr>
                        <a:t>Planning des</a:t>
                      </a:r>
                    </a:p>
                    <a:p>
                      <a:pPr algn="ctr">
                        <a:lnSpc>
                          <a:spcPct val="107000"/>
                        </a:lnSpc>
                        <a:spcAft>
                          <a:spcPts val="800"/>
                        </a:spcAft>
                      </a:pPr>
                      <a:r>
                        <a:rPr lang="fr-FR" sz="1600" b="1" kern="100" dirty="0">
                          <a:effectLst/>
                          <a:latin typeface="+mn-lt"/>
                        </a:rPr>
                        <a:t>consultations</a:t>
                      </a:r>
                      <a:endParaRPr lang="fr-FR" sz="1600" b="1" kern="1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56819189"/>
                  </a:ext>
                </a:extLst>
              </a:tr>
            </a:tbl>
          </a:graphicData>
        </a:graphic>
      </p:graphicFrame>
    </p:spTree>
    <p:extLst>
      <p:ext uri="{BB962C8B-B14F-4D97-AF65-F5344CB8AC3E}">
        <p14:creationId xmlns:p14="http://schemas.microsoft.com/office/powerpoint/2010/main" val="202705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5539C9-E04B-579B-7AE0-9CCFD7D6F265}"/>
              </a:ext>
            </a:extLst>
          </p:cNvPr>
          <p:cNvSpPr>
            <a:spLocks noGrp="1"/>
          </p:cNvSpPr>
          <p:nvPr>
            <p:ph type="title"/>
          </p:nvPr>
        </p:nvSpPr>
        <p:spPr/>
        <p:txBody>
          <a:bodyPr/>
          <a:lstStyle/>
          <a:p>
            <a:r>
              <a:rPr lang="fr-FR" sz="4400" b="1" dirty="0">
                <a:solidFill>
                  <a:srgbClr val="004199"/>
                </a:solidFill>
                <a:latin typeface="Proxima Nova" panose="02000506030000020004" pitchFamily="2" charset="0"/>
              </a:rPr>
              <a:t>Nouvelles perspectives partenariales</a:t>
            </a:r>
            <a:endParaRPr lang="fr-FR" dirty="0"/>
          </a:p>
        </p:txBody>
      </p:sp>
      <p:sp>
        <p:nvSpPr>
          <p:cNvPr id="3" name="Espace réservé du contenu 2">
            <a:extLst>
              <a:ext uri="{FF2B5EF4-FFF2-40B4-BE49-F238E27FC236}">
                <a16:creationId xmlns:a16="http://schemas.microsoft.com/office/drawing/2014/main" id="{D93F007D-E2EB-445D-2B24-9B5CF0BFC494}"/>
              </a:ext>
            </a:extLst>
          </p:cNvPr>
          <p:cNvSpPr>
            <a:spLocks noGrp="1"/>
          </p:cNvSpPr>
          <p:nvPr>
            <p:ph idx="1"/>
          </p:nvPr>
        </p:nvSpPr>
        <p:spPr/>
        <p:txBody>
          <a:bodyPr>
            <a:normAutofit/>
          </a:bodyPr>
          <a:lstStyle/>
          <a:p>
            <a:pPr algn="l"/>
            <a:endParaRPr lang="fr-FR" b="1" i="0" dirty="0">
              <a:solidFill>
                <a:srgbClr val="333333"/>
              </a:solidFill>
              <a:effectLst/>
              <a:latin typeface="roboto" panose="02000000000000000000" pitchFamily="2" charset="0"/>
            </a:endParaRPr>
          </a:p>
          <a:p>
            <a:pPr algn="l"/>
            <a:r>
              <a:rPr lang="fr-FR" b="1" i="0" dirty="0">
                <a:solidFill>
                  <a:srgbClr val="333333"/>
                </a:solidFill>
                <a:effectLst/>
                <a:latin typeface="roboto" panose="02000000000000000000" pitchFamily="2" charset="0"/>
              </a:rPr>
              <a:t>Ouverture aux autres cabinets qui le souhaitent</a:t>
            </a:r>
          </a:p>
          <a:p>
            <a:pPr algn="l"/>
            <a:endParaRPr lang="fr-FR" b="1" i="0" dirty="0">
              <a:solidFill>
                <a:srgbClr val="333333"/>
              </a:solidFill>
              <a:effectLst/>
              <a:latin typeface="roboto" panose="02000000000000000000" pitchFamily="2" charset="0"/>
            </a:endParaRPr>
          </a:p>
          <a:p>
            <a:pPr algn="l"/>
            <a:r>
              <a:rPr lang="fr-FR" b="1" i="0" dirty="0">
                <a:solidFill>
                  <a:srgbClr val="333333"/>
                </a:solidFill>
                <a:effectLst/>
                <a:latin typeface="roboto" panose="02000000000000000000" pitchFamily="2" charset="0"/>
              </a:rPr>
              <a:t>Intégration d</a:t>
            </a:r>
            <a:r>
              <a:rPr lang="fr-FR" b="1" dirty="0">
                <a:solidFill>
                  <a:srgbClr val="333333"/>
                </a:solidFill>
                <a:latin typeface="roboto" panose="02000000000000000000" pitchFamily="2" charset="0"/>
              </a:rPr>
              <a:t>’autres Sage-Femmes au dispositif</a:t>
            </a:r>
            <a:endParaRPr lang="fr-FR" b="1" i="0" dirty="0">
              <a:solidFill>
                <a:srgbClr val="333333"/>
              </a:solidFill>
              <a:effectLst/>
              <a:latin typeface="roboto" panose="02000000000000000000" pitchFamily="2" charset="0"/>
            </a:endParaRPr>
          </a:p>
          <a:p>
            <a:pPr algn="l"/>
            <a:endParaRPr lang="fr-FR" b="1" i="0" dirty="0">
              <a:solidFill>
                <a:srgbClr val="333333"/>
              </a:solidFill>
              <a:effectLst/>
              <a:latin typeface="roboto" panose="02000000000000000000" pitchFamily="2" charset="0"/>
            </a:endParaRPr>
          </a:p>
        </p:txBody>
      </p:sp>
    </p:spTree>
    <p:extLst>
      <p:ext uri="{BB962C8B-B14F-4D97-AF65-F5344CB8AC3E}">
        <p14:creationId xmlns:p14="http://schemas.microsoft.com/office/powerpoint/2010/main" val="9027916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90C8D99B-843D-010F-BB80-5C2017E0C10E}"/>
              </a:ext>
            </a:extLst>
          </p:cNvPr>
          <p:cNvPicPr>
            <a:picLocks noChangeAspect="1"/>
          </p:cNvPicPr>
          <p:nvPr/>
        </p:nvPicPr>
        <p:blipFill>
          <a:blip r:embed="rId2"/>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EF79D014-5659-C2F9-474B-A6BC299ED638}"/>
              </a:ext>
            </a:extLst>
          </p:cNvPr>
          <p:cNvSpPr>
            <a:spLocks noGrp="1"/>
          </p:cNvSpPr>
          <p:nvPr>
            <p:ph type="ctrTitle"/>
          </p:nvPr>
        </p:nvSpPr>
        <p:spPr>
          <a:xfrm>
            <a:off x="0" y="749649"/>
            <a:ext cx="12191999" cy="1054862"/>
          </a:xfrm>
        </p:spPr>
        <p:txBody>
          <a:bodyPr>
            <a:normAutofit/>
          </a:bodyPr>
          <a:lstStyle/>
          <a:p>
            <a:r>
              <a:rPr lang="fr-FR" b="1" dirty="0">
                <a:solidFill>
                  <a:srgbClr val="004199"/>
                </a:solidFill>
                <a:latin typeface="Proxima Nova" panose="02000506030000020004" pitchFamily="2" charset="0"/>
              </a:rPr>
              <a:t>Comment travailler ensemble ?</a:t>
            </a:r>
          </a:p>
        </p:txBody>
      </p:sp>
      <p:sp>
        <p:nvSpPr>
          <p:cNvPr id="3" name="Sous-titre 2">
            <a:extLst>
              <a:ext uri="{FF2B5EF4-FFF2-40B4-BE49-F238E27FC236}">
                <a16:creationId xmlns:a16="http://schemas.microsoft.com/office/drawing/2014/main" id="{5CC03A35-57A8-F8EF-F909-D9E1ADF23505}"/>
              </a:ext>
            </a:extLst>
          </p:cNvPr>
          <p:cNvSpPr>
            <a:spLocks noGrp="1"/>
          </p:cNvSpPr>
          <p:nvPr>
            <p:ph type="subTitle" idx="1"/>
          </p:nvPr>
        </p:nvSpPr>
        <p:spPr>
          <a:xfrm>
            <a:off x="1524000" y="2048811"/>
            <a:ext cx="9144000" cy="1655762"/>
          </a:xfrm>
        </p:spPr>
        <p:txBody>
          <a:bodyPr>
            <a:normAutofit/>
          </a:bodyPr>
          <a:lstStyle/>
          <a:p>
            <a:r>
              <a:rPr lang="fr-FR" dirty="0">
                <a:solidFill>
                  <a:srgbClr val="004199"/>
                </a:solidFill>
              </a:rPr>
              <a:t> </a:t>
            </a:r>
          </a:p>
          <a:p>
            <a:r>
              <a:rPr lang="fr-FR" sz="4800" b="1" dirty="0">
                <a:solidFill>
                  <a:srgbClr val="004199"/>
                </a:solidFill>
              </a:rPr>
              <a:t>Questions / Réponses </a:t>
            </a:r>
          </a:p>
        </p:txBody>
      </p:sp>
      <p:sp>
        <p:nvSpPr>
          <p:cNvPr id="8" name="ZoneTexte 7">
            <a:extLst>
              <a:ext uri="{FF2B5EF4-FFF2-40B4-BE49-F238E27FC236}">
                <a16:creationId xmlns:a16="http://schemas.microsoft.com/office/drawing/2014/main" id="{C519ACDE-2E05-7C6A-13CB-D48127B18446}"/>
              </a:ext>
            </a:extLst>
          </p:cNvPr>
          <p:cNvSpPr txBox="1"/>
          <p:nvPr/>
        </p:nvSpPr>
        <p:spPr>
          <a:xfrm>
            <a:off x="3877284" y="5497050"/>
            <a:ext cx="4437432" cy="954107"/>
          </a:xfrm>
          <a:prstGeom prst="rect">
            <a:avLst/>
          </a:prstGeom>
          <a:noFill/>
        </p:spPr>
        <p:txBody>
          <a:bodyPr wrap="square">
            <a:spAutoFit/>
          </a:bodyPr>
          <a:lstStyle/>
          <a:p>
            <a:pPr algn="ctr"/>
            <a:r>
              <a:rPr lang="fr-FR" sz="2800" b="1" dirty="0">
                <a:solidFill>
                  <a:srgbClr val="004199"/>
                </a:solidFill>
                <a:latin typeface="Proxima Nova" panose="02000506030000020004" pitchFamily="2" charset="0"/>
              </a:rPr>
              <a:t>6</a:t>
            </a:r>
            <a:r>
              <a:rPr lang="fr-FR" sz="2800" b="1" baseline="30000" dirty="0">
                <a:solidFill>
                  <a:srgbClr val="004199"/>
                </a:solidFill>
                <a:latin typeface="Proxima Nova" panose="02000506030000020004" pitchFamily="2" charset="0"/>
              </a:rPr>
              <a:t>ème</a:t>
            </a:r>
            <a:r>
              <a:rPr lang="fr-FR" sz="2800" b="1" dirty="0">
                <a:solidFill>
                  <a:srgbClr val="004199"/>
                </a:solidFill>
                <a:latin typeface="Proxima Nova" panose="02000506030000020004" pitchFamily="2" charset="0"/>
              </a:rPr>
              <a:t> Journée régionale </a:t>
            </a:r>
          </a:p>
          <a:p>
            <a:pPr algn="ctr"/>
            <a:r>
              <a:rPr lang="fr-FR" sz="2800" b="1" dirty="0">
                <a:solidFill>
                  <a:srgbClr val="004199"/>
                </a:solidFill>
                <a:latin typeface="Proxima Nova" panose="02000506030000020004" pitchFamily="2" charset="0"/>
              </a:rPr>
              <a:t>De l’exercice coordonné</a:t>
            </a:r>
          </a:p>
        </p:txBody>
      </p:sp>
      <p:sp>
        <p:nvSpPr>
          <p:cNvPr id="10" name="ZoneTexte 9">
            <a:extLst>
              <a:ext uri="{FF2B5EF4-FFF2-40B4-BE49-F238E27FC236}">
                <a16:creationId xmlns:a16="http://schemas.microsoft.com/office/drawing/2014/main" id="{DA1BF1F6-2986-CEE5-C66D-C05900C5C0B3}"/>
              </a:ext>
            </a:extLst>
          </p:cNvPr>
          <p:cNvSpPr txBox="1"/>
          <p:nvPr/>
        </p:nvSpPr>
        <p:spPr>
          <a:xfrm>
            <a:off x="9578340" y="5870453"/>
            <a:ext cx="2362200" cy="400110"/>
          </a:xfrm>
          <a:prstGeom prst="rect">
            <a:avLst/>
          </a:prstGeom>
          <a:noFill/>
        </p:spPr>
        <p:txBody>
          <a:bodyPr wrap="square">
            <a:spAutoFit/>
          </a:bodyPr>
          <a:lstStyle/>
          <a:p>
            <a:r>
              <a:rPr lang="fr-FR" sz="2000" b="1" dirty="0">
                <a:solidFill>
                  <a:srgbClr val="E71C7B"/>
                </a:solidFill>
              </a:rPr>
              <a:t>24 </a:t>
            </a:r>
            <a:r>
              <a:rPr lang="fr-FR" sz="2000" b="1" dirty="0">
                <a:solidFill>
                  <a:srgbClr val="E71C7B"/>
                </a:solidFill>
                <a:latin typeface="Proxima Nova" panose="02000506030000020004" pitchFamily="2" charset="0"/>
              </a:rPr>
              <a:t>novembre</a:t>
            </a:r>
            <a:r>
              <a:rPr lang="fr-FR" sz="2000" b="1" dirty="0">
                <a:solidFill>
                  <a:srgbClr val="E71C7B"/>
                </a:solidFill>
              </a:rPr>
              <a:t> 2023</a:t>
            </a:r>
          </a:p>
        </p:txBody>
      </p:sp>
      <p:pic>
        <p:nvPicPr>
          <p:cNvPr id="12" name="Image 11">
            <a:extLst>
              <a:ext uri="{FF2B5EF4-FFF2-40B4-BE49-F238E27FC236}">
                <a16:creationId xmlns:a16="http://schemas.microsoft.com/office/drawing/2014/main" id="{DE179FD1-AB26-0EC4-4882-0F6F825062B7}"/>
              </a:ext>
            </a:extLst>
          </p:cNvPr>
          <p:cNvPicPr>
            <a:picLocks noChangeAspect="1"/>
          </p:cNvPicPr>
          <p:nvPr/>
        </p:nvPicPr>
        <p:blipFill>
          <a:blip r:embed="rId3"/>
          <a:stretch>
            <a:fillRect/>
          </a:stretch>
        </p:blipFill>
        <p:spPr>
          <a:xfrm>
            <a:off x="979463" y="5396295"/>
            <a:ext cx="2434297" cy="1054862"/>
          </a:xfrm>
          <a:prstGeom prst="rect">
            <a:avLst/>
          </a:prstGeom>
        </p:spPr>
      </p:pic>
    </p:spTree>
    <p:extLst>
      <p:ext uri="{BB962C8B-B14F-4D97-AF65-F5344CB8AC3E}">
        <p14:creationId xmlns:p14="http://schemas.microsoft.com/office/powerpoint/2010/main" val="21199482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90C8D99B-843D-010F-BB80-5C2017E0C10E}"/>
              </a:ext>
            </a:extLst>
          </p:cNvPr>
          <p:cNvPicPr>
            <a:picLocks noChangeAspect="1"/>
          </p:cNvPicPr>
          <p:nvPr/>
        </p:nvPicPr>
        <p:blipFill>
          <a:blip r:embed="rId2"/>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EF79D014-5659-C2F9-474B-A6BC299ED638}"/>
              </a:ext>
            </a:extLst>
          </p:cNvPr>
          <p:cNvSpPr>
            <a:spLocks noGrp="1"/>
          </p:cNvSpPr>
          <p:nvPr>
            <p:ph type="ctrTitle"/>
          </p:nvPr>
        </p:nvSpPr>
        <p:spPr>
          <a:xfrm>
            <a:off x="0" y="749649"/>
            <a:ext cx="12191999" cy="1054862"/>
          </a:xfrm>
        </p:spPr>
        <p:txBody>
          <a:bodyPr>
            <a:normAutofit fontScale="90000"/>
          </a:bodyPr>
          <a:lstStyle/>
          <a:p>
            <a:r>
              <a:rPr lang="fr-FR" b="1" dirty="0">
                <a:solidFill>
                  <a:srgbClr val="004199"/>
                </a:solidFill>
                <a:latin typeface="Proxima Nova" panose="02000506030000020004" pitchFamily="2" charset="0"/>
              </a:rPr>
              <a:t>MSP, CPTS, DAC :</a:t>
            </a:r>
            <a:br>
              <a:rPr lang="fr-FR" b="1" dirty="0">
                <a:solidFill>
                  <a:srgbClr val="004199"/>
                </a:solidFill>
                <a:latin typeface="Proxima Nova" panose="02000506030000020004" pitchFamily="2" charset="0"/>
              </a:rPr>
            </a:br>
            <a:r>
              <a:rPr lang="fr-FR" b="1" dirty="0">
                <a:solidFill>
                  <a:srgbClr val="004199"/>
                </a:solidFill>
                <a:latin typeface="Proxima Nova" panose="02000506030000020004" pitchFamily="2" charset="0"/>
              </a:rPr>
              <a:t>Comment travailler ensemble ?</a:t>
            </a:r>
          </a:p>
        </p:txBody>
      </p:sp>
      <p:sp>
        <p:nvSpPr>
          <p:cNvPr id="3" name="Sous-titre 2">
            <a:extLst>
              <a:ext uri="{FF2B5EF4-FFF2-40B4-BE49-F238E27FC236}">
                <a16:creationId xmlns:a16="http://schemas.microsoft.com/office/drawing/2014/main" id="{5CC03A35-57A8-F8EF-F909-D9E1ADF23505}"/>
              </a:ext>
            </a:extLst>
          </p:cNvPr>
          <p:cNvSpPr>
            <a:spLocks noGrp="1"/>
          </p:cNvSpPr>
          <p:nvPr>
            <p:ph type="subTitle" idx="1"/>
          </p:nvPr>
        </p:nvSpPr>
        <p:spPr>
          <a:xfrm>
            <a:off x="1524000" y="2048811"/>
            <a:ext cx="9144000" cy="1655762"/>
          </a:xfrm>
        </p:spPr>
        <p:txBody>
          <a:bodyPr>
            <a:normAutofit/>
          </a:bodyPr>
          <a:lstStyle/>
          <a:p>
            <a:r>
              <a:rPr lang="fr-FR" dirty="0">
                <a:solidFill>
                  <a:srgbClr val="004199"/>
                </a:solidFill>
              </a:rPr>
              <a:t> </a:t>
            </a:r>
          </a:p>
          <a:p>
            <a:r>
              <a:rPr lang="fr-FR" sz="4400" b="1" dirty="0">
                <a:solidFill>
                  <a:srgbClr val="004199"/>
                </a:solidFill>
              </a:rPr>
              <a:t>Synthèse</a:t>
            </a:r>
          </a:p>
        </p:txBody>
      </p:sp>
      <p:sp>
        <p:nvSpPr>
          <p:cNvPr id="8" name="ZoneTexte 7">
            <a:extLst>
              <a:ext uri="{FF2B5EF4-FFF2-40B4-BE49-F238E27FC236}">
                <a16:creationId xmlns:a16="http://schemas.microsoft.com/office/drawing/2014/main" id="{C519ACDE-2E05-7C6A-13CB-D48127B18446}"/>
              </a:ext>
            </a:extLst>
          </p:cNvPr>
          <p:cNvSpPr txBox="1"/>
          <p:nvPr/>
        </p:nvSpPr>
        <p:spPr>
          <a:xfrm>
            <a:off x="3877284" y="5497050"/>
            <a:ext cx="4437432" cy="954107"/>
          </a:xfrm>
          <a:prstGeom prst="rect">
            <a:avLst/>
          </a:prstGeom>
          <a:noFill/>
        </p:spPr>
        <p:txBody>
          <a:bodyPr wrap="square">
            <a:spAutoFit/>
          </a:bodyPr>
          <a:lstStyle/>
          <a:p>
            <a:pPr algn="ctr"/>
            <a:r>
              <a:rPr lang="fr-FR" sz="2800" b="1" dirty="0">
                <a:solidFill>
                  <a:srgbClr val="004199"/>
                </a:solidFill>
                <a:latin typeface="Proxima Nova" panose="02000506030000020004" pitchFamily="2" charset="0"/>
              </a:rPr>
              <a:t>6</a:t>
            </a:r>
            <a:r>
              <a:rPr lang="fr-FR" sz="2800" b="1" baseline="30000" dirty="0">
                <a:solidFill>
                  <a:srgbClr val="004199"/>
                </a:solidFill>
                <a:latin typeface="Proxima Nova" panose="02000506030000020004" pitchFamily="2" charset="0"/>
              </a:rPr>
              <a:t>ème</a:t>
            </a:r>
            <a:r>
              <a:rPr lang="fr-FR" sz="2800" b="1" dirty="0">
                <a:solidFill>
                  <a:srgbClr val="004199"/>
                </a:solidFill>
                <a:latin typeface="Proxima Nova" panose="02000506030000020004" pitchFamily="2" charset="0"/>
              </a:rPr>
              <a:t> Journée régionale </a:t>
            </a:r>
          </a:p>
          <a:p>
            <a:pPr algn="ctr"/>
            <a:r>
              <a:rPr lang="fr-FR" sz="2800" b="1" dirty="0">
                <a:solidFill>
                  <a:srgbClr val="004199"/>
                </a:solidFill>
                <a:latin typeface="Proxima Nova" panose="02000506030000020004" pitchFamily="2" charset="0"/>
              </a:rPr>
              <a:t>De l’exercice coordonné</a:t>
            </a:r>
          </a:p>
        </p:txBody>
      </p:sp>
      <p:sp>
        <p:nvSpPr>
          <p:cNvPr id="10" name="ZoneTexte 9">
            <a:extLst>
              <a:ext uri="{FF2B5EF4-FFF2-40B4-BE49-F238E27FC236}">
                <a16:creationId xmlns:a16="http://schemas.microsoft.com/office/drawing/2014/main" id="{DA1BF1F6-2986-CEE5-C66D-C05900C5C0B3}"/>
              </a:ext>
            </a:extLst>
          </p:cNvPr>
          <p:cNvSpPr txBox="1"/>
          <p:nvPr/>
        </p:nvSpPr>
        <p:spPr>
          <a:xfrm>
            <a:off x="9578340" y="5870453"/>
            <a:ext cx="2362200" cy="400110"/>
          </a:xfrm>
          <a:prstGeom prst="rect">
            <a:avLst/>
          </a:prstGeom>
          <a:noFill/>
        </p:spPr>
        <p:txBody>
          <a:bodyPr wrap="square">
            <a:spAutoFit/>
          </a:bodyPr>
          <a:lstStyle/>
          <a:p>
            <a:r>
              <a:rPr lang="fr-FR" sz="2000" b="1" dirty="0">
                <a:solidFill>
                  <a:srgbClr val="E71C7B"/>
                </a:solidFill>
              </a:rPr>
              <a:t>24 </a:t>
            </a:r>
            <a:r>
              <a:rPr lang="fr-FR" sz="2000" b="1" dirty="0">
                <a:solidFill>
                  <a:srgbClr val="E71C7B"/>
                </a:solidFill>
                <a:latin typeface="Proxima Nova" panose="02000506030000020004" pitchFamily="2" charset="0"/>
              </a:rPr>
              <a:t>novembre</a:t>
            </a:r>
            <a:r>
              <a:rPr lang="fr-FR" sz="2000" b="1" dirty="0">
                <a:solidFill>
                  <a:srgbClr val="E71C7B"/>
                </a:solidFill>
              </a:rPr>
              <a:t> 2023</a:t>
            </a:r>
          </a:p>
        </p:txBody>
      </p:sp>
      <p:pic>
        <p:nvPicPr>
          <p:cNvPr id="12" name="Image 11">
            <a:extLst>
              <a:ext uri="{FF2B5EF4-FFF2-40B4-BE49-F238E27FC236}">
                <a16:creationId xmlns:a16="http://schemas.microsoft.com/office/drawing/2014/main" id="{DE179FD1-AB26-0EC4-4882-0F6F825062B7}"/>
              </a:ext>
            </a:extLst>
          </p:cNvPr>
          <p:cNvPicPr>
            <a:picLocks noChangeAspect="1"/>
          </p:cNvPicPr>
          <p:nvPr/>
        </p:nvPicPr>
        <p:blipFill>
          <a:blip r:embed="rId3"/>
          <a:stretch>
            <a:fillRect/>
          </a:stretch>
        </p:blipFill>
        <p:spPr>
          <a:xfrm>
            <a:off x="979463" y="5396295"/>
            <a:ext cx="2434297" cy="1054862"/>
          </a:xfrm>
          <a:prstGeom prst="rect">
            <a:avLst/>
          </a:prstGeom>
        </p:spPr>
      </p:pic>
    </p:spTree>
    <p:extLst>
      <p:ext uri="{BB962C8B-B14F-4D97-AF65-F5344CB8AC3E}">
        <p14:creationId xmlns:p14="http://schemas.microsoft.com/office/powerpoint/2010/main" val="5229185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5539C9-E04B-579B-7AE0-9CCFD7D6F265}"/>
              </a:ext>
            </a:extLst>
          </p:cNvPr>
          <p:cNvSpPr>
            <a:spLocks noGrp="1"/>
          </p:cNvSpPr>
          <p:nvPr>
            <p:ph type="title"/>
          </p:nvPr>
        </p:nvSpPr>
        <p:spPr/>
        <p:txBody>
          <a:bodyPr/>
          <a:lstStyle/>
          <a:p>
            <a:r>
              <a:rPr lang="fr-FR" sz="4400" b="1" dirty="0">
                <a:solidFill>
                  <a:srgbClr val="004199"/>
                </a:solidFill>
                <a:latin typeface="Proxima Nova" panose="02000506030000020004" pitchFamily="2" charset="0"/>
              </a:rPr>
              <a:t>Comment travailler ensemble ?</a:t>
            </a:r>
            <a:endParaRPr lang="fr-FR" dirty="0"/>
          </a:p>
        </p:txBody>
      </p:sp>
      <p:sp>
        <p:nvSpPr>
          <p:cNvPr id="3" name="Espace réservé du contenu 2">
            <a:extLst>
              <a:ext uri="{FF2B5EF4-FFF2-40B4-BE49-F238E27FC236}">
                <a16:creationId xmlns:a16="http://schemas.microsoft.com/office/drawing/2014/main" id="{D93F007D-E2EB-445D-2B24-9B5CF0BFC494}"/>
              </a:ext>
            </a:extLst>
          </p:cNvPr>
          <p:cNvSpPr>
            <a:spLocks noGrp="1"/>
          </p:cNvSpPr>
          <p:nvPr>
            <p:ph idx="1"/>
          </p:nvPr>
        </p:nvSpPr>
        <p:spPr/>
        <p:txBody>
          <a:bodyPr>
            <a:normAutofit/>
          </a:bodyPr>
          <a:lstStyle/>
          <a:p>
            <a:pPr algn="l"/>
            <a:r>
              <a:rPr lang="fr-FR" b="1" dirty="0">
                <a:solidFill>
                  <a:srgbClr val="333333"/>
                </a:solidFill>
                <a:latin typeface="roboto" panose="02000000000000000000" pitchFamily="2" charset="0"/>
              </a:rPr>
              <a:t>Coordination : démarche pro-active</a:t>
            </a:r>
          </a:p>
          <a:p>
            <a:pPr algn="l"/>
            <a:r>
              <a:rPr lang="fr-FR" b="1" dirty="0">
                <a:solidFill>
                  <a:srgbClr val="333333"/>
                </a:solidFill>
                <a:latin typeface="roboto" panose="02000000000000000000" pitchFamily="2" charset="0"/>
              </a:rPr>
              <a:t>Apprendre à se connaître</a:t>
            </a:r>
          </a:p>
          <a:p>
            <a:r>
              <a:rPr lang="fr-FR" b="1" i="0" dirty="0">
                <a:solidFill>
                  <a:srgbClr val="333333"/>
                </a:solidFill>
                <a:effectLst/>
                <a:latin typeface="roboto" panose="02000000000000000000" pitchFamily="2" charset="0"/>
              </a:rPr>
              <a:t>Esprit de co-construction, de partages, d’entraide</a:t>
            </a:r>
            <a:endParaRPr lang="fr-FR" b="1" dirty="0">
              <a:solidFill>
                <a:srgbClr val="333333"/>
              </a:solidFill>
              <a:latin typeface="roboto" panose="02000000000000000000" pitchFamily="2" charset="0"/>
            </a:endParaRPr>
          </a:p>
          <a:p>
            <a:pPr algn="l"/>
            <a:r>
              <a:rPr lang="fr-FR" b="1" i="0" dirty="0">
                <a:solidFill>
                  <a:srgbClr val="333333"/>
                </a:solidFill>
                <a:effectLst/>
                <a:latin typeface="roboto" panose="02000000000000000000" pitchFamily="2" charset="0"/>
              </a:rPr>
              <a:t>Trouver les points d’accroche </a:t>
            </a:r>
            <a:r>
              <a:rPr lang="fr-FR" b="1" dirty="0">
                <a:solidFill>
                  <a:srgbClr val="333333"/>
                </a:solidFill>
                <a:latin typeface="roboto" panose="02000000000000000000" pitchFamily="2" charset="0"/>
              </a:rPr>
              <a:t>selon :</a:t>
            </a:r>
          </a:p>
          <a:p>
            <a:pPr lvl="1"/>
            <a:r>
              <a:rPr lang="fr-FR" b="1" i="0" dirty="0">
                <a:solidFill>
                  <a:srgbClr val="333333"/>
                </a:solidFill>
                <a:effectLst/>
                <a:latin typeface="roboto" panose="02000000000000000000" pitchFamily="2" charset="0"/>
              </a:rPr>
              <a:t>Les besoins repérés</a:t>
            </a:r>
          </a:p>
          <a:p>
            <a:pPr lvl="1"/>
            <a:r>
              <a:rPr lang="fr-FR" b="1" dirty="0">
                <a:solidFill>
                  <a:srgbClr val="333333"/>
                </a:solidFill>
                <a:latin typeface="roboto" panose="02000000000000000000" pitchFamily="2" charset="0"/>
              </a:rPr>
              <a:t>Les thématiques travaillées</a:t>
            </a:r>
          </a:p>
          <a:p>
            <a:pPr marL="0" indent="0">
              <a:buNone/>
            </a:pPr>
            <a:endParaRPr lang="fr-FR" b="1" i="0" dirty="0">
              <a:solidFill>
                <a:srgbClr val="333333"/>
              </a:solidFill>
              <a:effectLst/>
              <a:latin typeface="roboto" panose="02000000000000000000" pitchFamily="2" charset="0"/>
            </a:endParaRPr>
          </a:p>
          <a:p>
            <a:r>
              <a:rPr lang="fr-FR" b="1" i="0" dirty="0">
                <a:solidFill>
                  <a:srgbClr val="333333"/>
                </a:solidFill>
                <a:effectLst/>
                <a:latin typeface="roboto" panose="02000000000000000000" pitchFamily="2" charset="0"/>
              </a:rPr>
              <a:t>Des histoires de rencontres et d’opportunités…</a:t>
            </a:r>
          </a:p>
          <a:p>
            <a:r>
              <a:rPr lang="fr-FR" b="1" dirty="0">
                <a:solidFill>
                  <a:srgbClr val="333333"/>
                </a:solidFill>
                <a:latin typeface="roboto" panose="02000000000000000000" pitchFamily="2" charset="0"/>
              </a:rPr>
              <a:t>…Implications à tous les niveaux : MSP, CPTS, DAC !</a:t>
            </a:r>
            <a:endParaRPr lang="fr-FR" b="1" i="0" dirty="0">
              <a:solidFill>
                <a:srgbClr val="333333"/>
              </a:solidFill>
              <a:effectLst/>
              <a:latin typeface="roboto" panose="02000000000000000000" pitchFamily="2" charset="0"/>
            </a:endParaRPr>
          </a:p>
        </p:txBody>
      </p:sp>
    </p:spTree>
    <p:extLst>
      <p:ext uri="{BB962C8B-B14F-4D97-AF65-F5344CB8AC3E}">
        <p14:creationId xmlns:p14="http://schemas.microsoft.com/office/powerpoint/2010/main" val="33434552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BAB810-520B-B1A3-3CD4-F6943B311E44}"/>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19AF0F1F-A13F-7D35-27A3-86998AA3A681}"/>
              </a:ext>
            </a:extLst>
          </p:cNvPr>
          <p:cNvSpPr>
            <a:spLocks noGrp="1"/>
          </p:cNvSpPr>
          <p:nvPr>
            <p:ph idx="1"/>
          </p:nvPr>
        </p:nvSpPr>
        <p:spPr/>
        <p:txBody>
          <a:bodyPr/>
          <a:lstStyle/>
          <a:p>
            <a:endParaRPr lang="fr-FR"/>
          </a:p>
        </p:txBody>
      </p:sp>
      <p:pic>
        <p:nvPicPr>
          <p:cNvPr id="4" name="Image 3">
            <a:extLst>
              <a:ext uri="{FF2B5EF4-FFF2-40B4-BE49-F238E27FC236}">
                <a16:creationId xmlns:a16="http://schemas.microsoft.com/office/drawing/2014/main" id="{02514BDC-A639-49FD-3811-8DB3ED6BEF89}"/>
              </a:ext>
            </a:extLst>
          </p:cNvPr>
          <p:cNvPicPr>
            <a:picLocks noChangeAspect="1"/>
          </p:cNvPicPr>
          <p:nvPr/>
        </p:nvPicPr>
        <p:blipFill>
          <a:blip r:embed="rId2"/>
          <a:stretch>
            <a:fillRect/>
          </a:stretch>
        </p:blipFill>
        <p:spPr>
          <a:xfrm>
            <a:off x="0" y="0"/>
            <a:ext cx="12192000" cy="6858000"/>
          </a:xfrm>
          <a:prstGeom prst="rect">
            <a:avLst/>
          </a:prstGeom>
        </p:spPr>
      </p:pic>
      <p:sp>
        <p:nvSpPr>
          <p:cNvPr id="6" name="ZoneTexte 5">
            <a:extLst>
              <a:ext uri="{FF2B5EF4-FFF2-40B4-BE49-F238E27FC236}">
                <a16:creationId xmlns:a16="http://schemas.microsoft.com/office/drawing/2014/main" id="{40DCF524-1CEC-A47E-1342-B23A3134F207}"/>
              </a:ext>
            </a:extLst>
          </p:cNvPr>
          <p:cNvSpPr txBox="1"/>
          <p:nvPr/>
        </p:nvSpPr>
        <p:spPr>
          <a:xfrm>
            <a:off x="0" y="731602"/>
            <a:ext cx="12192000" cy="2308324"/>
          </a:xfrm>
          <a:prstGeom prst="rect">
            <a:avLst/>
          </a:prstGeom>
          <a:noFill/>
        </p:spPr>
        <p:txBody>
          <a:bodyPr wrap="square">
            <a:spAutoFit/>
          </a:bodyPr>
          <a:lstStyle/>
          <a:p>
            <a:pPr algn="ctr"/>
            <a:r>
              <a:rPr lang="fr-FR" sz="3600" b="1" dirty="0">
                <a:solidFill>
                  <a:srgbClr val="004199"/>
                </a:solidFill>
                <a:latin typeface="Proxima Nova" panose="02000506030000020004" pitchFamily="2" charset="0"/>
              </a:rPr>
              <a:t>Merci pour votre écoute, vos questions et échanges</a:t>
            </a:r>
          </a:p>
          <a:p>
            <a:pPr algn="ctr"/>
            <a:r>
              <a:rPr lang="fr-FR" sz="3600" b="1" dirty="0">
                <a:solidFill>
                  <a:srgbClr val="004199"/>
                </a:solidFill>
                <a:latin typeface="Proxima Nova" panose="02000506030000020004" pitchFamily="2" charset="0"/>
              </a:rPr>
              <a:t>  </a:t>
            </a:r>
          </a:p>
          <a:p>
            <a:pPr algn="ctr"/>
            <a:r>
              <a:rPr lang="fr-FR" sz="3600" b="1" dirty="0">
                <a:solidFill>
                  <a:srgbClr val="004199"/>
                </a:solidFill>
                <a:latin typeface="Proxima Nova" panose="02000506030000020004" pitchFamily="2" charset="0"/>
              </a:rPr>
              <a:t>Pensez à compléter le questionnaire de satisfaction disponible sur l’application Imagina  </a:t>
            </a:r>
            <a:r>
              <a:rPr lang="fr-FR" sz="3600" b="1" dirty="0">
                <a:latin typeface="Proxima Nova" panose="02000506030000020004" pitchFamily="2" charset="0"/>
              </a:rPr>
              <a:t> </a:t>
            </a:r>
            <a:endParaRPr lang="fr-FR" sz="3600" dirty="0"/>
          </a:p>
        </p:txBody>
      </p:sp>
      <p:pic>
        <p:nvPicPr>
          <p:cNvPr id="7" name="Image 6">
            <a:extLst>
              <a:ext uri="{FF2B5EF4-FFF2-40B4-BE49-F238E27FC236}">
                <a16:creationId xmlns:a16="http://schemas.microsoft.com/office/drawing/2014/main" id="{E8227392-2357-ADF5-1983-19C1737D24AD}"/>
              </a:ext>
            </a:extLst>
          </p:cNvPr>
          <p:cNvPicPr>
            <a:picLocks noChangeAspect="1"/>
          </p:cNvPicPr>
          <p:nvPr/>
        </p:nvPicPr>
        <p:blipFill>
          <a:blip r:embed="rId3"/>
          <a:stretch>
            <a:fillRect/>
          </a:stretch>
        </p:blipFill>
        <p:spPr>
          <a:xfrm>
            <a:off x="5067300" y="3914617"/>
            <a:ext cx="2057400" cy="2057400"/>
          </a:xfrm>
          <a:prstGeom prst="rect">
            <a:avLst/>
          </a:prstGeom>
        </p:spPr>
      </p:pic>
      <p:pic>
        <p:nvPicPr>
          <p:cNvPr id="8" name="Image 7">
            <a:extLst>
              <a:ext uri="{FF2B5EF4-FFF2-40B4-BE49-F238E27FC236}">
                <a16:creationId xmlns:a16="http://schemas.microsoft.com/office/drawing/2014/main" id="{CA3D2B27-26D2-08D5-85E5-B4E9389CFC4D}"/>
              </a:ext>
            </a:extLst>
          </p:cNvPr>
          <p:cNvPicPr>
            <a:picLocks noChangeAspect="1"/>
          </p:cNvPicPr>
          <p:nvPr/>
        </p:nvPicPr>
        <p:blipFill>
          <a:blip r:embed="rId4"/>
          <a:stretch>
            <a:fillRect/>
          </a:stretch>
        </p:blipFill>
        <p:spPr>
          <a:xfrm>
            <a:off x="979463" y="5396295"/>
            <a:ext cx="2434297" cy="1054862"/>
          </a:xfrm>
          <a:prstGeom prst="rect">
            <a:avLst/>
          </a:prstGeom>
        </p:spPr>
      </p:pic>
    </p:spTree>
    <p:extLst>
      <p:ext uri="{BB962C8B-B14F-4D97-AF65-F5344CB8AC3E}">
        <p14:creationId xmlns:p14="http://schemas.microsoft.com/office/powerpoint/2010/main" val="13552362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90C8D99B-843D-010F-BB80-5C2017E0C10E}"/>
              </a:ext>
            </a:extLst>
          </p:cNvPr>
          <p:cNvPicPr>
            <a:picLocks noChangeAspect="1"/>
          </p:cNvPicPr>
          <p:nvPr/>
        </p:nvPicPr>
        <p:blipFill>
          <a:blip r:embed="rId2"/>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EF79D014-5659-C2F9-474B-A6BC299ED638}"/>
              </a:ext>
            </a:extLst>
          </p:cNvPr>
          <p:cNvSpPr>
            <a:spLocks noGrp="1"/>
          </p:cNvSpPr>
          <p:nvPr>
            <p:ph type="ctrTitle"/>
          </p:nvPr>
        </p:nvSpPr>
        <p:spPr>
          <a:xfrm>
            <a:off x="0" y="749649"/>
            <a:ext cx="12191999" cy="1054862"/>
          </a:xfrm>
        </p:spPr>
        <p:txBody>
          <a:bodyPr>
            <a:normAutofit/>
          </a:bodyPr>
          <a:lstStyle/>
          <a:p>
            <a:r>
              <a:rPr lang="fr-FR" b="1" dirty="0">
                <a:solidFill>
                  <a:srgbClr val="004199"/>
                </a:solidFill>
                <a:latin typeface="Proxima Nova" panose="02000506030000020004" pitchFamily="2" charset="0"/>
              </a:rPr>
              <a:t>Comment travailler ensemble ?</a:t>
            </a:r>
          </a:p>
        </p:txBody>
      </p:sp>
      <p:sp>
        <p:nvSpPr>
          <p:cNvPr id="3" name="Sous-titre 2">
            <a:extLst>
              <a:ext uri="{FF2B5EF4-FFF2-40B4-BE49-F238E27FC236}">
                <a16:creationId xmlns:a16="http://schemas.microsoft.com/office/drawing/2014/main" id="{5CC03A35-57A8-F8EF-F909-D9E1ADF23505}"/>
              </a:ext>
            </a:extLst>
          </p:cNvPr>
          <p:cNvSpPr>
            <a:spLocks noGrp="1"/>
          </p:cNvSpPr>
          <p:nvPr>
            <p:ph type="subTitle" idx="1"/>
          </p:nvPr>
        </p:nvSpPr>
        <p:spPr>
          <a:xfrm>
            <a:off x="1524000" y="2048811"/>
            <a:ext cx="9144000" cy="1655762"/>
          </a:xfrm>
        </p:spPr>
        <p:txBody>
          <a:bodyPr>
            <a:normAutofit fontScale="92500" lnSpcReduction="20000"/>
          </a:bodyPr>
          <a:lstStyle/>
          <a:p>
            <a:r>
              <a:rPr lang="fr-FR" dirty="0">
                <a:solidFill>
                  <a:srgbClr val="004199"/>
                </a:solidFill>
              </a:rPr>
              <a:t> </a:t>
            </a:r>
          </a:p>
          <a:p>
            <a:r>
              <a:rPr lang="fr-FR" sz="4800" b="1" dirty="0">
                <a:solidFill>
                  <a:srgbClr val="004199"/>
                </a:solidFill>
              </a:rPr>
              <a:t>MSP d’Estaires</a:t>
            </a:r>
          </a:p>
          <a:p>
            <a:r>
              <a:rPr lang="fr-FR" sz="4800" b="1" dirty="0">
                <a:solidFill>
                  <a:srgbClr val="004199"/>
                </a:solidFill>
              </a:rPr>
              <a:t>DAC des Flandres</a:t>
            </a:r>
          </a:p>
        </p:txBody>
      </p:sp>
      <p:sp>
        <p:nvSpPr>
          <p:cNvPr id="8" name="ZoneTexte 7">
            <a:extLst>
              <a:ext uri="{FF2B5EF4-FFF2-40B4-BE49-F238E27FC236}">
                <a16:creationId xmlns:a16="http://schemas.microsoft.com/office/drawing/2014/main" id="{C519ACDE-2E05-7C6A-13CB-D48127B18446}"/>
              </a:ext>
            </a:extLst>
          </p:cNvPr>
          <p:cNvSpPr txBox="1"/>
          <p:nvPr/>
        </p:nvSpPr>
        <p:spPr>
          <a:xfrm>
            <a:off x="3877284" y="5497050"/>
            <a:ext cx="4437432" cy="954107"/>
          </a:xfrm>
          <a:prstGeom prst="rect">
            <a:avLst/>
          </a:prstGeom>
          <a:noFill/>
        </p:spPr>
        <p:txBody>
          <a:bodyPr wrap="square">
            <a:spAutoFit/>
          </a:bodyPr>
          <a:lstStyle/>
          <a:p>
            <a:pPr algn="ctr"/>
            <a:r>
              <a:rPr lang="fr-FR" sz="2800" b="1" dirty="0">
                <a:solidFill>
                  <a:srgbClr val="004199"/>
                </a:solidFill>
                <a:latin typeface="Proxima Nova" panose="02000506030000020004" pitchFamily="2" charset="0"/>
              </a:rPr>
              <a:t>6</a:t>
            </a:r>
            <a:r>
              <a:rPr lang="fr-FR" sz="2800" b="1" baseline="30000" dirty="0">
                <a:solidFill>
                  <a:srgbClr val="004199"/>
                </a:solidFill>
                <a:latin typeface="Proxima Nova" panose="02000506030000020004" pitchFamily="2" charset="0"/>
              </a:rPr>
              <a:t>ème</a:t>
            </a:r>
            <a:r>
              <a:rPr lang="fr-FR" sz="2800" b="1" dirty="0">
                <a:solidFill>
                  <a:srgbClr val="004199"/>
                </a:solidFill>
                <a:latin typeface="Proxima Nova" panose="02000506030000020004" pitchFamily="2" charset="0"/>
              </a:rPr>
              <a:t> Journée régionale </a:t>
            </a:r>
          </a:p>
          <a:p>
            <a:pPr algn="ctr"/>
            <a:r>
              <a:rPr lang="fr-FR" sz="2800" b="1" dirty="0">
                <a:solidFill>
                  <a:srgbClr val="004199"/>
                </a:solidFill>
                <a:latin typeface="Proxima Nova" panose="02000506030000020004" pitchFamily="2" charset="0"/>
              </a:rPr>
              <a:t>De l’exercice coordonné</a:t>
            </a:r>
          </a:p>
        </p:txBody>
      </p:sp>
      <p:sp>
        <p:nvSpPr>
          <p:cNvPr id="10" name="ZoneTexte 9">
            <a:extLst>
              <a:ext uri="{FF2B5EF4-FFF2-40B4-BE49-F238E27FC236}">
                <a16:creationId xmlns:a16="http://schemas.microsoft.com/office/drawing/2014/main" id="{DA1BF1F6-2986-CEE5-C66D-C05900C5C0B3}"/>
              </a:ext>
            </a:extLst>
          </p:cNvPr>
          <p:cNvSpPr txBox="1"/>
          <p:nvPr/>
        </p:nvSpPr>
        <p:spPr>
          <a:xfrm>
            <a:off x="9578340" y="5870453"/>
            <a:ext cx="2362200" cy="400110"/>
          </a:xfrm>
          <a:prstGeom prst="rect">
            <a:avLst/>
          </a:prstGeom>
          <a:noFill/>
        </p:spPr>
        <p:txBody>
          <a:bodyPr wrap="square">
            <a:spAutoFit/>
          </a:bodyPr>
          <a:lstStyle/>
          <a:p>
            <a:r>
              <a:rPr lang="fr-FR" sz="2000" b="1" dirty="0">
                <a:solidFill>
                  <a:srgbClr val="E71C7B"/>
                </a:solidFill>
              </a:rPr>
              <a:t>24 </a:t>
            </a:r>
            <a:r>
              <a:rPr lang="fr-FR" sz="2000" b="1" dirty="0">
                <a:solidFill>
                  <a:srgbClr val="E71C7B"/>
                </a:solidFill>
                <a:latin typeface="Proxima Nova" panose="02000506030000020004" pitchFamily="2" charset="0"/>
              </a:rPr>
              <a:t>novembre</a:t>
            </a:r>
            <a:r>
              <a:rPr lang="fr-FR" sz="2000" b="1" dirty="0">
                <a:solidFill>
                  <a:srgbClr val="E71C7B"/>
                </a:solidFill>
              </a:rPr>
              <a:t> 2023</a:t>
            </a:r>
          </a:p>
        </p:txBody>
      </p:sp>
      <p:pic>
        <p:nvPicPr>
          <p:cNvPr id="12" name="Image 11">
            <a:extLst>
              <a:ext uri="{FF2B5EF4-FFF2-40B4-BE49-F238E27FC236}">
                <a16:creationId xmlns:a16="http://schemas.microsoft.com/office/drawing/2014/main" id="{DE179FD1-AB26-0EC4-4882-0F6F825062B7}"/>
              </a:ext>
            </a:extLst>
          </p:cNvPr>
          <p:cNvPicPr>
            <a:picLocks noChangeAspect="1"/>
          </p:cNvPicPr>
          <p:nvPr/>
        </p:nvPicPr>
        <p:blipFill>
          <a:blip r:embed="rId3"/>
          <a:stretch>
            <a:fillRect/>
          </a:stretch>
        </p:blipFill>
        <p:spPr>
          <a:xfrm>
            <a:off x="979463" y="5396295"/>
            <a:ext cx="2434297" cy="1054862"/>
          </a:xfrm>
          <a:prstGeom prst="rect">
            <a:avLst/>
          </a:prstGeom>
        </p:spPr>
      </p:pic>
    </p:spTree>
    <p:extLst>
      <p:ext uri="{BB962C8B-B14F-4D97-AF65-F5344CB8AC3E}">
        <p14:creationId xmlns:p14="http://schemas.microsoft.com/office/powerpoint/2010/main" val="5873670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9121D51D-43E5-09FC-E6C9-4DE39BAED18E}"/>
              </a:ext>
            </a:extLst>
          </p:cNvPr>
          <p:cNvSpPr>
            <a:spLocks noGrp="1"/>
          </p:cNvSpPr>
          <p:nvPr>
            <p:ph idx="1"/>
          </p:nvPr>
        </p:nvSpPr>
        <p:spPr>
          <a:xfrm>
            <a:off x="474518" y="1578648"/>
            <a:ext cx="3879273" cy="3890964"/>
          </a:xfrm>
        </p:spPr>
        <p:txBody>
          <a:bodyPr>
            <a:normAutofit/>
          </a:bodyPr>
          <a:lstStyle/>
          <a:p>
            <a:r>
              <a:rPr lang="fr-FR" sz="2200" b="1" dirty="0"/>
              <a:t>Date de création </a:t>
            </a:r>
            <a:br>
              <a:rPr lang="fr-FR" sz="2200" dirty="0"/>
            </a:br>
            <a:r>
              <a:rPr lang="fr-FR" sz="2200" dirty="0"/>
              <a:t>Décembre 2020</a:t>
            </a:r>
            <a:br>
              <a:rPr lang="fr-FR" sz="2200" dirty="0"/>
            </a:br>
            <a:br>
              <a:rPr lang="fr-FR" sz="2200" dirty="0"/>
            </a:br>
            <a:r>
              <a:rPr lang="fr-FR" sz="2200" b="1" dirty="0"/>
              <a:t>Ouverture de la MSP  </a:t>
            </a:r>
            <a:br>
              <a:rPr lang="fr-FR" sz="2200" dirty="0"/>
            </a:br>
            <a:r>
              <a:rPr lang="fr-FR" sz="2200" dirty="0"/>
              <a:t>Avril 2022</a:t>
            </a:r>
            <a:endParaRPr lang="en-US" sz="2200" dirty="0"/>
          </a:p>
          <a:p>
            <a:endParaRPr lang="fr-FR" sz="2200" dirty="0"/>
          </a:p>
        </p:txBody>
      </p:sp>
      <p:sp>
        <p:nvSpPr>
          <p:cNvPr id="4" name="Titre 1">
            <a:extLst>
              <a:ext uri="{FF2B5EF4-FFF2-40B4-BE49-F238E27FC236}">
                <a16:creationId xmlns:a16="http://schemas.microsoft.com/office/drawing/2014/main" id="{4833A8AC-4546-509C-5ABD-787516E4F193}"/>
              </a:ext>
            </a:extLst>
          </p:cNvPr>
          <p:cNvSpPr>
            <a:spLocks noGrp="1"/>
          </p:cNvSpPr>
          <p:nvPr>
            <p:ph type="title"/>
          </p:nvPr>
        </p:nvSpPr>
        <p:spPr>
          <a:xfrm>
            <a:off x="1295402" y="-137397"/>
            <a:ext cx="9601196" cy="1303867"/>
          </a:xfrm>
        </p:spPr>
        <p:txBody>
          <a:bodyPr/>
          <a:lstStyle/>
          <a:p>
            <a:pPr algn="ctr"/>
            <a:r>
              <a:rPr lang="fr-FR" sz="4400" b="1" dirty="0">
                <a:solidFill>
                  <a:srgbClr val="004199"/>
                </a:solidFill>
                <a:latin typeface="Proxima Nova" panose="02000506030000020004" pitchFamily="2" charset="0"/>
              </a:rPr>
              <a:t>MSP d’Estaires</a:t>
            </a:r>
            <a:endParaRPr lang="fr-FR" dirty="0"/>
          </a:p>
        </p:txBody>
      </p:sp>
      <p:sp>
        <p:nvSpPr>
          <p:cNvPr id="5" name="Espace réservé du contenu 2">
            <a:extLst>
              <a:ext uri="{FF2B5EF4-FFF2-40B4-BE49-F238E27FC236}">
                <a16:creationId xmlns:a16="http://schemas.microsoft.com/office/drawing/2014/main" id="{E304936C-A16D-3456-6A6E-1FF5301EFF41}"/>
              </a:ext>
            </a:extLst>
          </p:cNvPr>
          <p:cNvSpPr txBox="1">
            <a:spLocks/>
          </p:cNvSpPr>
          <p:nvPr/>
        </p:nvSpPr>
        <p:spPr>
          <a:xfrm>
            <a:off x="3886200" y="1548242"/>
            <a:ext cx="3879273" cy="3890964"/>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pPr>
            <a:r>
              <a:rPr lang="fr-FR" sz="2800" b="1" dirty="0"/>
              <a:t>Axes de travail</a:t>
            </a:r>
            <a:br>
              <a:rPr lang="fr-FR" sz="2800" dirty="0"/>
            </a:br>
            <a:r>
              <a:rPr lang="fr-FR" sz="2800" dirty="0"/>
              <a:t>&gt;La prise en charge des plaies chroniques</a:t>
            </a:r>
            <a:br>
              <a:rPr lang="fr-FR" sz="2800" dirty="0"/>
            </a:br>
            <a:r>
              <a:rPr lang="fr-FR" sz="2800" dirty="0"/>
              <a:t>&gt;Le parcours de soins coordonné des patients en soins palliatifs</a:t>
            </a:r>
            <a:br>
              <a:rPr lang="fr-FR" sz="2800" dirty="0"/>
            </a:br>
            <a:br>
              <a:rPr lang="fr-FR" sz="2800" dirty="0"/>
            </a:br>
            <a:r>
              <a:rPr lang="fr-FR" sz="2800" b="1" dirty="0"/>
              <a:t>Axes amorcés en 2023 :</a:t>
            </a:r>
            <a:br>
              <a:rPr lang="fr-FR" sz="2800" dirty="0"/>
            </a:br>
            <a:r>
              <a:rPr lang="fr-FR" sz="2800" dirty="0"/>
              <a:t>&gt;Surpoids et obésité infantile (MRTC)</a:t>
            </a:r>
            <a:br>
              <a:rPr lang="fr-FR" sz="2800" dirty="0"/>
            </a:br>
            <a:r>
              <a:rPr lang="fr-FR" sz="2800" dirty="0"/>
              <a:t>&gt;Diabète (cuisine thérapeutique)</a:t>
            </a:r>
            <a:br>
              <a:rPr lang="fr-FR" sz="2800" dirty="0"/>
            </a:br>
            <a:endParaRPr lang="en-US" sz="2800" dirty="0"/>
          </a:p>
          <a:p>
            <a:endParaRPr lang="fr-FR" dirty="0"/>
          </a:p>
        </p:txBody>
      </p:sp>
      <p:sp>
        <p:nvSpPr>
          <p:cNvPr id="6" name="Espace réservé du contenu 2">
            <a:extLst>
              <a:ext uri="{FF2B5EF4-FFF2-40B4-BE49-F238E27FC236}">
                <a16:creationId xmlns:a16="http://schemas.microsoft.com/office/drawing/2014/main" id="{68544B47-E398-DDE6-B6AF-CB837DAF9917}"/>
              </a:ext>
            </a:extLst>
          </p:cNvPr>
          <p:cNvSpPr txBox="1">
            <a:spLocks/>
          </p:cNvSpPr>
          <p:nvPr/>
        </p:nvSpPr>
        <p:spPr>
          <a:xfrm>
            <a:off x="8018318" y="1548242"/>
            <a:ext cx="3879273" cy="38909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fr-FR" sz="2200" b="1" dirty="0"/>
              <a:t>Missions</a:t>
            </a:r>
            <a:br>
              <a:rPr lang="fr-FR" sz="2200" dirty="0"/>
            </a:br>
            <a:r>
              <a:rPr lang="fr-FR" sz="2200" dirty="0"/>
              <a:t>&gt;Vaccination grippe-covid</a:t>
            </a:r>
            <a:br>
              <a:rPr lang="fr-FR" sz="2200" dirty="0"/>
            </a:br>
            <a:r>
              <a:rPr lang="fr-FR" sz="2200" dirty="0"/>
              <a:t>&gt;MRTC</a:t>
            </a:r>
            <a:br>
              <a:rPr lang="fr-FR" sz="2200" dirty="0"/>
            </a:br>
            <a:r>
              <a:rPr lang="fr-FR" sz="2200" dirty="0"/>
              <a:t>&gt; ETP Risques cardio-vasculaires</a:t>
            </a:r>
          </a:p>
          <a:p>
            <a:endParaRPr lang="fr-FR" sz="2200" dirty="0"/>
          </a:p>
        </p:txBody>
      </p:sp>
      <p:pic>
        <p:nvPicPr>
          <p:cNvPr id="7" name="Image 6" descr="Une image contenant plein air, ciel, arbre, bâtiment&#10;&#10;Description générée automatiquement">
            <a:extLst>
              <a:ext uri="{FF2B5EF4-FFF2-40B4-BE49-F238E27FC236}">
                <a16:creationId xmlns:a16="http://schemas.microsoft.com/office/drawing/2014/main" id="{54FB09C9-D566-917F-D902-2983E91DA2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409" y="4171950"/>
            <a:ext cx="3387436" cy="2540577"/>
          </a:xfrm>
          <a:prstGeom prst="rect">
            <a:avLst/>
          </a:prstGeom>
        </p:spPr>
      </p:pic>
      <p:pic>
        <p:nvPicPr>
          <p:cNvPr id="9" name="Image 8" descr="Une image contenant habits, chaussures, personne, jeans&#10;&#10;Description générée automatiquement">
            <a:extLst>
              <a:ext uri="{FF2B5EF4-FFF2-40B4-BE49-F238E27FC236}">
                <a16:creationId xmlns:a16="http://schemas.microsoft.com/office/drawing/2014/main" id="{1059B81B-4098-79D8-F8C3-C486D448A6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1996" y="3257053"/>
            <a:ext cx="2531916" cy="3600947"/>
          </a:xfrm>
          <a:prstGeom prst="rect">
            <a:avLst/>
          </a:prstGeom>
        </p:spPr>
      </p:pic>
    </p:spTree>
    <p:extLst>
      <p:ext uri="{BB962C8B-B14F-4D97-AF65-F5344CB8AC3E}">
        <p14:creationId xmlns:p14="http://schemas.microsoft.com/office/powerpoint/2010/main" val="26095696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9121D51D-43E5-09FC-E6C9-4DE39BAED18E}"/>
              </a:ext>
            </a:extLst>
          </p:cNvPr>
          <p:cNvSpPr>
            <a:spLocks noGrp="1"/>
          </p:cNvSpPr>
          <p:nvPr>
            <p:ph idx="1"/>
          </p:nvPr>
        </p:nvSpPr>
        <p:spPr>
          <a:xfrm>
            <a:off x="474518" y="2306780"/>
            <a:ext cx="4970318" cy="3890964"/>
          </a:xfrm>
        </p:spPr>
        <p:txBody>
          <a:bodyPr>
            <a:normAutofit/>
          </a:bodyPr>
          <a:lstStyle/>
          <a:p>
            <a:pPr marL="0" lvl="0" indent="0" algn="ctr" defTabSz="933450">
              <a:lnSpc>
                <a:spcPct val="90000"/>
              </a:lnSpc>
              <a:spcBef>
                <a:spcPct val="0"/>
              </a:spcBef>
              <a:spcAft>
                <a:spcPct val="35000"/>
              </a:spcAft>
              <a:buNone/>
            </a:pPr>
            <a:r>
              <a:rPr lang="fr-FR" sz="2400" b="1" kern="1200" dirty="0"/>
              <a:t>Besoin initial identifié</a:t>
            </a:r>
          </a:p>
          <a:p>
            <a:pPr marL="0" lvl="0" indent="0" algn="ctr" defTabSz="933450">
              <a:lnSpc>
                <a:spcPct val="90000"/>
              </a:lnSpc>
              <a:spcBef>
                <a:spcPct val="0"/>
              </a:spcBef>
              <a:spcAft>
                <a:spcPct val="35000"/>
              </a:spcAft>
              <a:buNone/>
            </a:pPr>
            <a:r>
              <a:rPr lang="fr-FR" sz="2400" kern="1200" dirty="0"/>
              <a:t>Difficultés rencontrées par plusieurs médecins lors de prises en charge de patients en fin de vie, et exprimées lors d’une réunion RCP</a:t>
            </a:r>
          </a:p>
          <a:p>
            <a:pPr marL="0" lvl="0" indent="0" algn="ctr" defTabSz="933450">
              <a:lnSpc>
                <a:spcPct val="90000"/>
              </a:lnSpc>
              <a:spcBef>
                <a:spcPct val="0"/>
              </a:spcBef>
              <a:spcAft>
                <a:spcPct val="35000"/>
              </a:spcAft>
              <a:buNone/>
            </a:pPr>
            <a:r>
              <a:rPr lang="fr-FR" sz="2400" kern="1200" dirty="0"/>
              <a:t>Besoin de connaissances sur les structures existantes d’aide à la prise en charge de ces situations complexes</a:t>
            </a:r>
          </a:p>
          <a:p>
            <a:pPr marL="0" lvl="0" indent="0" algn="ctr" defTabSz="933450">
              <a:lnSpc>
                <a:spcPct val="90000"/>
              </a:lnSpc>
              <a:spcBef>
                <a:spcPct val="0"/>
              </a:spcBef>
              <a:spcAft>
                <a:spcPct val="35000"/>
              </a:spcAft>
              <a:buNone/>
            </a:pPr>
            <a:endParaRPr lang="fr-FR" sz="2400" kern="1200" dirty="0"/>
          </a:p>
          <a:p>
            <a:endParaRPr lang="fr-FR" sz="2200" dirty="0"/>
          </a:p>
        </p:txBody>
      </p:sp>
      <p:sp>
        <p:nvSpPr>
          <p:cNvPr id="4" name="Titre 1">
            <a:extLst>
              <a:ext uri="{FF2B5EF4-FFF2-40B4-BE49-F238E27FC236}">
                <a16:creationId xmlns:a16="http://schemas.microsoft.com/office/drawing/2014/main" id="{4833A8AC-4546-509C-5ABD-787516E4F193}"/>
              </a:ext>
            </a:extLst>
          </p:cNvPr>
          <p:cNvSpPr>
            <a:spLocks noGrp="1"/>
          </p:cNvSpPr>
          <p:nvPr>
            <p:ph type="title"/>
          </p:nvPr>
        </p:nvSpPr>
        <p:spPr>
          <a:xfrm>
            <a:off x="1295402" y="576887"/>
            <a:ext cx="9601196" cy="1303867"/>
          </a:xfrm>
        </p:spPr>
        <p:txBody>
          <a:bodyPr/>
          <a:lstStyle/>
          <a:p>
            <a:pPr algn="ctr"/>
            <a:r>
              <a:rPr lang="fr-FR" b="1" dirty="0">
                <a:solidFill>
                  <a:srgbClr val="004199"/>
                </a:solidFill>
                <a:latin typeface="Proxima Nova" panose="02000506030000020004" pitchFamily="2" charset="0"/>
              </a:rPr>
              <a:t>Origine de l’action</a:t>
            </a:r>
            <a:endParaRPr lang="fr-FR" dirty="0"/>
          </a:p>
        </p:txBody>
      </p:sp>
      <p:sp>
        <p:nvSpPr>
          <p:cNvPr id="6" name="Espace réservé du contenu 2">
            <a:extLst>
              <a:ext uri="{FF2B5EF4-FFF2-40B4-BE49-F238E27FC236}">
                <a16:creationId xmlns:a16="http://schemas.microsoft.com/office/drawing/2014/main" id="{68544B47-E398-DDE6-B6AF-CB837DAF9917}"/>
              </a:ext>
            </a:extLst>
          </p:cNvPr>
          <p:cNvSpPr txBox="1">
            <a:spLocks/>
          </p:cNvSpPr>
          <p:nvPr/>
        </p:nvSpPr>
        <p:spPr>
          <a:xfrm>
            <a:off x="6380018" y="2306779"/>
            <a:ext cx="5517573" cy="38701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Aft>
                <a:spcPts val="1000"/>
              </a:spcAft>
              <a:buNone/>
            </a:pPr>
            <a:r>
              <a:rPr lang="fr-FR" sz="2400" b="1" dirty="0"/>
              <a:t>Naissance de l’idée</a:t>
            </a:r>
            <a:br>
              <a:rPr lang="fr-FR" sz="2400" dirty="0"/>
            </a:br>
            <a:r>
              <a:rPr lang="fr-FR" sz="2400" kern="1200" dirty="0"/>
              <a:t>Une des IDE de la MSP (</a:t>
            </a:r>
            <a:r>
              <a:rPr lang="fr-FR" sz="2400" dirty="0"/>
              <a:t>co-gérante de la SISA de la MSP) </a:t>
            </a:r>
            <a:r>
              <a:rPr lang="fr-FR" sz="2400" kern="1200" dirty="0"/>
              <a:t>a lancé cette idée d’action de sensibilisation et de se mettre en relation avec le DAC Appui Santé des Flandres, avec qui elle avait l’habitude d’échanger pour les situations complexes de ses patients</a:t>
            </a:r>
            <a:endParaRPr lang="fr-FR" sz="2400" dirty="0"/>
          </a:p>
        </p:txBody>
      </p:sp>
    </p:spTree>
    <p:extLst>
      <p:ext uri="{BB962C8B-B14F-4D97-AF65-F5344CB8AC3E}">
        <p14:creationId xmlns:p14="http://schemas.microsoft.com/office/powerpoint/2010/main" val="8333458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9121D51D-43E5-09FC-E6C9-4DE39BAED18E}"/>
              </a:ext>
            </a:extLst>
          </p:cNvPr>
          <p:cNvSpPr>
            <a:spLocks noGrp="1"/>
          </p:cNvSpPr>
          <p:nvPr>
            <p:ph idx="1"/>
          </p:nvPr>
        </p:nvSpPr>
        <p:spPr>
          <a:xfrm>
            <a:off x="-1" y="1262480"/>
            <a:ext cx="5704609" cy="3890964"/>
          </a:xfrm>
        </p:spPr>
        <p:txBody>
          <a:bodyPr>
            <a:normAutofit/>
          </a:bodyPr>
          <a:lstStyle/>
          <a:p>
            <a:pPr marL="0" lvl="0" indent="0" algn="ctr" defTabSz="889000">
              <a:lnSpc>
                <a:spcPct val="100000"/>
              </a:lnSpc>
              <a:spcBef>
                <a:spcPct val="0"/>
              </a:spcBef>
              <a:spcAft>
                <a:spcPct val="35000"/>
              </a:spcAft>
              <a:buNone/>
            </a:pPr>
            <a:r>
              <a:rPr lang="fr-FR" sz="2400" b="1" kern="1200" dirty="0"/>
              <a:t>Pour les structures</a:t>
            </a:r>
          </a:p>
          <a:p>
            <a:pPr algn="ctr" defTabSz="889000">
              <a:lnSpc>
                <a:spcPct val="100000"/>
              </a:lnSpc>
              <a:spcBef>
                <a:spcPct val="0"/>
              </a:spcBef>
              <a:spcAft>
                <a:spcPct val="35000"/>
              </a:spcAft>
            </a:pPr>
            <a:r>
              <a:rPr lang="fr-FR" sz="2400" kern="1200" dirty="0"/>
              <a:t>Faciliter le travail et l’accompagnement des professionnels de santé confrontés à des situations complexes de fin de vie à domicile de leurs patients</a:t>
            </a:r>
          </a:p>
          <a:p>
            <a:pPr algn="ctr" defTabSz="889000">
              <a:lnSpc>
                <a:spcPct val="100000"/>
              </a:lnSpc>
              <a:spcBef>
                <a:spcPct val="0"/>
              </a:spcBef>
              <a:spcAft>
                <a:spcPct val="35000"/>
              </a:spcAft>
            </a:pPr>
            <a:r>
              <a:rPr lang="fr-FR" sz="2400" dirty="0"/>
              <a:t>Faciliter l’interconnaissance des acteurs des soins palliatifs du territoire</a:t>
            </a:r>
            <a:endParaRPr lang="fr-FR" sz="2400" kern="1200" dirty="0"/>
          </a:p>
          <a:p>
            <a:pPr marL="0" lvl="0" indent="0" algn="ctr" defTabSz="933450">
              <a:lnSpc>
                <a:spcPct val="90000"/>
              </a:lnSpc>
              <a:spcBef>
                <a:spcPct val="0"/>
              </a:spcBef>
              <a:spcAft>
                <a:spcPct val="35000"/>
              </a:spcAft>
              <a:buNone/>
            </a:pPr>
            <a:endParaRPr lang="fr-FR" sz="2400" kern="1200" dirty="0"/>
          </a:p>
          <a:p>
            <a:endParaRPr lang="fr-FR" sz="2200" dirty="0"/>
          </a:p>
        </p:txBody>
      </p:sp>
      <p:sp>
        <p:nvSpPr>
          <p:cNvPr id="4" name="Titre 1">
            <a:extLst>
              <a:ext uri="{FF2B5EF4-FFF2-40B4-BE49-F238E27FC236}">
                <a16:creationId xmlns:a16="http://schemas.microsoft.com/office/drawing/2014/main" id="{4833A8AC-4546-509C-5ABD-787516E4F193}"/>
              </a:ext>
            </a:extLst>
          </p:cNvPr>
          <p:cNvSpPr>
            <a:spLocks noGrp="1"/>
          </p:cNvSpPr>
          <p:nvPr>
            <p:ph type="title"/>
          </p:nvPr>
        </p:nvSpPr>
        <p:spPr>
          <a:xfrm>
            <a:off x="1295402" y="36556"/>
            <a:ext cx="9601196" cy="1303867"/>
          </a:xfrm>
        </p:spPr>
        <p:txBody>
          <a:bodyPr/>
          <a:lstStyle/>
          <a:p>
            <a:pPr algn="ctr"/>
            <a:r>
              <a:rPr lang="fr-FR" sz="4400" b="1" dirty="0">
                <a:solidFill>
                  <a:srgbClr val="004199"/>
                </a:solidFill>
                <a:latin typeface="Proxima Nova" panose="02000506030000020004" pitchFamily="2" charset="0"/>
              </a:rPr>
              <a:t>Objectifs</a:t>
            </a:r>
            <a:endParaRPr lang="fr-FR" dirty="0"/>
          </a:p>
        </p:txBody>
      </p:sp>
      <p:sp>
        <p:nvSpPr>
          <p:cNvPr id="6" name="Espace réservé du contenu 2">
            <a:extLst>
              <a:ext uri="{FF2B5EF4-FFF2-40B4-BE49-F238E27FC236}">
                <a16:creationId xmlns:a16="http://schemas.microsoft.com/office/drawing/2014/main" id="{68544B47-E398-DDE6-B6AF-CB837DAF9917}"/>
              </a:ext>
            </a:extLst>
          </p:cNvPr>
          <p:cNvSpPr txBox="1">
            <a:spLocks/>
          </p:cNvSpPr>
          <p:nvPr/>
        </p:nvSpPr>
        <p:spPr>
          <a:xfrm>
            <a:off x="6213764" y="1226118"/>
            <a:ext cx="5597237" cy="387018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89000">
              <a:lnSpc>
                <a:spcPct val="100000"/>
              </a:lnSpc>
              <a:spcBef>
                <a:spcPct val="0"/>
              </a:spcBef>
              <a:spcAft>
                <a:spcPct val="35000"/>
              </a:spcAft>
              <a:buNone/>
            </a:pPr>
            <a:r>
              <a:rPr lang="fr-FR" sz="2400" b="1" kern="1200" dirty="0"/>
              <a:t>Pour le public cible</a:t>
            </a:r>
            <a:endParaRPr lang="fr-FR" sz="2400" b="1" dirty="0"/>
          </a:p>
          <a:p>
            <a:pPr algn="ctr" defTabSz="889000">
              <a:lnSpc>
                <a:spcPct val="100000"/>
              </a:lnSpc>
              <a:spcBef>
                <a:spcPct val="0"/>
              </a:spcBef>
              <a:spcAft>
                <a:spcPct val="35000"/>
              </a:spcAft>
            </a:pPr>
            <a:r>
              <a:rPr lang="fr-FR" sz="2400" kern="1200" dirty="0"/>
              <a:t>Faire connaître l’existence des directives anticipées et l’importance de leur rédaction</a:t>
            </a:r>
            <a:endParaRPr lang="fr-FR" sz="2400" dirty="0"/>
          </a:p>
          <a:p>
            <a:pPr algn="ctr" defTabSz="889000">
              <a:lnSpc>
                <a:spcPct val="100000"/>
              </a:lnSpc>
              <a:spcBef>
                <a:spcPct val="0"/>
              </a:spcBef>
              <a:spcAft>
                <a:spcPct val="35000"/>
              </a:spcAft>
            </a:pPr>
            <a:r>
              <a:rPr lang="fr-FR" sz="2400" kern="1200" dirty="0"/>
              <a:t>Amener les familles à aborder ce sujet entre elles</a:t>
            </a:r>
            <a:endParaRPr lang="fr-FR" sz="2400" dirty="0"/>
          </a:p>
          <a:p>
            <a:pPr algn="ctr" defTabSz="889000">
              <a:lnSpc>
                <a:spcPct val="100000"/>
              </a:lnSpc>
              <a:spcBef>
                <a:spcPct val="0"/>
              </a:spcBef>
              <a:spcAft>
                <a:spcPct val="35000"/>
              </a:spcAft>
            </a:pPr>
            <a:r>
              <a:rPr lang="fr-FR" sz="2400" kern="1200" dirty="0"/>
              <a:t>Sensibiliser sur la désignation de la personne de confiance</a:t>
            </a:r>
            <a:br>
              <a:rPr lang="fr-FR" sz="2400" kern="1200" dirty="0"/>
            </a:br>
            <a:endParaRPr lang="en-US" sz="2400" kern="1200" dirty="0"/>
          </a:p>
          <a:p>
            <a:pPr marL="0" lvl="0" indent="0">
              <a:buNone/>
            </a:pPr>
            <a:endParaRPr lang="fr-FR" sz="2400" dirty="0"/>
          </a:p>
        </p:txBody>
      </p:sp>
      <p:pic>
        <p:nvPicPr>
          <p:cNvPr id="5" name="Image 4" descr="Une image contenant habits, personne, intérieur, femme&#10;&#10;Description générée automatiquement">
            <a:extLst>
              <a:ext uri="{FF2B5EF4-FFF2-40B4-BE49-F238E27FC236}">
                <a16:creationId xmlns:a16="http://schemas.microsoft.com/office/drawing/2014/main" id="{C6D27CC4-81F5-7158-670E-EC38A4AF7A3E}"/>
              </a:ext>
            </a:extLst>
          </p:cNvPr>
          <p:cNvPicPr>
            <a:picLocks noChangeAspect="1"/>
          </p:cNvPicPr>
          <p:nvPr/>
        </p:nvPicPr>
        <p:blipFill rotWithShape="1">
          <a:blip r:embed="rId2">
            <a:extLst>
              <a:ext uri="{28A0092B-C50C-407E-A947-70E740481C1C}">
                <a14:useLocalDpi xmlns:a14="http://schemas.microsoft.com/office/drawing/2010/main" val="0"/>
              </a:ext>
            </a:extLst>
          </a:blip>
          <a:srcRect b="5978"/>
          <a:stretch/>
        </p:blipFill>
        <p:spPr>
          <a:xfrm>
            <a:off x="3848099" y="4203138"/>
            <a:ext cx="3713017" cy="2618306"/>
          </a:xfrm>
          <a:prstGeom prst="rect">
            <a:avLst/>
          </a:prstGeom>
        </p:spPr>
      </p:pic>
    </p:spTree>
    <p:extLst>
      <p:ext uri="{BB962C8B-B14F-4D97-AF65-F5344CB8AC3E}">
        <p14:creationId xmlns:p14="http://schemas.microsoft.com/office/powerpoint/2010/main" val="37039784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4833A8AC-4546-509C-5ABD-787516E4F193}"/>
              </a:ext>
            </a:extLst>
          </p:cNvPr>
          <p:cNvSpPr>
            <a:spLocks noGrp="1"/>
          </p:cNvSpPr>
          <p:nvPr>
            <p:ph type="title"/>
          </p:nvPr>
        </p:nvSpPr>
        <p:spPr>
          <a:xfrm>
            <a:off x="1295402" y="0"/>
            <a:ext cx="9601196" cy="1039091"/>
          </a:xfrm>
        </p:spPr>
        <p:txBody>
          <a:bodyPr>
            <a:normAutofit fontScale="90000"/>
          </a:bodyPr>
          <a:lstStyle/>
          <a:p>
            <a:pPr algn="ctr"/>
            <a:r>
              <a:rPr lang="fr-FR" sz="4400" b="1" dirty="0">
                <a:solidFill>
                  <a:srgbClr val="004199"/>
                </a:solidFill>
                <a:latin typeface="Proxima Nova" panose="02000506030000020004" pitchFamily="2" charset="0"/>
              </a:rPr>
              <a:t>Déroulé du projet</a:t>
            </a:r>
            <a:br>
              <a:rPr lang="fr-FR" sz="4400" b="1" dirty="0">
                <a:solidFill>
                  <a:srgbClr val="004199"/>
                </a:solidFill>
                <a:latin typeface="Proxima Nova" panose="02000506030000020004" pitchFamily="2" charset="0"/>
              </a:rPr>
            </a:br>
            <a:r>
              <a:rPr lang="fr-FR" sz="3100" b="1" dirty="0">
                <a:solidFill>
                  <a:srgbClr val="004199"/>
                </a:solidFill>
                <a:latin typeface="Proxima Nova" panose="02000506030000020004" pitchFamily="2" charset="0"/>
              </a:rPr>
              <a:t>(rétroplanning du groupe de travail de la MSP)</a:t>
            </a:r>
            <a:endParaRPr lang="fr-FR" dirty="0"/>
          </a:p>
        </p:txBody>
      </p:sp>
      <p:pic>
        <p:nvPicPr>
          <p:cNvPr id="14" name="Image 13" descr="Une image contenant texte, capture d’écran, nombre, Police&#10;&#10;Description générée automatiquement">
            <a:extLst>
              <a:ext uri="{FF2B5EF4-FFF2-40B4-BE49-F238E27FC236}">
                <a16:creationId xmlns:a16="http://schemas.microsoft.com/office/drawing/2014/main" id="{CD8F0B63-24A7-6A1A-16CA-4B5432DD64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8345" y="1039091"/>
            <a:ext cx="7762009" cy="5816942"/>
          </a:xfrm>
          <a:prstGeom prst="rect">
            <a:avLst/>
          </a:prstGeom>
        </p:spPr>
      </p:pic>
    </p:spTree>
    <p:extLst>
      <p:ext uri="{BB962C8B-B14F-4D97-AF65-F5344CB8AC3E}">
        <p14:creationId xmlns:p14="http://schemas.microsoft.com/office/powerpoint/2010/main" val="30791551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4833A8AC-4546-509C-5ABD-787516E4F193}"/>
              </a:ext>
            </a:extLst>
          </p:cNvPr>
          <p:cNvSpPr>
            <a:spLocks noGrp="1"/>
          </p:cNvSpPr>
          <p:nvPr>
            <p:ph type="title"/>
          </p:nvPr>
        </p:nvSpPr>
        <p:spPr>
          <a:xfrm>
            <a:off x="1295402" y="0"/>
            <a:ext cx="9601196" cy="1039091"/>
          </a:xfrm>
        </p:spPr>
        <p:txBody>
          <a:bodyPr/>
          <a:lstStyle/>
          <a:p>
            <a:pPr algn="ctr"/>
            <a:r>
              <a:rPr lang="fr-FR" sz="4400" b="1" dirty="0">
                <a:solidFill>
                  <a:srgbClr val="004199"/>
                </a:solidFill>
                <a:latin typeface="Proxima Nova" panose="02000506030000020004" pitchFamily="2" charset="0"/>
              </a:rPr>
              <a:t>Déroulé du projet</a:t>
            </a:r>
            <a:endParaRPr lang="fr-FR" dirty="0"/>
          </a:p>
        </p:txBody>
      </p:sp>
      <p:grpSp>
        <p:nvGrpSpPr>
          <p:cNvPr id="2" name="Groupe 1">
            <a:extLst>
              <a:ext uri="{FF2B5EF4-FFF2-40B4-BE49-F238E27FC236}">
                <a16:creationId xmlns:a16="http://schemas.microsoft.com/office/drawing/2014/main" id="{DC945557-F22A-C0E2-7240-AD94498EBA72}"/>
              </a:ext>
            </a:extLst>
          </p:cNvPr>
          <p:cNvGrpSpPr/>
          <p:nvPr/>
        </p:nvGrpSpPr>
        <p:grpSpPr>
          <a:xfrm>
            <a:off x="2223654" y="924792"/>
            <a:ext cx="7938654" cy="5819759"/>
            <a:chOff x="467591" y="1039091"/>
            <a:chExt cx="6477561" cy="4748645"/>
          </a:xfrm>
        </p:grpSpPr>
        <p:pic>
          <p:nvPicPr>
            <p:cNvPr id="14" name="Image 13" descr="Une image contenant texte, capture d’écran, nombre, Police&#10;&#10;Description générée automatiquement">
              <a:extLst>
                <a:ext uri="{FF2B5EF4-FFF2-40B4-BE49-F238E27FC236}">
                  <a16:creationId xmlns:a16="http://schemas.microsoft.com/office/drawing/2014/main" id="{CD8F0B63-24A7-6A1A-16CA-4B5432DD64F9}"/>
                </a:ext>
              </a:extLst>
            </p:cNvPr>
            <p:cNvPicPr>
              <a:picLocks noChangeAspect="1"/>
            </p:cNvPicPr>
            <p:nvPr/>
          </p:nvPicPr>
          <p:blipFill rotWithShape="1">
            <a:blip r:embed="rId2">
              <a:extLst>
                <a:ext uri="{28A0092B-C50C-407E-A947-70E740481C1C}">
                  <a14:useLocalDpi xmlns:a14="http://schemas.microsoft.com/office/drawing/2010/main" val="0"/>
                </a:ext>
              </a:extLst>
            </a:blip>
            <a:srcRect b="3939"/>
            <a:stretch/>
          </p:blipFill>
          <p:spPr>
            <a:xfrm>
              <a:off x="467591" y="1039091"/>
              <a:ext cx="6477561" cy="4663165"/>
            </a:xfrm>
            <a:prstGeom prst="rect">
              <a:avLst/>
            </a:prstGeom>
          </p:spPr>
        </p:pic>
        <p:pic>
          <p:nvPicPr>
            <p:cNvPr id="16" name="Image 15" descr="Une image contenant texte, capture d’écran, Police, nombre&#10;&#10;Description générée automatiquement">
              <a:extLst>
                <a:ext uri="{FF2B5EF4-FFF2-40B4-BE49-F238E27FC236}">
                  <a16:creationId xmlns:a16="http://schemas.microsoft.com/office/drawing/2014/main" id="{C348856E-04B9-4E9B-66CE-22B1540A5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91" y="1367753"/>
              <a:ext cx="6454699" cy="4419983"/>
            </a:xfrm>
            <a:prstGeom prst="rect">
              <a:avLst/>
            </a:prstGeom>
          </p:spPr>
        </p:pic>
      </p:grpSp>
    </p:spTree>
    <p:extLst>
      <p:ext uri="{BB962C8B-B14F-4D97-AF65-F5344CB8AC3E}">
        <p14:creationId xmlns:p14="http://schemas.microsoft.com/office/powerpoint/2010/main" val="31780537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4833A8AC-4546-509C-5ABD-787516E4F193}"/>
              </a:ext>
            </a:extLst>
          </p:cNvPr>
          <p:cNvSpPr>
            <a:spLocks noGrp="1"/>
          </p:cNvSpPr>
          <p:nvPr>
            <p:ph type="title"/>
          </p:nvPr>
        </p:nvSpPr>
        <p:spPr>
          <a:xfrm>
            <a:off x="1295402" y="0"/>
            <a:ext cx="9601196" cy="1039091"/>
          </a:xfrm>
        </p:spPr>
        <p:txBody>
          <a:bodyPr/>
          <a:lstStyle/>
          <a:p>
            <a:pPr algn="ctr"/>
            <a:r>
              <a:rPr lang="fr-FR" sz="4400" b="1" dirty="0">
                <a:solidFill>
                  <a:srgbClr val="004199"/>
                </a:solidFill>
                <a:latin typeface="Proxima Nova" panose="02000506030000020004" pitchFamily="2" charset="0"/>
              </a:rPr>
              <a:t>Déroulé du projet</a:t>
            </a:r>
            <a:endParaRPr lang="fr-FR" dirty="0"/>
          </a:p>
        </p:txBody>
      </p:sp>
      <p:pic>
        <p:nvPicPr>
          <p:cNvPr id="18" name="Image 17" descr="Une image contenant texte, capture d’écran, nombre, Police&#10;&#10;Description générée automatiquement">
            <a:extLst>
              <a:ext uri="{FF2B5EF4-FFF2-40B4-BE49-F238E27FC236}">
                <a16:creationId xmlns:a16="http://schemas.microsoft.com/office/drawing/2014/main" id="{3633DA79-847F-591C-E926-9AD81AA6AC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2078" y="1265103"/>
            <a:ext cx="8747844" cy="5114916"/>
          </a:xfrm>
          <a:prstGeom prst="rect">
            <a:avLst/>
          </a:prstGeom>
        </p:spPr>
      </p:pic>
    </p:spTree>
    <p:extLst>
      <p:ext uri="{BB962C8B-B14F-4D97-AF65-F5344CB8AC3E}">
        <p14:creationId xmlns:p14="http://schemas.microsoft.com/office/powerpoint/2010/main" val="1448152207"/>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318</TotalTime>
  <Words>1617</Words>
  <Application>Microsoft Office PowerPoint</Application>
  <PresentationFormat>Grand écran</PresentationFormat>
  <Paragraphs>236</Paragraphs>
  <Slides>29</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29</vt:i4>
      </vt:variant>
    </vt:vector>
  </HeadingPairs>
  <TitlesOfParts>
    <vt:vector size="35" baseType="lpstr">
      <vt:lpstr>Arial</vt:lpstr>
      <vt:lpstr>Calibri</vt:lpstr>
      <vt:lpstr>Calibri Light</vt:lpstr>
      <vt:lpstr>Proxima Nova</vt:lpstr>
      <vt:lpstr>roboto</vt:lpstr>
      <vt:lpstr>Thème Office</vt:lpstr>
      <vt:lpstr>MSP, CPTS, DAC : Comment travailler ensemble ?</vt:lpstr>
      <vt:lpstr>Sommaire </vt:lpstr>
      <vt:lpstr>Comment travailler ensemble ?</vt:lpstr>
      <vt:lpstr>MSP d’Estaires</vt:lpstr>
      <vt:lpstr>Origine de l’action</vt:lpstr>
      <vt:lpstr>Objectifs</vt:lpstr>
      <vt:lpstr>Déroulé du projet (rétroplanning du groupe de travail de la MSP)</vt:lpstr>
      <vt:lpstr>Déroulé du projet</vt:lpstr>
      <vt:lpstr>Déroulé du projet</vt:lpstr>
      <vt:lpstr>Déroulé du projet</vt:lpstr>
      <vt:lpstr>Déroulé du projet</vt:lpstr>
      <vt:lpstr>Déroulé de l’action</vt:lpstr>
      <vt:lpstr>Les points forts de cette collaboration</vt:lpstr>
      <vt:lpstr>Conclusion</vt:lpstr>
      <vt:lpstr>Comment travailler ensemble ?</vt:lpstr>
      <vt:lpstr>Création de la structure</vt:lpstr>
      <vt:lpstr>Axes de travail</vt:lpstr>
      <vt:lpstr>Besoin initial / Naissance de l’idée</vt:lpstr>
      <vt:lpstr>Objectifs </vt:lpstr>
      <vt:lpstr>Déroulé de l’action : qui fait quoi ?</vt:lpstr>
      <vt:lpstr>Déroulé de l’action : qui fait quoi ?</vt:lpstr>
      <vt:lpstr>Déroulé de l’action : qui fait quoi ?</vt:lpstr>
      <vt:lpstr>Facteurs de réussite / Plus-Values</vt:lpstr>
      <vt:lpstr>Bilan de l’action commune</vt:lpstr>
      <vt:lpstr>Nouvelles perspectives partenariales</vt:lpstr>
      <vt:lpstr>Comment travailler ensemble ?</vt:lpstr>
      <vt:lpstr>MSP, CPTS, DAC : Comment travailler ensemble ?</vt:lpstr>
      <vt:lpstr>Comment travailler ensemble ?</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Atelier… : …………</dc:title>
  <dc:creator>Arline D'haudt</dc:creator>
  <cp:lastModifiedBy>Sylvain DURIEZ</cp:lastModifiedBy>
  <cp:revision>3</cp:revision>
  <dcterms:created xsi:type="dcterms:W3CDTF">2023-09-27T07:32:26Z</dcterms:created>
  <dcterms:modified xsi:type="dcterms:W3CDTF">2023-11-23T14:21:15Z</dcterms:modified>
</cp:coreProperties>
</file>