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60" r:id="rId5"/>
    <p:sldId id="273" r:id="rId6"/>
    <p:sldId id="259" r:id="rId7"/>
    <p:sldId id="261" r:id="rId8"/>
    <p:sldId id="258" r:id="rId9"/>
    <p:sldId id="263" r:id="rId10"/>
    <p:sldId id="262" r:id="rId11"/>
    <p:sldId id="267" r:id="rId12"/>
    <p:sldId id="268" r:id="rId13"/>
    <p:sldId id="275" r:id="rId14"/>
    <p:sldId id="269" r:id="rId15"/>
    <p:sldId id="271" r:id="rId16"/>
    <p:sldId id="272" r:id="rId17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2" charset="0"/>
      <p:bold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  <p:embeddedFont>
      <p:font typeface="Public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68f1afdf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868f1afdf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868f1afdf9_2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868f1afdf9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868f1afdf9_2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1868f1afdf9_2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68f1afdf9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868f1afdf9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900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868f1afdf9_2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868f1afdf9_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868f1afdf9_2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868f1afdf9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868f1afdf9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1868f1afdf9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68f1afdf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868f1afdf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68f1afdf9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868f1afdf9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68f1afdf9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868f1afdf9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41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68f1afdf9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868f1afdf9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68f1afdf9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868f1afdf9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868f1afdf9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868f1afdf9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68f1afdf9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868f1afdf9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www.facebook.com/femashdf" TargetMode="External"/><Relationship Id="rId18" Type="http://schemas.openxmlformats.org/officeDocument/2006/relationships/hyperlink" Target="mailto:cpts.granddouai@gmail.com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hyperlink" Target="mailto:manon.bernier@urpsml-hdf.fr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mailto:marine.leclercq@urpsml-hdf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about:blank" TargetMode="External"/><Relationship Id="rId11" Type="http://schemas.openxmlformats.org/officeDocument/2006/relationships/hyperlink" Target="https://twitter.com/femashdf" TargetMode="External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hyperlink" Target="https://www.femas-hdf.fr" TargetMode="External"/><Relationship Id="rId9" Type="http://schemas.openxmlformats.org/officeDocument/2006/relationships/hyperlink" Target="https://www.linkedin.com/company/femashautsdefrance/?viewAsMember=true" TargetMode="Externa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 rot="-2504656">
            <a:off x="2886540" y="-76828"/>
            <a:ext cx="7960902" cy="63943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35229"/>
          <a:stretch/>
        </p:blipFill>
        <p:spPr>
          <a:xfrm rot="-2555737">
            <a:off x="-835998" y="-284075"/>
            <a:ext cx="6654663" cy="266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/>
          <p:nvPr/>
        </p:nvSpPr>
        <p:spPr>
          <a:xfrm rot="5400000">
            <a:off x="109536" y="-109537"/>
            <a:ext cx="2358258" cy="2577331"/>
          </a:xfrm>
          <a:custGeom>
            <a:avLst/>
            <a:gdLst/>
            <a:ahLst/>
            <a:cxnLst/>
            <a:rect l="l" t="t" r="r" b="b"/>
            <a:pathLst>
              <a:path w="6869494" h="7507645" extrusionOk="0">
                <a:moveTo>
                  <a:pt x="6869494" y="7507645"/>
                </a:moveTo>
                <a:lnTo>
                  <a:pt x="0" y="7507645"/>
                </a:lnTo>
                <a:lnTo>
                  <a:pt x="0" y="0"/>
                </a:lnTo>
                <a:lnTo>
                  <a:pt x="6869494" y="750764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132" name="Google Shape;132;p25"/>
          <p:cNvSpPr/>
          <p:nvPr/>
        </p:nvSpPr>
        <p:spPr>
          <a:xfrm>
            <a:off x="0" y="0"/>
            <a:ext cx="4049359" cy="5273594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758" y="161545"/>
            <a:ext cx="2451742" cy="120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3486894" y="1895979"/>
            <a:ext cx="5287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i="0" u="none" strike="noStrike" cap="none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JOURNÉE RÉGIONALE</a:t>
            </a:r>
            <a:endParaRPr sz="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7522544" y="4699663"/>
            <a:ext cx="1309204" cy="19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>
                <a:solidFill>
                  <a:srgbClr val="3A3C3D"/>
                </a:solidFill>
                <a:latin typeface="Public Sans"/>
                <a:ea typeface="Public Sans"/>
                <a:cs typeface="Public Sans"/>
                <a:sym typeface="Public Sans"/>
              </a:rPr>
              <a:t>18 novembre 2022</a:t>
            </a:r>
            <a:endParaRPr sz="700"/>
          </a:p>
        </p:txBody>
      </p:sp>
      <p:grpSp>
        <p:nvGrpSpPr>
          <p:cNvPr id="136" name="Google Shape;136;p25"/>
          <p:cNvGrpSpPr/>
          <p:nvPr/>
        </p:nvGrpSpPr>
        <p:grpSpPr>
          <a:xfrm rot="-413221">
            <a:off x="586633" y="3959094"/>
            <a:ext cx="1037832" cy="114828"/>
            <a:chOff x="678378" y="1028650"/>
            <a:chExt cx="2767551" cy="306209"/>
          </a:xfrm>
        </p:grpSpPr>
        <p:sp>
          <p:nvSpPr>
            <p:cNvPr id="137" name="Google Shape;137;p25"/>
            <p:cNvSpPr txBox="1"/>
            <p:nvPr/>
          </p:nvSpPr>
          <p:spPr>
            <a:xfrm>
              <a:off x="678378" y="1028650"/>
              <a:ext cx="566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38" name="Google Shape;138;p25"/>
            <p:cNvSpPr txBox="1"/>
            <p:nvPr/>
          </p:nvSpPr>
          <p:spPr>
            <a:xfrm>
              <a:off x="2879829" y="1047459"/>
              <a:ext cx="566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</p:grpSp>
      <p:pic>
        <p:nvPicPr>
          <p:cNvPr id="139" name="Google Shape;139;p25"/>
          <p:cNvPicPr preferRelativeResize="0"/>
          <p:nvPr/>
        </p:nvPicPr>
        <p:blipFill rotWithShape="1">
          <a:blip r:embed="rId5">
            <a:alphaModFix/>
          </a:blip>
          <a:srcRect l="24533" t="29094" r="25814" b="19710"/>
          <a:stretch/>
        </p:blipFill>
        <p:spPr>
          <a:xfrm>
            <a:off x="612400" y="3659575"/>
            <a:ext cx="1828250" cy="106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5339967" y="0"/>
            <a:ext cx="3804034" cy="5143500"/>
          </a:xfrm>
          <a:prstGeom prst="rect">
            <a:avLst/>
          </a:prstGeom>
          <a:solidFill>
            <a:srgbClr val="F1C64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098" y="1188412"/>
            <a:ext cx="5987900" cy="35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/>
          <p:nvPr/>
        </p:nvSpPr>
        <p:spPr>
          <a:xfrm>
            <a:off x="4401878" y="1431851"/>
            <a:ext cx="4210494" cy="2615609"/>
          </a:xfrm>
          <a:custGeom>
            <a:avLst/>
            <a:gdLst/>
            <a:ahLst/>
            <a:cxnLst/>
            <a:rect l="l" t="t" r="r" b="b"/>
            <a:pathLst>
              <a:path w="4088830" h="2634580" extrusionOk="0">
                <a:moveTo>
                  <a:pt x="0" y="0"/>
                </a:moveTo>
                <a:lnTo>
                  <a:pt x="4088830" y="0"/>
                </a:lnTo>
                <a:lnTo>
                  <a:pt x="4088830" y="2634580"/>
                </a:lnTo>
                <a:lnTo>
                  <a:pt x="0" y="2634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306" name="Google Shape;306;p36"/>
          <p:cNvGrpSpPr/>
          <p:nvPr/>
        </p:nvGrpSpPr>
        <p:grpSpPr>
          <a:xfrm rot="-413221">
            <a:off x="4102070" y="1281746"/>
            <a:ext cx="3443513" cy="782669"/>
            <a:chOff x="258598" y="-255542"/>
            <a:chExt cx="9182700" cy="2087119"/>
          </a:xfrm>
        </p:grpSpPr>
        <p:sp>
          <p:nvSpPr>
            <p:cNvPr id="307" name="Google Shape;307;p36"/>
            <p:cNvSpPr txBox="1"/>
            <p:nvPr/>
          </p:nvSpPr>
          <p:spPr>
            <a:xfrm>
              <a:off x="4232631" y="1544177"/>
              <a:ext cx="8313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6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308" name="Google Shape;308;p36"/>
            <p:cNvSpPr txBox="1"/>
            <p:nvPr/>
          </p:nvSpPr>
          <p:spPr>
            <a:xfrm rot="413202">
              <a:off x="242607" y="295869"/>
              <a:ext cx="9214682" cy="287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</p:grpSp>
      <p:sp>
        <p:nvSpPr>
          <p:cNvPr id="309" name="Google Shape;309;p36"/>
          <p:cNvSpPr txBox="1"/>
          <p:nvPr/>
        </p:nvSpPr>
        <p:spPr>
          <a:xfrm>
            <a:off x="305432" y="2758"/>
            <a:ext cx="487379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 MUTUALISATION DES ACTIONS</a:t>
            </a:r>
            <a:endParaRPr sz="4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4">
            <a:alphaModFix/>
          </a:blip>
          <a:srcRect l="23328" t="28408" r="26971" b="25406"/>
          <a:stretch/>
        </p:blipFill>
        <p:spPr>
          <a:xfrm>
            <a:off x="4855601" y="1840684"/>
            <a:ext cx="3303048" cy="172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/>
          <p:nvPr/>
        </p:nvSpPr>
        <p:spPr>
          <a:xfrm>
            <a:off x="0" y="2057256"/>
            <a:ext cx="9144000" cy="3086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37"/>
          <p:cNvPicPr preferRelativeResize="0"/>
          <p:nvPr/>
        </p:nvPicPr>
        <p:blipFill rotWithShape="1">
          <a:blip r:embed="rId3">
            <a:alphaModFix amt="50000"/>
          </a:blip>
          <a:srcRect t="27369" b="27369"/>
          <a:stretch/>
        </p:blipFill>
        <p:spPr>
          <a:xfrm>
            <a:off x="0" y="0"/>
            <a:ext cx="9144000" cy="20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37"/>
          <p:cNvGrpSpPr/>
          <p:nvPr/>
        </p:nvGrpSpPr>
        <p:grpSpPr>
          <a:xfrm>
            <a:off x="558375" y="2993446"/>
            <a:ext cx="2738250" cy="647067"/>
            <a:chOff x="-501396" y="19050"/>
            <a:chExt cx="7302000" cy="1725512"/>
          </a:xfrm>
        </p:grpSpPr>
        <p:sp>
          <p:nvSpPr>
            <p:cNvPr id="318" name="Google Shape;318;p37"/>
            <p:cNvSpPr txBox="1"/>
            <p:nvPr/>
          </p:nvSpPr>
          <p:spPr>
            <a:xfrm>
              <a:off x="-501396" y="1112594"/>
              <a:ext cx="7302000" cy="631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i="0" u="none" strike="noStrike" cap="none" dirty="0">
                  <a:solidFill>
                    <a:srgbClr val="3A3C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 actions</a:t>
              </a:r>
              <a:endParaRPr sz="11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9" name="Google Shape;319;p37"/>
            <p:cNvSpPr txBox="1"/>
            <p:nvPr/>
          </p:nvSpPr>
          <p:spPr>
            <a:xfrm>
              <a:off x="1" y="19050"/>
              <a:ext cx="6132000" cy="722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i="0" u="none" strike="noStrike" cap="none" dirty="0">
                  <a:solidFill>
                    <a:srgbClr val="3A3C3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LA PRÉVENTION</a:t>
              </a:r>
              <a:endParaRPr sz="700" dirty="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320" name="Google Shape;320;p37"/>
          <p:cNvGrpSpPr/>
          <p:nvPr/>
        </p:nvGrpSpPr>
        <p:grpSpPr>
          <a:xfrm>
            <a:off x="3422266" y="2997018"/>
            <a:ext cx="2299500" cy="657778"/>
            <a:chOff x="0" y="28575"/>
            <a:chExt cx="6132000" cy="1754074"/>
          </a:xfrm>
        </p:grpSpPr>
        <p:sp>
          <p:nvSpPr>
            <p:cNvPr id="321" name="Google Shape;321;p37"/>
            <p:cNvSpPr txBox="1"/>
            <p:nvPr/>
          </p:nvSpPr>
          <p:spPr>
            <a:xfrm>
              <a:off x="0" y="1150681"/>
              <a:ext cx="6132000" cy="631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i="0" u="none" strike="noStrike" cap="none" dirty="0">
                  <a:solidFill>
                    <a:srgbClr val="3A3C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 actions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37"/>
            <p:cNvSpPr txBox="1"/>
            <p:nvPr/>
          </p:nvSpPr>
          <p:spPr>
            <a:xfrm>
              <a:off x="0" y="28575"/>
              <a:ext cx="6132000" cy="677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 i="0" u="none" strike="noStrike" cap="none" dirty="0">
                  <a:solidFill>
                    <a:srgbClr val="3A3C3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LES PARCOURS</a:t>
              </a:r>
              <a:endParaRPr sz="700" dirty="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323" name="Google Shape;323;p37"/>
          <p:cNvGrpSpPr/>
          <p:nvPr/>
        </p:nvGrpSpPr>
        <p:grpSpPr>
          <a:xfrm>
            <a:off x="6098132" y="2997018"/>
            <a:ext cx="2299500" cy="657778"/>
            <a:chOff x="0" y="28575"/>
            <a:chExt cx="6132000" cy="1754075"/>
          </a:xfrm>
        </p:grpSpPr>
        <p:sp>
          <p:nvSpPr>
            <p:cNvPr id="324" name="Google Shape;324;p37"/>
            <p:cNvSpPr txBox="1"/>
            <p:nvPr/>
          </p:nvSpPr>
          <p:spPr>
            <a:xfrm>
              <a:off x="0" y="1150682"/>
              <a:ext cx="6132000" cy="631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i="0" u="none" strike="noStrike" cap="none" dirty="0">
                  <a:solidFill>
                    <a:srgbClr val="3A3C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Prêts de locaux envers les CPTS</a:t>
              </a:r>
              <a:endParaRPr sz="11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5" name="Google Shape;325;p37"/>
            <p:cNvSpPr txBox="1"/>
            <p:nvPr/>
          </p:nvSpPr>
          <p:spPr>
            <a:xfrm>
              <a:off x="0" y="28575"/>
              <a:ext cx="6132000" cy="677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 dirty="0">
                  <a:solidFill>
                    <a:srgbClr val="3A3C3D"/>
                  </a:solidFill>
                  <a:latin typeface="Montserrat SemiBold"/>
                  <a:sym typeface="Montserrat SemiBold"/>
                </a:rPr>
                <a:t>LES LIEUX</a:t>
              </a:r>
              <a:endParaRPr sz="1500" dirty="0">
                <a:solidFill>
                  <a:srgbClr val="3A3C3D"/>
                </a:solidFill>
                <a:latin typeface="Montserrat SemiBold"/>
                <a:sym typeface="Montserrat SemiBold"/>
              </a:endParaRPr>
            </a:p>
          </p:txBody>
        </p:sp>
      </p:grpSp>
      <p:grpSp>
        <p:nvGrpSpPr>
          <p:cNvPr id="326" name="Google Shape;326;p37"/>
          <p:cNvGrpSpPr/>
          <p:nvPr/>
        </p:nvGrpSpPr>
        <p:grpSpPr>
          <a:xfrm>
            <a:off x="6682620" y="1489475"/>
            <a:ext cx="1130494" cy="1135561"/>
            <a:chOff x="6756" y="0"/>
            <a:chExt cx="3014651" cy="3028163"/>
          </a:xfrm>
        </p:grpSpPr>
        <p:sp>
          <p:nvSpPr>
            <p:cNvPr id="327" name="Google Shape;327;p37"/>
            <p:cNvSpPr/>
            <p:nvPr/>
          </p:nvSpPr>
          <p:spPr>
            <a:xfrm>
              <a:off x="6756" y="0"/>
              <a:ext cx="3014651" cy="3028163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883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8" name="Google Shape;328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0387" y="975491"/>
              <a:ext cx="1067388" cy="10771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37"/>
          <p:cNvGrpSpPr/>
          <p:nvPr/>
        </p:nvGrpSpPr>
        <p:grpSpPr>
          <a:xfrm>
            <a:off x="1330886" y="1489475"/>
            <a:ext cx="1130494" cy="1135561"/>
            <a:chOff x="6756" y="0"/>
            <a:chExt cx="3014651" cy="3028163"/>
          </a:xfrm>
        </p:grpSpPr>
        <p:sp>
          <p:nvSpPr>
            <p:cNvPr id="330" name="Google Shape;330;p37"/>
            <p:cNvSpPr/>
            <p:nvPr/>
          </p:nvSpPr>
          <p:spPr>
            <a:xfrm>
              <a:off x="6756" y="0"/>
              <a:ext cx="3014651" cy="3028163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E3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1" name="Google Shape;331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5491" y="975491"/>
              <a:ext cx="1077181" cy="10771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Google Shape;332;p37"/>
          <p:cNvGrpSpPr/>
          <p:nvPr/>
        </p:nvGrpSpPr>
        <p:grpSpPr>
          <a:xfrm>
            <a:off x="4006753" y="1489475"/>
            <a:ext cx="1130494" cy="1135561"/>
            <a:chOff x="6756" y="0"/>
            <a:chExt cx="3014651" cy="3028163"/>
          </a:xfrm>
        </p:grpSpPr>
        <p:sp>
          <p:nvSpPr>
            <p:cNvPr id="333" name="Google Shape;333;p37"/>
            <p:cNvSpPr/>
            <p:nvPr/>
          </p:nvSpPr>
          <p:spPr>
            <a:xfrm>
              <a:off x="6756" y="0"/>
              <a:ext cx="3014651" cy="3028163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648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4" name="Google Shape;334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9972" y="975491"/>
              <a:ext cx="1028218" cy="10771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37"/>
          <p:cNvSpPr txBox="1"/>
          <p:nvPr/>
        </p:nvSpPr>
        <p:spPr>
          <a:xfrm>
            <a:off x="1975701" y="227289"/>
            <a:ext cx="596327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 MUTUALISATION ENTRE MSP ET CPTS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/>
        </p:nvSpPr>
        <p:spPr>
          <a:xfrm>
            <a:off x="824346" y="1589246"/>
            <a:ext cx="31256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01</a:t>
            </a:r>
            <a:endParaRPr sz="700" dirty="0"/>
          </a:p>
        </p:txBody>
      </p:sp>
      <p:sp>
        <p:nvSpPr>
          <p:cNvPr id="229" name="Google Shape;229;p31"/>
          <p:cNvSpPr txBox="1"/>
          <p:nvPr/>
        </p:nvSpPr>
        <p:spPr>
          <a:xfrm>
            <a:off x="2395647" y="1729451"/>
            <a:ext cx="31256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02</a:t>
            </a:r>
            <a:endParaRPr sz="700" dirty="0"/>
          </a:p>
        </p:txBody>
      </p:sp>
      <p:sp>
        <p:nvSpPr>
          <p:cNvPr id="234" name="Google Shape;234;p31"/>
          <p:cNvSpPr txBox="1"/>
          <p:nvPr/>
        </p:nvSpPr>
        <p:spPr>
          <a:xfrm>
            <a:off x="4116364" y="1799734"/>
            <a:ext cx="31256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03</a:t>
            </a:r>
            <a:endParaRPr sz="700" dirty="0"/>
          </a:p>
        </p:txBody>
      </p:sp>
      <p:sp>
        <p:nvSpPr>
          <p:cNvPr id="238" name="Google Shape;238;p31"/>
          <p:cNvSpPr/>
          <p:nvPr/>
        </p:nvSpPr>
        <p:spPr>
          <a:xfrm>
            <a:off x="0" y="3391167"/>
            <a:ext cx="3734936" cy="1752333"/>
          </a:xfrm>
          <a:custGeom>
            <a:avLst/>
            <a:gdLst/>
            <a:ahLst/>
            <a:cxnLst/>
            <a:rect l="l" t="t" r="r" b="b"/>
            <a:pathLst>
              <a:path w="10502345" h="4927422" extrusionOk="0">
                <a:moveTo>
                  <a:pt x="10502345" y="4927422"/>
                </a:moveTo>
                <a:lnTo>
                  <a:pt x="0" y="4927422"/>
                </a:lnTo>
                <a:lnTo>
                  <a:pt x="0" y="0"/>
                </a:lnTo>
                <a:lnTo>
                  <a:pt x="10502345" y="492742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39" name="Google Shape;239;p31"/>
          <p:cNvSpPr/>
          <p:nvPr/>
        </p:nvSpPr>
        <p:spPr>
          <a:xfrm rot="10800000">
            <a:off x="5276324" y="-99712"/>
            <a:ext cx="3876127" cy="1752333"/>
          </a:xfrm>
          <a:custGeom>
            <a:avLst/>
            <a:gdLst/>
            <a:ahLst/>
            <a:cxnLst/>
            <a:rect l="l" t="t" r="r" b="b"/>
            <a:pathLst>
              <a:path w="10899363" h="4927422" extrusionOk="0">
                <a:moveTo>
                  <a:pt x="10899363" y="4927422"/>
                </a:moveTo>
                <a:lnTo>
                  <a:pt x="0" y="4927422"/>
                </a:lnTo>
                <a:lnTo>
                  <a:pt x="0" y="0"/>
                </a:lnTo>
                <a:lnTo>
                  <a:pt x="10899363" y="4927422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40" name="Google Shape;240;p31"/>
          <p:cNvSpPr txBox="1"/>
          <p:nvPr/>
        </p:nvSpPr>
        <p:spPr>
          <a:xfrm>
            <a:off x="1754446" y="284011"/>
            <a:ext cx="594766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 MUTUALISATION ENTRE MSP ET CPTS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72DE05-32E9-4A62-B294-CF2BF1AF0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1" y="1171890"/>
            <a:ext cx="8518378" cy="3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/>
          <p:nvPr/>
        </p:nvSpPr>
        <p:spPr>
          <a:xfrm>
            <a:off x="3923245" y="-77255"/>
            <a:ext cx="5298011" cy="5298011"/>
          </a:xfrm>
          <a:custGeom>
            <a:avLst/>
            <a:gdLst/>
            <a:ahLst/>
            <a:cxnLst/>
            <a:rect l="l" t="t" r="r" b="b"/>
            <a:pathLst>
              <a:path w="6540754" h="6540754" extrusionOk="0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0091"/>
            </a:stretch>
          </a:blipFill>
          <a:ln>
            <a:noFill/>
          </a:ln>
        </p:spPr>
      </p:sp>
      <p:sp>
        <p:nvSpPr>
          <p:cNvPr id="341" name="Google Shape;341;p38"/>
          <p:cNvSpPr/>
          <p:nvPr/>
        </p:nvSpPr>
        <p:spPr>
          <a:xfrm rot="5400000">
            <a:off x="5259235" y="-79455"/>
            <a:ext cx="3959821" cy="3964222"/>
          </a:xfrm>
          <a:custGeom>
            <a:avLst/>
            <a:gdLst/>
            <a:ahLst/>
            <a:cxnLst/>
            <a:rect l="l" t="t" r="r" b="b"/>
            <a:pathLst>
              <a:path w="6259642" h="6266599" extrusionOk="0">
                <a:moveTo>
                  <a:pt x="6259642" y="6266599"/>
                </a:moveTo>
                <a:lnTo>
                  <a:pt x="0" y="6266599"/>
                </a:lnTo>
                <a:lnTo>
                  <a:pt x="0" y="0"/>
                </a:lnTo>
                <a:lnTo>
                  <a:pt x="6259642" y="6266599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8" name="Google Shape;309;p36">
            <a:extLst>
              <a:ext uri="{FF2B5EF4-FFF2-40B4-BE49-F238E27FC236}">
                <a16:creationId xmlns:a16="http://schemas.microsoft.com/office/drawing/2014/main" id="{47581C7D-ADC7-4D02-BD3C-B9ADDB74090E}"/>
              </a:ext>
            </a:extLst>
          </p:cNvPr>
          <p:cNvSpPr txBox="1"/>
          <p:nvPr/>
        </p:nvSpPr>
        <p:spPr>
          <a:xfrm>
            <a:off x="361463" y="979326"/>
            <a:ext cx="437745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LES DIFFICULTÉES ET VIGILANCES</a:t>
            </a:r>
            <a:endParaRPr sz="4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0"/>
          <p:cNvPicPr preferRelativeResize="0"/>
          <p:nvPr/>
        </p:nvPicPr>
        <p:blipFill rotWithShape="1">
          <a:blip r:embed="rId3">
            <a:alphaModFix/>
          </a:blip>
          <a:srcRect t="7865" b="786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0"/>
          <p:cNvSpPr txBox="1"/>
          <p:nvPr/>
        </p:nvSpPr>
        <p:spPr>
          <a:xfrm>
            <a:off x="2969704" y="2187000"/>
            <a:ext cx="3204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CONCLU</a:t>
            </a:r>
            <a:endParaRPr sz="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1"/>
          <p:cNvPicPr preferRelativeResize="0"/>
          <p:nvPr/>
        </p:nvPicPr>
        <p:blipFill rotWithShape="1">
          <a:blip r:embed="rId3">
            <a:alphaModFix/>
          </a:blip>
          <a:srcRect l="16405" r="27781"/>
          <a:stretch/>
        </p:blipFill>
        <p:spPr>
          <a:xfrm>
            <a:off x="5395913" y="-314207"/>
            <a:ext cx="4572000" cy="545770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1"/>
          <p:cNvSpPr/>
          <p:nvPr/>
        </p:nvSpPr>
        <p:spPr>
          <a:xfrm rot="10800000">
            <a:off x="8215842" y="0"/>
            <a:ext cx="1890885" cy="5143500"/>
          </a:xfrm>
          <a:custGeom>
            <a:avLst/>
            <a:gdLst/>
            <a:ahLst/>
            <a:cxnLst/>
            <a:rect l="l" t="t" r="r" b="b"/>
            <a:pathLst>
              <a:path w="5508059" h="14982775" extrusionOk="0">
                <a:moveTo>
                  <a:pt x="5508059" y="14982775"/>
                </a:moveTo>
                <a:lnTo>
                  <a:pt x="0" y="14982775"/>
                </a:lnTo>
                <a:lnTo>
                  <a:pt x="0" y="0"/>
                </a:lnTo>
                <a:lnTo>
                  <a:pt x="5508059" y="1498277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375" name="Google Shape;375;p41"/>
          <p:cNvSpPr/>
          <p:nvPr/>
        </p:nvSpPr>
        <p:spPr>
          <a:xfrm rot="-1160568">
            <a:off x="605737" y="756176"/>
            <a:ext cx="6035194" cy="55541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1"/>
          <p:cNvSpPr/>
          <p:nvPr/>
        </p:nvSpPr>
        <p:spPr>
          <a:xfrm>
            <a:off x="-4969989" y="3239062"/>
            <a:ext cx="11689771" cy="2634283"/>
          </a:xfrm>
          <a:prstGeom prst="rect">
            <a:avLst/>
          </a:prstGeom>
          <a:solidFill>
            <a:srgbClr val="151E3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1"/>
          <p:cNvSpPr txBox="1"/>
          <p:nvPr/>
        </p:nvSpPr>
        <p:spPr>
          <a:xfrm>
            <a:off x="1760997" y="1391650"/>
            <a:ext cx="2811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i="0" u="none" strike="noStrike" cap="none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MERCI !</a:t>
            </a:r>
            <a:endParaRPr sz="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8" name="Google Shape;378;p41"/>
          <p:cNvSpPr/>
          <p:nvPr/>
        </p:nvSpPr>
        <p:spPr>
          <a:xfrm rot="-1169166">
            <a:off x="2801960" y="3912409"/>
            <a:ext cx="4489442" cy="2634283"/>
          </a:xfrm>
          <a:prstGeom prst="rect">
            <a:avLst/>
          </a:prstGeom>
          <a:solidFill>
            <a:srgbClr val="151E3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1"/>
          <p:cNvGrpSpPr/>
          <p:nvPr/>
        </p:nvGrpSpPr>
        <p:grpSpPr>
          <a:xfrm>
            <a:off x="1114425" y="3670089"/>
            <a:ext cx="4789224" cy="1035261"/>
            <a:chOff x="0" y="0"/>
            <a:chExt cx="12771264" cy="2760696"/>
          </a:xfrm>
        </p:grpSpPr>
        <p:pic>
          <p:nvPicPr>
            <p:cNvPr id="380" name="Google Shape;380;p41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113823"/>
              <a:ext cx="647682" cy="646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41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1082087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4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4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97337" y="0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4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297337" y="1082087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41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297337" y="2113014"/>
              <a:ext cx="647682" cy="647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41"/>
            <p:cNvSpPr txBox="1"/>
            <p:nvPr/>
          </p:nvSpPr>
          <p:spPr>
            <a:xfrm>
              <a:off x="1127693" y="10448"/>
              <a:ext cx="4585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03 28 48 16 12</a:t>
              </a:r>
              <a:endParaRPr sz="700"/>
            </a:p>
          </p:txBody>
        </p:sp>
        <p:sp>
          <p:nvSpPr>
            <p:cNvPr id="387" name="Google Shape;387;p41"/>
            <p:cNvSpPr txBox="1"/>
            <p:nvPr/>
          </p:nvSpPr>
          <p:spPr>
            <a:xfrm>
              <a:off x="1127693" y="1092536"/>
              <a:ext cx="4585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contact@femas-hdf.fr</a:t>
              </a:r>
              <a:endParaRPr sz="700" dirty="0"/>
            </a:p>
          </p:txBody>
        </p:sp>
        <p:sp>
          <p:nvSpPr>
            <p:cNvPr id="388" name="Google Shape;388;p41"/>
            <p:cNvSpPr txBox="1"/>
            <p:nvPr/>
          </p:nvSpPr>
          <p:spPr>
            <a:xfrm>
              <a:off x="1127693" y="2123867"/>
              <a:ext cx="46764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www.femas-hdf.fr</a:t>
              </a:r>
              <a:endParaRPr sz="700"/>
            </a:p>
          </p:txBody>
        </p:sp>
        <p:sp>
          <p:nvSpPr>
            <p:cNvPr id="389" name="Google Shape;389;p41"/>
            <p:cNvSpPr txBox="1"/>
            <p:nvPr/>
          </p:nvSpPr>
          <p:spPr>
            <a:xfrm>
              <a:off x="7433964" y="10448"/>
              <a:ext cx="53373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FEMAS Hauts-de-France</a:t>
              </a:r>
              <a:endParaRPr sz="700" dirty="0"/>
            </a:p>
          </p:txBody>
        </p:sp>
        <p:sp>
          <p:nvSpPr>
            <p:cNvPr id="390" name="Google Shape;390;p41"/>
            <p:cNvSpPr txBox="1"/>
            <p:nvPr/>
          </p:nvSpPr>
          <p:spPr>
            <a:xfrm>
              <a:off x="7433964" y="1092536"/>
              <a:ext cx="5010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femashdf</a:t>
              </a:r>
              <a:endParaRPr sz="700"/>
            </a:p>
          </p:txBody>
        </p:sp>
        <p:sp>
          <p:nvSpPr>
            <p:cNvPr id="391" name="Google Shape;391;p41"/>
            <p:cNvSpPr txBox="1"/>
            <p:nvPr/>
          </p:nvSpPr>
          <p:spPr>
            <a:xfrm>
              <a:off x="7433964" y="2123867"/>
              <a:ext cx="50100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7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Femas Hauts-de-France</a:t>
              </a:r>
              <a:endParaRPr sz="700"/>
            </a:p>
          </p:txBody>
        </p:sp>
      </p:grpSp>
      <p:pic>
        <p:nvPicPr>
          <p:cNvPr id="392" name="Google Shape;392;p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9063" y="144688"/>
            <a:ext cx="2081540" cy="102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A998DF-F2E3-4D61-85B7-6D6F0C10BA27}"/>
              </a:ext>
            </a:extLst>
          </p:cNvPr>
          <p:cNvSpPr txBox="1"/>
          <p:nvPr/>
        </p:nvSpPr>
        <p:spPr>
          <a:xfrm>
            <a:off x="2110153" y="299524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951979-F080-150F-2FDF-C37801265300}"/>
              </a:ext>
            </a:extLst>
          </p:cNvPr>
          <p:cNvSpPr txBox="1"/>
          <p:nvPr/>
        </p:nvSpPr>
        <p:spPr>
          <a:xfrm>
            <a:off x="119063" y="2411107"/>
            <a:ext cx="435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Public Sans" panose="020B0604020202020204" charset="0"/>
              </a:rPr>
              <a:t>Leclercq Marine : </a:t>
            </a:r>
            <a:r>
              <a:rPr lang="fr-FR" sz="1100" dirty="0">
                <a:latin typeface="Public Sans" panose="020B0604020202020204" charset="0"/>
                <a:hlinkClick r:id="rId16"/>
              </a:rPr>
              <a:t>marine.leclercq@urpsml-hdf</a:t>
            </a:r>
            <a:r>
              <a:rPr lang="fr-FR" sz="1100">
                <a:latin typeface="Public Sans" panose="020B0604020202020204" charset="0"/>
                <a:hlinkClick r:id="rId16"/>
              </a:rPr>
              <a:t>.fr</a:t>
            </a:r>
            <a:r>
              <a:rPr lang="fr-FR" sz="1100">
                <a:latin typeface="Public Sans" panose="020B0604020202020204" charset="0"/>
              </a:rPr>
              <a:t>  </a:t>
            </a:r>
            <a:endParaRPr lang="fr-FR" sz="1100" dirty="0">
              <a:latin typeface="Public Sans" panose="020B0604020202020204" charset="0"/>
            </a:endParaRPr>
          </a:p>
          <a:p>
            <a:r>
              <a:rPr lang="fr-FR" sz="1100" dirty="0">
                <a:latin typeface="Public Sans" panose="020B0604020202020204" charset="0"/>
              </a:rPr>
              <a:t>Bernier Manon : </a:t>
            </a:r>
            <a:r>
              <a:rPr lang="fr-FR" sz="1100" dirty="0">
                <a:latin typeface="Public Sans" panose="020B0604020202020204" charset="0"/>
                <a:hlinkClick r:id="rId17"/>
              </a:rPr>
              <a:t>manon.bernier@urpsml-hdf.fr</a:t>
            </a:r>
            <a:endParaRPr lang="fr-FR" sz="1100" dirty="0">
              <a:latin typeface="Public Sans" panose="020B0604020202020204" charset="0"/>
            </a:endParaRPr>
          </a:p>
          <a:p>
            <a:pPr marL="285750" indent="-285750">
              <a:buFontTx/>
              <a:buChar char="-"/>
            </a:pPr>
            <a:endParaRPr lang="fr-FR" sz="1100" dirty="0">
              <a:latin typeface="Public Sans" panose="020B0604020202020204" charset="0"/>
            </a:endParaRPr>
          </a:p>
          <a:p>
            <a:r>
              <a:rPr lang="fr-FR" sz="1100" dirty="0">
                <a:latin typeface="Public Sans" panose="020B0604020202020204" charset="0"/>
              </a:rPr>
              <a:t>CPTS Grand Douai : </a:t>
            </a:r>
            <a:r>
              <a:rPr lang="fr-FR" sz="1100" dirty="0">
                <a:latin typeface="Public Sans" panose="020B0604020202020204" charset="0"/>
                <a:hlinkClick r:id="rId18"/>
              </a:rPr>
              <a:t>cpts.granddouai@gmail.com</a:t>
            </a:r>
            <a:r>
              <a:rPr lang="fr-FR" sz="1100" dirty="0">
                <a:latin typeface="Public Sans" panose="020B060402020202020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 rot="-6078035">
            <a:off x="-1633786" y="67536"/>
            <a:ext cx="6796883" cy="5048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472475" y="2010600"/>
            <a:ext cx="3404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500" i="0" u="none" strike="noStrike" cap="none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SOMMAIRE</a:t>
            </a:r>
            <a:endParaRPr sz="7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6" name="Google Shape;146;p26"/>
          <p:cNvSpPr/>
          <p:nvPr/>
        </p:nvSpPr>
        <p:spPr>
          <a:xfrm rot="5400000">
            <a:off x="109536" y="-109537"/>
            <a:ext cx="2358258" cy="2577331"/>
          </a:xfrm>
          <a:custGeom>
            <a:avLst/>
            <a:gdLst/>
            <a:ahLst/>
            <a:cxnLst/>
            <a:rect l="l" t="t" r="r" b="b"/>
            <a:pathLst>
              <a:path w="6869494" h="7507645" extrusionOk="0">
                <a:moveTo>
                  <a:pt x="6869494" y="7507645"/>
                </a:moveTo>
                <a:lnTo>
                  <a:pt x="0" y="7507645"/>
                </a:lnTo>
                <a:lnTo>
                  <a:pt x="0" y="0"/>
                </a:lnTo>
                <a:lnTo>
                  <a:pt x="6869494" y="750764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147" name="Google Shape;147;p26"/>
          <p:cNvSpPr txBox="1"/>
          <p:nvPr/>
        </p:nvSpPr>
        <p:spPr>
          <a:xfrm>
            <a:off x="4906019" y="372168"/>
            <a:ext cx="4025330" cy="40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 – </a:t>
            </a: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différence entre une MSP et une CPTS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b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Quel portage des CPTS par les MSP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 facteurs de réussite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Mutualisation des actions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Difficultés et vigilances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Clôture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1120217" y="1926757"/>
            <a:ext cx="363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INTRODUCTION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29"/>
          <p:cNvSpPr/>
          <p:nvPr/>
        </p:nvSpPr>
        <p:spPr>
          <a:xfrm rot="-5400000">
            <a:off x="4540623" y="540123"/>
            <a:ext cx="5143500" cy="4063252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796" y="2788840"/>
            <a:ext cx="1556952" cy="112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grpSp>
        <p:nvGrpSpPr>
          <p:cNvPr id="196" name="Google Shape;196;p29"/>
          <p:cNvGrpSpPr/>
          <p:nvPr/>
        </p:nvGrpSpPr>
        <p:grpSpPr>
          <a:xfrm rot="923544">
            <a:off x="5526531" y="238388"/>
            <a:ext cx="2476368" cy="5032779"/>
            <a:chOff x="0" y="0"/>
            <a:chExt cx="5000993" cy="10163632"/>
          </a:xfrm>
        </p:grpSpPr>
        <p:sp>
          <p:nvSpPr>
            <p:cNvPr id="197" name="Google Shape;197;p29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 extrusionOk="0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43" r="-44"/>
              </a:stretch>
            </a:blipFill>
            <a:ln>
              <a:noFill/>
            </a:ln>
          </p:spPr>
        </p:sp>
        <p:sp>
          <p:nvSpPr>
            <p:cNvPr id="198" name="Google Shape;198;p29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 extrusionOk="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 rot="-5400000">
            <a:off x="4540623" y="540123"/>
            <a:ext cx="5143500" cy="4063252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195" name="Google Shape;195;p29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28E6B6-5DD0-4602-ACD7-05F0B990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55" y="846161"/>
            <a:ext cx="7720462" cy="3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5339967" y="0"/>
            <a:ext cx="3804034" cy="5143500"/>
          </a:xfrm>
          <a:prstGeom prst="rect">
            <a:avLst/>
          </a:prstGeom>
          <a:solidFill>
            <a:srgbClr val="F1C64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516" y="1086237"/>
            <a:ext cx="3538485" cy="35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344922" y="1348714"/>
            <a:ext cx="468073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QUEL PORTAGE DES CPTS PAR LES MSP EN RÉGION HDF</a:t>
            </a:r>
            <a:endParaRPr sz="44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4E1F40-6685-4712-95DC-FF5BD251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865" y="1966076"/>
            <a:ext cx="2844334" cy="1422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1213480" y="274154"/>
            <a:ext cx="722709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Initiative de CPTS par une MSP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30"/>
          <p:cNvSpPr/>
          <p:nvPr/>
        </p:nvSpPr>
        <p:spPr>
          <a:xfrm rot="-5400000">
            <a:off x="5474690" y="711369"/>
            <a:ext cx="5143500" cy="4063253"/>
          </a:xfrm>
          <a:custGeom>
            <a:avLst/>
            <a:gdLst/>
            <a:ahLst/>
            <a:cxnLst/>
            <a:rect l="l" t="t" r="r" b="b"/>
            <a:pathLst>
              <a:path w="12769234" h="10087415" extrusionOk="0">
                <a:moveTo>
                  <a:pt x="12769234" y="10087415"/>
                </a:moveTo>
                <a:lnTo>
                  <a:pt x="0" y="10087415"/>
                </a:lnTo>
                <a:lnTo>
                  <a:pt x="0" y="0"/>
                </a:lnTo>
                <a:lnTo>
                  <a:pt x="12769234" y="10087415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05" name="Google Shape;205;p30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grpSp>
        <p:nvGrpSpPr>
          <p:cNvPr id="206" name="Google Shape;206;p30"/>
          <p:cNvGrpSpPr/>
          <p:nvPr/>
        </p:nvGrpSpPr>
        <p:grpSpPr>
          <a:xfrm>
            <a:off x="4207564" y="1345678"/>
            <a:ext cx="4936436" cy="3507723"/>
            <a:chOff x="0" y="-38100"/>
            <a:chExt cx="11230042" cy="7580073"/>
          </a:xfrm>
        </p:grpSpPr>
        <p:sp>
          <p:nvSpPr>
            <p:cNvPr id="207" name="Google Shape;207;p30"/>
            <p:cNvSpPr txBox="1"/>
            <p:nvPr/>
          </p:nvSpPr>
          <p:spPr>
            <a:xfrm>
              <a:off x="7911685" y="-38100"/>
              <a:ext cx="1755001" cy="907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Somme (80)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1/3 </a:t>
              </a:r>
              <a:r>
                <a:rPr lang="fr-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projets</a:t>
              </a:r>
              <a:endParaRPr sz="9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8" name="Google Shape;208;p30"/>
            <p:cNvSpPr txBox="1"/>
            <p:nvPr/>
          </p:nvSpPr>
          <p:spPr>
            <a:xfrm>
              <a:off x="9251543" y="4085558"/>
              <a:ext cx="1978499" cy="907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Aisne (02)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3/4 </a:t>
              </a:r>
              <a:r>
                <a:rPr lang="fr-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projets</a:t>
              </a:r>
              <a:endParaRPr sz="9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9" name="Google Shape;209;p30"/>
            <p:cNvSpPr txBox="1"/>
            <p:nvPr/>
          </p:nvSpPr>
          <p:spPr>
            <a:xfrm>
              <a:off x="4715707" y="6634118"/>
              <a:ext cx="2056199" cy="907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Nord (59)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16/25 </a:t>
              </a:r>
              <a:r>
                <a:rPr lang="fr-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projets</a:t>
              </a:r>
              <a:endParaRPr sz="9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30"/>
            <p:cNvSpPr txBox="1"/>
            <p:nvPr/>
          </p:nvSpPr>
          <p:spPr>
            <a:xfrm>
              <a:off x="0" y="4085558"/>
              <a:ext cx="2235898" cy="907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Oise (60)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1/6 </a:t>
              </a:r>
              <a:r>
                <a:rPr lang="fr-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projets</a:t>
              </a:r>
              <a:endParaRPr sz="9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1" name="Google Shape;211;p30"/>
            <p:cNvSpPr txBox="1"/>
            <p:nvPr/>
          </p:nvSpPr>
          <p:spPr>
            <a:xfrm>
              <a:off x="1544545" y="-38100"/>
              <a:ext cx="2031300" cy="1326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9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Pas de Calais (62)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7/14 </a:t>
              </a:r>
              <a:r>
                <a:rPr lang="fr-FR" sz="1050" b="1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projets</a:t>
              </a:r>
              <a:endParaRPr sz="9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12" name="Google Shape;212;p30"/>
            <p:cNvGrpSpPr/>
            <p:nvPr/>
          </p:nvGrpSpPr>
          <p:grpSpPr>
            <a:xfrm>
              <a:off x="2404984" y="326679"/>
              <a:ext cx="6663315" cy="6323666"/>
              <a:chOff x="-121047" y="0"/>
              <a:chExt cx="2776171" cy="2634661"/>
            </a:xfrm>
          </p:grpSpPr>
          <p:sp>
            <p:nvSpPr>
              <p:cNvPr id="213" name="Google Shape;213;p30"/>
              <p:cNvSpPr/>
              <p:nvPr/>
            </p:nvSpPr>
            <p:spPr>
              <a:xfrm>
                <a:off x="1270000" y="0"/>
                <a:ext cx="1225947" cy="1104203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104203" extrusionOk="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612973" y="1104203"/>
                    </a:lnTo>
                    <a:cubicBezTo>
                      <a:pt x="538078" y="827305"/>
                      <a:pt x="286848" y="635000"/>
                      <a:pt x="0" y="635000"/>
                    </a:cubicBezTo>
                    <a:close/>
                  </a:path>
                </a:pathLst>
              </a:custGeom>
              <a:solidFill>
                <a:srgbClr val="E9E8E8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0"/>
              <p:cNvSpPr/>
              <p:nvPr/>
            </p:nvSpPr>
            <p:spPr>
              <a:xfrm>
                <a:off x="1617102" y="877548"/>
                <a:ext cx="1038022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038022" h="1455928" extrusionOk="0">
                    <a:moveTo>
                      <a:pt x="860740" y="0"/>
                    </a:moveTo>
                    <a:cubicBezTo>
                      <a:pt x="1038021" y="545617"/>
                      <a:pt x="827504" y="1142337"/>
                      <a:pt x="347101" y="1455928"/>
                    </a:cubicBezTo>
                    <a:lnTo>
                      <a:pt x="0" y="924190"/>
                    </a:lnTo>
                    <a:cubicBezTo>
                      <a:pt x="240201" y="767394"/>
                      <a:pt x="345460" y="469035"/>
                      <a:pt x="256819" y="196226"/>
                    </a:cubicBez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0"/>
              <p:cNvSpPr/>
              <p:nvPr/>
            </p:nvSpPr>
            <p:spPr>
              <a:xfrm>
                <a:off x="473094" y="1764429"/>
                <a:ext cx="1543393" cy="870232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870232" extrusionOk="0">
                    <a:moveTo>
                      <a:pt x="1543393" y="533023"/>
                    </a:moveTo>
                    <a:cubicBezTo>
                      <a:pt x="1079264" y="870232"/>
                      <a:pt x="446696" y="854415"/>
                      <a:pt x="0" y="494430"/>
                    </a:cubicBezTo>
                    <a:lnTo>
                      <a:pt x="398453" y="0"/>
                    </a:lnTo>
                    <a:cubicBezTo>
                      <a:pt x="621801" y="179993"/>
                      <a:pt x="938085" y="187902"/>
                      <a:pt x="1170150" y="19297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0"/>
              <p:cNvSpPr/>
              <p:nvPr/>
            </p:nvSpPr>
            <p:spPr>
              <a:xfrm>
                <a:off x="-121047" y="817672"/>
                <a:ext cx="1017804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017804" h="1479780" extrusionOk="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797688" y="226164"/>
                    </a:lnTo>
                    <a:cubicBezTo>
                      <a:pt x="695523" y="494201"/>
                      <a:pt x="785739" y="797449"/>
                      <a:pt x="1017803" y="966054"/>
                    </a:cubicBezTo>
                    <a:close/>
                  </a:path>
                </a:pathLst>
              </a:custGeom>
              <a:solidFill>
                <a:srgbClr val="706F70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0"/>
              <p:cNvSpPr/>
              <p:nvPr/>
            </p:nvSpPr>
            <p:spPr>
              <a:xfrm>
                <a:off x="62158" y="0"/>
                <a:ext cx="1207778" cy="1073774"/>
              </a:xfrm>
              <a:custGeom>
                <a:avLst/>
                <a:gdLst/>
                <a:ahLst/>
                <a:cxnLst/>
                <a:rect l="l" t="t" r="r" b="b"/>
                <a:pathLst>
                  <a:path w="1207778" h="1073774" extrusionOk="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779" y="635000"/>
                    </a:lnTo>
                    <a:cubicBezTo>
                      <a:pt x="932703" y="635027"/>
                      <a:pt x="688924" y="812162"/>
                      <a:pt x="603921" y="1073774"/>
                    </a:cubicBezTo>
                    <a:close/>
                  </a:path>
                </a:pathLst>
              </a:custGeom>
              <a:solidFill>
                <a:srgbClr val="4B4B4C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0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 extrusionOk="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88F74059-6652-422D-BFC7-43DBF8C32E05}"/>
              </a:ext>
            </a:extLst>
          </p:cNvPr>
          <p:cNvSpPr txBox="1"/>
          <p:nvPr/>
        </p:nvSpPr>
        <p:spPr>
          <a:xfrm>
            <a:off x="528762" y="1171721"/>
            <a:ext cx="25109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52</a:t>
            </a:r>
            <a:r>
              <a:rPr lang="fr-FR" dirty="0"/>
              <a:t> projets de CPTS reconnus en région Hauts-de-France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4A6DC3-7EB5-4824-9EE7-067EDFA84DCC}"/>
              </a:ext>
            </a:extLst>
          </p:cNvPr>
          <p:cNvSpPr txBox="1"/>
          <p:nvPr/>
        </p:nvSpPr>
        <p:spPr>
          <a:xfrm>
            <a:off x="540407" y="2183577"/>
            <a:ext cx="25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28</a:t>
            </a:r>
            <a:r>
              <a:rPr lang="fr-FR" dirty="0"/>
              <a:t> projets de CPTS sont à l’initiatives de MSP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612659-9C9A-41B5-AAA9-DA97DAB122B8}"/>
              </a:ext>
            </a:extLst>
          </p:cNvPr>
          <p:cNvSpPr txBox="1"/>
          <p:nvPr/>
        </p:nvSpPr>
        <p:spPr>
          <a:xfrm>
            <a:off x="540407" y="3099540"/>
            <a:ext cx="25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2 </a:t>
            </a:r>
            <a:r>
              <a:rPr lang="fr-FR" dirty="0"/>
              <a:t>projets de MSP en même temps que le projet de CPTS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B7CAE7CC-3EA5-4B02-81B4-71187BD8E8D2}"/>
              </a:ext>
            </a:extLst>
          </p:cNvPr>
          <p:cNvSpPr/>
          <p:nvPr/>
        </p:nvSpPr>
        <p:spPr>
          <a:xfrm>
            <a:off x="2866571" y="1370906"/>
            <a:ext cx="1526964" cy="2184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4593450" y="2744155"/>
            <a:ext cx="929658" cy="168848"/>
          </a:xfrm>
          <a:custGeom>
            <a:avLst/>
            <a:gdLst/>
            <a:ahLst/>
            <a:cxnLst/>
            <a:rect l="l" t="t" r="r" b="b"/>
            <a:pathLst>
              <a:path w="7488927" h="1360170" extrusionOk="0">
                <a:moveTo>
                  <a:pt x="7413996" y="579120"/>
                </a:moveTo>
                <a:lnTo>
                  <a:pt x="6714227" y="55880"/>
                </a:lnTo>
                <a:cubicBezTo>
                  <a:pt x="6640567" y="0"/>
                  <a:pt x="6579606" y="30480"/>
                  <a:pt x="6579606" y="123190"/>
                </a:cubicBezTo>
                <a:lnTo>
                  <a:pt x="6579606" y="556260"/>
                </a:lnTo>
                <a:lnTo>
                  <a:pt x="831850" y="556260"/>
                </a:lnTo>
                <a:cubicBezTo>
                  <a:pt x="778510" y="382270"/>
                  <a:pt x="617220" y="255270"/>
                  <a:pt x="425450" y="255270"/>
                </a:cubicBezTo>
                <a:cubicBezTo>
                  <a:pt x="190500" y="255270"/>
                  <a:pt x="0" y="445770"/>
                  <a:pt x="0" y="680720"/>
                </a:cubicBezTo>
                <a:cubicBezTo>
                  <a:pt x="0" y="915670"/>
                  <a:pt x="190500" y="1106170"/>
                  <a:pt x="425450" y="1106170"/>
                </a:cubicBezTo>
                <a:cubicBezTo>
                  <a:pt x="617220" y="1106170"/>
                  <a:pt x="778510" y="979170"/>
                  <a:pt x="831850" y="805180"/>
                </a:cubicBezTo>
                <a:lnTo>
                  <a:pt x="6578207" y="805180"/>
                </a:lnTo>
                <a:lnTo>
                  <a:pt x="6578207" y="1236980"/>
                </a:lnTo>
                <a:cubicBezTo>
                  <a:pt x="6578207" y="1329690"/>
                  <a:pt x="6639296" y="1360170"/>
                  <a:pt x="6712956" y="1304290"/>
                </a:cubicBezTo>
                <a:lnTo>
                  <a:pt x="7413996" y="779780"/>
                </a:lnTo>
                <a:cubicBezTo>
                  <a:pt x="7488927" y="726440"/>
                  <a:pt x="7488927" y="635000"/>
                  <a:pt x="7413996" y="579120"/>
                </a:cubicBezTo>
                <a:close/>
              </a:path>
            </a:pathLst>
          </a:custGeom>
          <a:solidFill>
            <a:srgbClr val="EEC64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5918719" y="2744155"/>
            <a:ext cx="929658" cy="168848"/>
          </a:xfrm>
          <a:custGeom>
            <a:avLst/>
            <a:gdLst/>
            <a:ahLst/>
            <a:cxnLst/>
            <a:rect l="l" t="t" r="r" b="b"/>
            <a:pathLst>
              <a:path w="7488927" h="1360170" extrusionOk="0">
                <a:moveTo>
                  <a:pt x="7413996" y="579120"/>
                </a:moveTo>
                <a:lnTo>
                  <a:pt x="6714227" y="55880"/>
                </a:lnTo>
                <a:cubicBezTo>
                  <a:pt x="6640567" y="0"/>
                  <a:pt x="6579606" y="30480"/>
                  <a:pt x="6579606" y="123190"/>
                </a:cubicBezTo>
                <a:lnTo>
                  <a:pt x="6579606" y="556260"/>
                </a:lnTo>
                <a:lnTo>
                  <a:pt x="831850" y="556260"/>
                </a:lnTo>
                <a:cubicBezTo>
                  <a:pt x="778510" y="382270"/>
                  <a:pt x="617220" y="255270"/>
                  <a:pt x="425450" y="255270"/>
                </a:cubicBezTo>
                <a:cubicBezTo>
                  <a:pt x="190500" y="255270"/>
                  <a:pt x="0" y="445770"/>
                  <a:pt x="0" y="680720"/>
                </a:cubicBezTo>
                <a:cubicBezTo>
                  <a:pt x="0" y="915670"/>
                  <a:pt x="190500" y="1106170"/>
                  <a:pt x="425450" y="1106170"/>
                </a:cubicBezTo>
                <a:cubicBezTo>
                  <a:pt x="617220" y="1106170"/>
                  <a:pt x="778510" y="979170"/>
                  <a:pt x="831850" y="805180"/>
                </a:cubicBezTo>
                <a:lnTo>
                  <a:pt x="6578207" y="805180"/>
                </a:lnTo>
                <a:lnTo>
                  <a:pt x="6578207" y="1236980"/>
                </a:lnTo>
                <a:cubicBezTo>
                  <a:pt x="6578207" y="1329690"/>
                  <a:pt x="6639296" y="1360170"/>
                  <a:pt x="6712956" y="1304290"/>
                </a:cubicBezTo>
                <a:lnTo>
                  <a:pt x="7413996" y="779780"/>
                </a:lnTo>
                <a:cubicBezTo>
                  <a:pt x="7488927" y="726440"/>
                  <a:pt x="7488927" y="635000"/>
                  <a:pt x="7413996" y="579120"/>
                </a:cubicBezTo>
                <a:close/>
              </a:path>
            </a:pathLst>
          </a:custGeom>
          <a:solidFill>
            <a:srgbClr val="FE8C4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3315718" y="2753458"/>
            <a:ext cx="929658" cy="168848"/>
          </a:xfrm>
          <a:custGeom>
            <a:avLst/>
            <a:gdLst/>
            <a:ahLst/>
            <a:cxnLst/>
            <a:rect l="l" t="t" r="r" b="b"/>
            <a:pathLst>
              <a:path w="7488927" h="1360170" extrusionOk="0">
                <a:moveTo>
                  <a:pt x="7413996" y="579120"/>
                </a:moveTo>
                <a:lnTo>
                  <a:pt x="6714227" y="55880"/>
                </a:lnTo>
                <a:cubicBezTo>
                  <a:pt x="6640567" y="0"/>
                  <a:pt x="6579606" y="30480"/>
                  <a:pt x="6579606" y="123190"/>
                </a:cubicBezTo>
                <a:lnTo>
                  <a:pt x="6579606" y="556260"/>
                </a:lnTo>
                <a:lnTo>
                  <a:pt x="831850" y="556260"/>
                </a:lnTo>
                <a:cubicBezTo>
                  <a:pt x="778510" y="382270"/>
                  <a:pt x="617220" y="255270"/>
                  <a:pt x="425450" y="255270"/>
                </a:cubicBezTo>
                <a:cubicBezTo>
                  <a:pt x="190500" y="255270"/>
                  <a:pt x="0" y="445770"/>
                  <a:pt x="0" y="680720"/>
                </a:cubicBezTo>
                <a:cubicBezTo>
                  <a:pt x="0" y="915670"/>
                  <a:pt x="190500" y="1106170"/>
                  <a:pt x="425450" y="1106170"/>
                </a:cubicBezTo>
                <a:cubicBezTo>
                  <a:pt x="617220" y="1106170"/>
                  <a:pt x="778510" y="979170"/>
                  <a:pt x="831850" y="805180"/>
                </a:cubicBezTo>
                <a:lnTo>
                  <a:pt x="6578207" y="805180"/>
                </a:lnTo>
                <a:lnTo>
                  <a:pt x="6578207" y="1236980"/>
                </a:lnTo>
                <a:cubicBezTo>
                  <a:pt x="6578207" y="1329690"/>
                  <a:pt x="6639296" y="1360170"/>
                  <a:pt x="6712956" y="1304290"/>
                </a:cubicBezTo>
                <a:lnTo>
                  <a:pt x="7413996" y="779780"/>
                </a:lnTo>
                <a:cubicBezTo>
                  <a:pt x="7488927" y="726440"/>
                  <a:pt x="7488927" y="635000"/>
                  <a:pt x="7413996" y="579120"/>
                </a:cubicBezTo>
                <a:close/>
              </a:path>
            </a:pathLst>
          </a:custGeom>
          <a:solidFill>
            <a:srgbClr val="5CB85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1936857" y="2744155"/>
            <a:ext cx="929658" cy="168848"/>
          </a:xfrm>
          <a:custGeom>
            <a:avLst/>
            <a:gdLst/>
            <a:ahLst/>
            <a:cxnLst/>
            <a:rect l="l" t="t" r="r" b="b"/>
            <a:pathLst>
              <a:path w="7488927" h="1360170" extrusionOk="0">
                <a:moveTo>
                  <a:pt x="7413996" y="579120"/>
                </a:moveTo>
                <a:lnTo>
                  <a:pt x="6714227" y="55880"/>
                </a:lnTo>
                <a:cubicBezTo>
                  <a:pt x="6640567" y="0"/>
                  <a:pt x="6579606" y="30480"/>
                  <a:pt x="6579606" y="123190"/>
                </a:cubicBezTo>
                <a:lnTo>
                  <a:pt x="6579606" y="556260"/>
                </a:lnTo>
                <a:lnTo>
                  <a:pt x="831850" y="556260"/>
                </a:lnTo>
                <a:cubicBezTo>
                  <a:pt x="778510" y="382270"/>
                  <a:pt x="617220" y="255270"/>
                  <a:pt x="425450" y="255270"/>
                </a:cubicBezTo>
                <a:cubicBezTo>
                  <a:pt x="190500" y="255270"/>
                  <a:pt x="0" y="445770"/>
                  <a:pt x="0" y="680720"/>
                </a:cubicBezTo>
                <a:cubicBezTo>
                  <a:pt x="0" y="915670"/>
                  <a:pt x="190500" y="1106170"/>
                  <a:pt x="425450" y="1106170"/>
                </a:cubicBezTo>
                <a:cubicBezTo>
                  <a:pt x="617220" y="1106170"/>
                  <a:pt x="778510" y="979170"/>
                  <a:pt x="831850" y="805180"/>
                </a:cubicBezTo>
                <a:lnTo>
                  <a:pt x="6578207" y="805180"/>
                </a:lnTo>
                <a:lnTo>
                  <a:pt x="6578207" y="1236980"/>
                </a:lnTo>
                <a:cubicBezTo>
                  <a:pt x="6578207" y="1329690"/>
                  <a:pt x="6639296" y="1360170"/>
                  <a:pt x="6712956" y="1304290"/>
                </a:cubicBezTo>
                <a:lnTo>
                  <a:pt x="7413996" y="779780"/>
                </a:lnTo>
                <a:cubicBezTo>
                  <a:pt x="7488927" y="726440"/>
                  <a:pt x="7488927" y="635000"/>
                  <a:pt x="7413996" y="579120"/>
                </a:cubicBezTo>
                <a:close/>
              </a:path>
            </a:pathLst>
          </a:custGeom>
          <a:solidFill>
            <a:srgbClr val="42B9B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403185" y="2478480"/>
            <a:ext cx="700358" cy="700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/>
          <p:nvPr/>
        </p:nvSpPr>
        <p:spPr>
          <a:xfrm>
            <a:off x="7243988" y="2744155"/>
            <a:ext cx="929658" cy="168848"/>
          </a:xfrm>
          <a:custGeom>
            <a:avLst/>
            <a:gdLst/>
            <a:ahLst/>
            <a:cxnLst/>
            <a:rect l="l" t="t" r="r" b="b"/>
            <a:pathLst>
              <a:path w="7488927" h="1360170" extrusionOk="0">
                <a:moveTo>
                  <a:pt x="7413996" y="579120"/>
                </a:moveTo>
                <a:lnTo>
                  <a:pt x="6714227" y="55880"/>
                </a:lnTo>
                <a:cubicBezTo>
                  <a:pt x="6640567" y="0"/>
                  <a:pt x="6579606" y="30480"/>
                  <a:pt x="6579606" y="123190"/>
                </a:cubicBezTo>
                <a:lnTo>
                  <a:pt x="6579606" y="556260"/>
                </a:lnTo>
                <a:lnTo>
                  <a:pt x="831850" y="556260"/>
                </a:lnTo>
                <a:cubicBezTo>
                  <a:pt x="778510" y="382270"/>
                  <a:pt x="617220" y="255270"/>
                  <a:pt x="425450" y="255270"/>
                </a:cubicBezTo>
                <a:cubicBezTo>
                  <a:pt x="190500" y="255270"/>
                  <a:pt x="0" y="445770"/>
                  <a:pt x="0" y="680720"/>
                </a:cubicBezTo>
                <a:cubicBezTo>
                  <a:pt x="0" y="915670"/>
                  <a:pt x="190500" y="1106170"/>
                  <a:pt x="425450" y="1106170"/>
                </a:cubicBezTo>
                <a:cubicBezTo>
                  <a:pt x="617220" y="1106170"/>
                  <a:pt x="778510" y="979170"/>
                  <a:pt x="831850" y="805180"/>
                </a:cubicBezTo>
                <a:lnTo>
                  <a:pt x="6578207" y="805180"/>
                </a:lnTo>
                <a:lnTo>
                  <a:pt x="6578207" y="1236980"/>
                </a:lnTo>
                <a:cubicBezTo>
                  <a:pt x="6578207" y="1329690"/>
                  <a:pt x="6639296" y="1360170"/>
                  <a:pt x="6712956" y="1304290"/>
                </a:cubicBezTo>
                <a:lnTo>
                  <a:pt x="7413996" y="779780"/>
                </a:lnTo>
                <a:cubicBezTo>
                  <a:pt x="7488927" y="726440"/>
                  <a:pt x="7488927" y="635000"/>
                  <a:pt x="7413996" y="579120"/>
                </a:cubicBezTo>
                <a:close/>
              </a:path>
            </a:pathLst>
          </a:custGeom>
          <a:solidFill>
            <a:srgbClr val="3A3C3D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732049" y="2478480"/>
            <a:ext cx="700358" cy="70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4047811" y="2478480"/>
            <a:ext cx="700358" cy="70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350471" y="2478480"/>
            <a:ext cx="700358" cy="70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6679334" y="2487782"/>
            <a:ext cx="700358" cy="70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/>
          <p:nvPr/>
        </p:nvSpPr>
        <p:spPr>
          <a:xfrm>
            <a:off x="-2801932" y="0"/>
            <a:ext cx="3949466" cy="5143500"/>
          </a:xfrm>
          <a:custGeom>
            <a:avLst/>
            <a:gdLst/>
            <a:ahLst/>
            <a:cxnLst/>
            <a:rect l="l" t="t" r="r" b="b"/>
            <a:pathLst>
              <a:path w="8851059" h="11526982" extrusionOk="0">
                <a:moveTo>
                  <a:pt x="8851059" y="11526982"/>
                </a:moveTo>
                <a:lnTo>
                  <a:pt x="0" y="11526982"/>
                </a:lnTo>
                <a:lnTo>
                  <a:pt x="0" y="0"/>
                </a:lnTo>
                <a:lnTo>
                  <a:pt x="8851059" y="1152698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pic>
        <p:nvPicPr>
          <p:cNvPr id="164" name="Google Shape;164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72734" y="2611264"/>
            <a:ext cx="317279" cy="40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78438" y="2642110"/>
            <a:ext cx="403943" cy="37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96018" y="2611264"/>
            <a:ext cx="403943" cy="40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98679" y="2675895"/>
            <a:ext cx="403943" cy="30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56581" y="2626687"/>
            <a:ext cx="403943" cy="40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2587997">
            <a:off x="-3085137" y="-1672206"/>
            <a:ext cx="617027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879239" y="3328281"/>
            <a:ext cx="1384745" cy="115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FONDATION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Porteurs de </a:t>
            </a:r>
            <a:r>
              <a:rPr lang="fr" sz="1100" b="1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MSP</a:t>
            </a:r>
            <a:r>
              <a:rPr lang="fr" sz="1100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 et professionnels dynamiques du territoire se regroupent</a:t>
            </a: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242784" y="2011496"/>
            <a:ext cx="102116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12/12/2018</a:t>
            </a:r>
            <a:endParaRPr sz="700" dirty="0"/>
          </a:p>
        </p:txBody>
      </p:sp>
      <p:sp>
        <p:nvSpPr>
          <p:cNvPr id="172" name="Google Shape;172;p27"/>
          <p:cNvSpPr txBox="1"/>
          <p:nvPr/>
        </p:nvSpPr>
        <p:spPr>
          <a:xfrm>
            <a:off x="2571646" y="3375906"/>
            <a:ext cx="1086417" cy="12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Présentation du concept de CPTS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5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Diagnostic des besoins de chacun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2567933" y="1863763"/>
            <a:ext cx="102116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01/2019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rgbClr val="191919"/>
                </a:solidFill>
                <a:latin typeface="Public Sans"/>
                <a:sym typeface="Public Sans"/>
              </a:rPr>
              <a:t>03/2019</a:t>
            </a:r>
            <a:endParaRPr sz="700" dirty="0"/>
          </a:p>
        </p:txBody>
      </p:sp>
      <p:sp>
        <p:nvSpPr>
          <p:cNvPr id="174" name="Google Shape;174;p27"/>
          <p:cNvSpPr txBox="1"/>
          <p:nvPr/>
        </p:nvSpPr>
        <p:spPr>
          <a:xfrm>
            <a:off x="3887409" y="3375906"/>
            <a:ext cx="1021200" cy="78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Échanges et décision du territoire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3893081" y="2011496"/>
            <a:ext cx="102116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04/04/2019</a:t>
            </a:r>
            <a:endParaRPr sz="700" dirty="0"/>
          </a:p>
        </p:txBody>
      </p:sp>
      <p:sp>
        <p:nvSpPr>
          <p:cNvPr id="176" name="Google Shape;176;p27"/>
          <p:cNvSpPr txBox="1"/>
          <p:nvPr/>
        </p:nvSpPr>
        <p:spPr>
          <a:xfrm>
            <a:off x="5218230" y="2011496"/>
            <a:ext cx="102116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16/06/2019</a:t>
            </a:r>
            <a:endParaRPr sz="700" dirty="0"/>
          </a:p>
        </p:txBody>
      </p:sp>
      <p:sp>
        <p:nvSpPr>
          <p:cNvPr id="177" name="Google Shape;177;p27"/>
          <p:cNvSpPr txBox="1"/>
          <p:nvPr/>
        </p:nvSpPr>
        <p:spPr>
          <a:xfrm>
            <a:off x="6350424" y="2011496"/>
            <a:ext cx="1358177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0" i="0" u="none" strike="noStrike" cap="none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04/11/2020</a:t>
            </a:r>
            <a:endParaRPr sz="700" dirty="0"/>
          </a:p>
        </p:txBody>
      </p:sp>
      <p:sp>
        <p:nvSpPr>
          <p:cNvPr id="178" name="Google Shape;178;p27"/>
          <p:cNvSpPr txBox="1"/>
          <p:nvPr/>
        </p:nvSpPr>
        <p:spPr>
          <a:xfrm>
            <a:off x="5190069" y="3375906"/>
            <a:ext cx="10212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Constitution en association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Création des axes stratégiques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6520800" y="3375900"/>
            <a:ext cx="1652846" cy="123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Contractualisation ACI</a:t>
            </a:r>
            <a:endParaRPr sz="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50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rgbClr val="3A3C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0" u="none" strike="noStrike" cap="none" dirty="0">
                <a:solidFill>
                  <a:srgbClr val="3A3C3D"/>
                </a:solidFill>
                <a:latin typeface="Montserrat"/>
                <a:ea typeface="Montserrat"/>
                <a:cs typeface="Montserrat"/>
                <a:sym typeface="Montserrat"/>
              </a:rPr>
              <a:t>Présentation des perspectives de la CPTS lors de l’AG Ordinaire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1596858" y="236351"/>
            <a:ext cx="78525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i="0" u="none" strike="noStrike" cap="none" dirty="0">
                <a:solidFill>
                  <a:srgbClr val="3A3C3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Historique de la CPTS Grand Douai</a:t>
            </a:r>
            <a:endParaRPr sz="2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B219276-9D8E-49F6-84EC-BA5FC6C5B8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5376" y="776429"/>
            <a:ext cx="2203191" cy="1101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E34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/>
          <p:nvPr/>
        </p:nvSpPr>
        <p:spPr>
          <a:xfrm>
            <a:off x="5339967" y="0"/>
            <a:ext cx="3804034" cy="5143500"/>
          </a:xfrm>
          <a:prstGeom prst="rect">
            <a:avLst/>
          </a:prstGeom>
          <a:solidFill>
            <a:srgbClr val="F1C64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 txBox="1"/>
          <p:nvPr/>
        </p:nvSpPr>
        <p:spPr>
          <a:xfrm>
            <a:off x="657780" y="1184909"/>
            <a:ext cx="337440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i="0" u="none" strike="noStrike" cap="none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LES FACTEURS DE RÉUSSITE</a:t>
            </a:r>
            <a:endParaRPr sz="4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47" name="Google Shape;247;p32"/>
          <p:cNvGrpSpPr/>
          <p:nvPr/>
        </p:nvGrpSpPr>
        <p:grpSpPr>
          <a:xfrm>
            <a:off x="4139609" y="715927"/>
            <a:ext cx="4794860" cy="3433748"/>
            <a:chOff x="0" y="0"/>
            <a:chExt cx="13716000" cy="10172700"/>
          </a:xfrm>
        </p:grpSpPr>
        <p:sp>
          <p:nvSpPr>
            <p:cNvPr id="248" name="Google Shape;248;p32"/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 extrusionOk="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t="-392" b="-391"/>
              </a:stretch>
            </a:blipFill>
            <a:ln>
              <a:noFill/>
            </a:ln>
          </p:spPr>
        </p:sp>
        <p:sp>
          <p:nvSpPr>
            <p:cNvPr id="249" name="Google Shape;249;p32"/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 extrusionOk="0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462" r="-1463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FC90259-8416-42B4-8E85-C8785E9F4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92" y="1880421"/>
            <a:ext cx="3456888" cy="2044623"/>
          </a:xfrm>
          <a:prstGeom prst="rect">
            <a:avLst/>
          </a:prstGeom>
        </p:spPr>
      </p:pic>
      <p:sp>
        <p:nvSpPr>
          <p:cNvPr id="223" name="Google Shape;223;p31"/>
          <p:cNvSpPr/>
          <p:nvPr/>
        </p:nvSpPr>
        <p:spPr>
          <a:xfrm>
            <a:off x="700449" y="1475975"/>
            <a:ext cx="560354" cy="55759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3883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824346" y="1589246"/>
            <a:ext cx="31256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01</a:t>
            </a:r>
            <a:endParaRPr sz="700" dirty="0"/>
          </a:p>
        </p:txBody>
      </p:sp>
      <p:grpSp>
        <p:nvGrpSpPr>
          <p:cNvPr id="225" name="Google Shape;225;p31"/>
          <p:cNvGrpSpPr/>
          <p:nvPr/>
        </p:nvGrpSpPr>
        <p:grpSpPr>
          <a:xfrm>
            <a:off x="206795" y="2159219"/>
            <a:ext cx="1547662" cy="934545"/>
            <a:chOff x="0" y="28575"/>
            <a:chExt cx="4127100" cy="2492120"/>
          </a:xfrm>
        </p:grpSpPr>
        <p:sp>
          <p:nvSpPr>
            <p:cNvPr id="226" name="Google Shape;226;p31"/>
            <p:cNvSpPr txBox="1"/>
            <p:nvPr/>
          </p:nvSpPr>
          <p:spPr>
            <a:xfrm>
              <a:off x="0" y="28575"/>
              <a:ext cx="4127100" cy="767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b="1" i="0" u="none" strike="noStrike" cap="none" dirty="0">
                  <a:solidFill>
                    <a:srgbClr val="3A3C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RELATION</a:t>
              </a:r>
              <a:endParaRPr sz="7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31"/>
            <p:cNvSpPr txBox="1"/>
            <p:nvPr/>
          </p:nvSpPr>
          <p:spPr>
            <a:xfrm>
              <a:off x="0" y="1256759"/>
              <a:ext cx="4127100" cy="1263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Relation entre les acteurs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28" name="Google Shape;228;p31"/>
          <p:cNvSpPr/>
          <p:nvPr/>
        </p:nvSpPr>
        <p:spPr>
          <a:xfrm>
            <a:off x="2271751" y="1601623"/>
            <a:ext cx="560354" cy="55759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3883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2395647" y="1729451"/>
            <a:ext cx="31256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02</a:t>
            </a:r>
            <a:endParaRPr sz="700" dirty="0"/>
          </a:p>
        </p:txBody>
      </p:sp>
      <p:grpSp>
        <p:nvGrpSpPr>
          <p:cNvPr id="230" name="Google Shape;230;p31"/>
          <p:cNvGrpSpPr/>
          <p:nvPr/>
        </p:nvGrpSpPr>
        <p:grpSpPr>
          <a:xfrm>
            <a:off x="2001367" y="2371888"/>
            <a:ext cx="1661475" cy="1289734"/>
            <a:chOff x="0" y="28575"/>
            <a:chExt cx="4430598" cy="3439291"/>
          </a:xfrm>
        </p:grpSpPr>
        <p:sp>
          <p:nvSpPr>
            <p:cNvPr id="231" name="Google Shape;231;p31"/>
            <p:cNvSpPr txBox="1"/>
            <p:nvPr/>
          </p:nvSpPr>
          <p:spPr>
            <a:xfrm>
              <a:off x="0" y="28575"/>
              <a:ext cx="4430598" cy="767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b="1" dirty="0">
                  <a:solidFill>
                    <a:srgbClr val="3A3C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RESSOURCES</a:t>
              </a:r>
              <a:endParaRPr sz="7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298747" y="939994"/>
              <a:ext cx="3833100" cy="2527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S’appuyer sur les ressources institutionnelles du territoire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33" name="Google Shape;233;p31"/>
          <p:cNvSpPr/>
          <p:nvPr/>
        </p:nvSpPr>
        <p:spPr>
          <a:xfrm>
            <a:off x="3981063" y="1652620"/>
            <a:ext cx="560354" cy="55759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3883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"/>
          <p:cNvSpPr txBox="1"/>
          <p:nvPr/>
        </p:nvSpPr>
        <p:spPr>
          <a:xfrm>
            <a:off x="4116364" y="1799734"/>
            <a:ext cx="31256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03</a:t>
            </a:r>
            <a:endParaRPr sz="700" dirty="0"/>
          </a:p>
        </p:txBody>
      </p:sp>
      <p:grpSp>
        <p:nvGrpSpPr>
          <p:cNvPr id="235" name="Google Shape;235;p31"/>
          <p:cNvGrpSpPr/>
          <p:nvPr/>
        </p:nvGrpSpPr>
        <p:grpSpPr>
          <a:xfrm>
            <a:off x="3966913" y="2451130"/>
            <a:ext cx="1437413" cy="876919"/>
            <a:chOff x="0" y="28575"/>
            <a:chExt cx="3833100" cy="2338451"/>
          </a:xfrm>
        </p:grpSpPr>
        <p:sp>
          <p:nvSpPr>
            <p:cNvPr id="236" name="Google Shape;236;p31"/>
            <p:cNvSpPr txBox="1"/>
            <p:nvPr/>
          </p:nvSpPr>
          <p:spPr>
            <a:xfrm>
              <a:off x="0" y="28575"/>
              <a:ext cx="3833100" cy="767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b="1" i="0" u="none" strike="noStrike" cap="none" dirty="0">
                  <a:solidFill>
                    <a:srgbClr val="3A3C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VOLONTÉ</a:t>
              </a:r>
              <a:endParaRPr sz="7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0" y="1103090"/>
              <a:ext cx="3833100" cy="1263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i="0" u="none" strike="noStrike" cap="none" dirty="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Avoir envie de travailler ensemble</a:t>
              </a:r>
              <a:endParaRPr sz="7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38" name="Google Shape;238;p31"/>
          <p:cNvSpPr/>
          <p:nvPr/>
        </p:nvSpPr>
        <p:spPr>
          <a:xfrm>
            <a:off x="0" y="3391167"/>
            <a:ext cx="3734936" cy="1752333"/>
          </a:xfrm>
          <a:custGeom>
            <a:avLst/>
            <a:gdLst/>
            <a:ahLst/>
            <a:cxnLst/>
            <a:rect l="l" t="t" r="r" b="b"/>
            <a:pathLst>
              <a:path w="10502345" h="4927422" extrusionOk="0">
                <a:moveTo>
                  <a:pt x="10502345" y="4927422"/>
                </a:moveTo>
                <a:lnTo>
                  <a:pt x="0" y="4927422"/>
                </a:lnTo>
                <a:lnTo>
                  <a:pt x="0" y="0"/>
                </a:lnTo>
                <a:lnTo>
                  <a:pt x="10502345" y="4927422"/>
                </a:lnTo>
                <a:close/>
              </a:path>
            </a:pathLst>
          </a:custGeom>
          <a:solidFill>
            <a:srgbClr val="151E34"/>
          </a:solidFill>
          <a:ln>
            <a:noFill/>
          </a:ln>
        </p:spPr>
      </p:sp>
      <p:sp>
        <p:nvSpPr>
          <p:cNvPr id="239" name="Google Shape;239;p31"/>
          <p:cNvSpPr/>
          <p:nvPr/>
        </p:nvSpPr>
        <p:spPr>
          <a:xfrm rot="10800000">
            <a:off x="5276324" y="-99712"/>
            <a:ext cx="3876127" cy="1752333"/>
          </a:xfrm>
          <a:custGeom>
            <a:avLst/>
            <a:gdLst/>
            <a:ahLst/>
            <a:cxnLst/>
            <a:rect l="l" t="t" r="r" b="b"/>
            <a:pathLst>
              <a:path w="10899363" h="4927422" extrusionOk="0">
                <a:moveTo>
                  <a:pt x="10899363" y="4927422"/>
                </a:moveTo>
                <a:lnTo>
                  <a:pt x="0" y="4927422"/>
                </a:lnTo>
                <a:lnTo>
                  <a:pt x="0" y="0"/>
                </a:lnTo>
                <a:lnTo>
                  <a:pt x="10899363" y="4927422"/>
                </a:lnTo>
                <a:close/>
              </a:path>
            </a:pathLst>
          </a:custGeom>
          <a:solidFill>
            <a:srgbClr val="F1C648"/>
          </a:solidFill>
          <a:ln>
            <a:noFill/>
          </a:ln>
        </p:spPr>
      </p:sp>
      <p:sp>
        <p:nvSpPr>
          <p:cNvPr id="240" name="Google Shape;240;p31"/>
          <p:cNvSpPr txBox="1"/>
          <p:nvPr/>
        </p:nvSpPr>
        <p:spPr>
          <a:xfrm>
            <a:off x="1754446" y="284011"/>
            <a:ext cx="594766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 PRINCIPAUX FACTEURS DE RÉUSSITE</a:t>
            </a:r>
            <a:endParaRPr sz="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40;p31">
            <a:extLst>
              <a:ext uri="{FF2B5EF4-FFF2-40B4-BE49-F238E27FC236}">
                <a16:creationId xmlns:a16="http://schemas.microsoft.com/office/drawing/2014/main" id="{7B453193-42ED-4C26-8CCB-8BE5659201A4}"/>
              </a:ext>
            </a:extLst>
          </p:cNvPr>
          <p:cNvSpPr txBox="1"/>
          <p:nvPr/>
        </p:nvSpPr>
        <p:spPr>
          <a:xfrm>
            <a:off x="3468395" y="4367046"/>
            <a:ext cx="59476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rgbClr val="3A3C3D"/>
                </a:solidFill>
                <a:latin typeface="Berlin Sans FB Demi" panose="020E0802020502020306" pitchFamily="34" charset="0"/>
                <a:ea typeface="MS PGothic" panose="020B0600070205080204" pitchFamily="34" charset="-128"/>
                <a:cs typeface="Montserrat SemiBold"/>
                <a:sym typeface="Montserrat SemiBold"/>
              </a:rPr>
              <a:t>LA COMMUNICATION…</a:t>
            </a:r>
            <a:endParaRPr sz="700" b="1" dirty="0">
              <a:latin typeface="Berlin Sans FB Demi" panose="020E0802020502020306" pitchFamily="34" charset="0"/>
              <a:ea typeface="MS PGothic" panose="020B0600070205080204" pitchFamily="34" charset="-128"/>
              <a:cs typeface="Montserrat SemiBold"/>
              <a:sym typeface="Montserrat SemiBold"/>
            </a:endParaRPr>
          </a:p>
        </p:txBody>
      </p:sp>
      <p:pic>
        <p:nvPicPr>
          <p:cNvPr id="3" name="Graphique 2" descr="Loupe">
            <a:extLst>
              <a:ext uri="{FF2B5EF4-FFF2-40B4-BE49-F238E27FC236}">
                <a16:creationId xmlns:a16="http://schemas.microsoft.com/office/drawing/2014/main" id="{CD66AECA-D9E9-41E0-9865-F8B84F420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3185" y="646995"/>
            <a:ext cx="2044624" cy="20446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B2F21A4-EA38-47F6-8F33-BED487D64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443" y="1302282"/>
            <a:ext cx="802147" cy="4010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C002FE-0115-4FD0-A456-4A4A3B8345D1}"/>
              </a:ext>
            </a:extLst>
          </p:cNvPr>
          <p:cNvSpPr/>
          <p:nvPr/>
        </p:nvSpPr>
        <p:spPr>
          <a:xfrm>
            <a:off x="7702113" y="2571751"/>
            <a:ext cx="392808" cy="198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441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298</Words>
  <Application>Microsoft Office PowerPoint</Application>
  <PresentationFormat>Affichage à l'écran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Berlin Sans FB Demi</vt:lpstr>
      <vt:lpstr>Montserrat ExtraBold</vt:lpstr>
      <vt:lpstr>Public Sans</vt:lpstr>
      <vt:lpstr>Montserrat</vt:lpstr>
      <vt:lpstr>Calibri</vt:lpstr>
      <vt:lpstr>Montserrat SemiBold</vt:lpstr>
      <vt:lpstr>Simple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BERNIER</dc:creator>
  <cp:lastModifiedBy>BERNIER Manon</cp:lastModifiedBy>
  <cp:revision>16</cp:revision>
  <dcterms:modified xsi:type="dcterms:W3CDTF">2022-11-16T09:51:18Z</dcterms:modified>
</cp:coreProperties>
</file>