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8"/>
  </p:notesMasterIdLst>
  <p:sldIdLst>
    <p:sldId id="256" r:id="rId3"/>
    <p:sldId id="257" r:id="rId4"/>
    <p:sldId id="260" r:id="rId5"/>
    <p:sldId id="273" r:id="rId6"/>
    <p:sldId id="259" r:id="rId7"/>
    <p:sldId id="261" r:id="rId8"/>
    <p:sldId id="258" r:id="rId9"/>
    <p:sldId id="263" r:id="rId10"/>
    <p:sldId id="262" r:id="rId11"/>
    <p:sldId id="267" r:id="rId12"/>
    <p:sldId id="268" r:id="rId13"/>
    <p:sldId id="275" r:id="rId14"/>
    <p:sldId id="269" r:id="rId15"/>
    <p:sldId id="271" r:id="rId16"/>
    <p:sldId id="272" r:id="rId17"/>
  </p:sldIdLst>
  <p:sldSz cx="9144000" cy="5143500" type="screen16x9"/>
  <p:notesSz cx="6858000" cy="9144000"/>
  <p:embeddedFontLst>
    <p:embeddedFont>
      <p:font typeface="Berlin Sans FB Demi" panose="020E0802020502020306" pitchFamily="34" charset="0"/>
      <p:bold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Montserrat" panose="00000500000000000000" pitchFamily="2" charset="0"/>
      <p:regular r:id="rId24"/>
      <p:bold r:id="rId25"/>
      <p:italic r:id="rId26"/>
      <p:boldItalic r:id="rId27"/>
    </p:embeddedFont>
    <p:embeddedFont>
      <p:font typeface="Montserrat ExtraBold" panose="00000900000000000000" pitchFamily="2" charset="0"/>
      <p:bold r:id="rId28"/>
      <p:boldItalic r:id="rId29"/>
    </p:embeddedFont>
    <p:embeddedFont>
      <p:font typeface="Montserrat SemiBold" panose="00000700000000000000" pitchFamily="2" charset="0"/>
      <p:regular r:id="rId30"/>
      <p:bold r:id="rId31"/>
      <p:italic r:id="rId32"/>
      <p:boldItalic r:id="rId33"/>
    </p:embeddedFont>
    <p:embeddedFont>
      <p:font typeface="Public Sans" panose="020B060402020202020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1E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236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viewProps" Target="viewProps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868f1afdf9_2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1868f1afdf9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1868f1afdf9_2_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g1868f1afdf9_2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1868f1afdf9_2_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g1868f1afdf9_2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868f1afdf9_2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g1868f1afdf9_2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89006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1868f1afdf9_2_2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g1868f1afdf9_2_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1868f1afdf9_2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g1868f1afdf9_2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1868f1afdf9_2_3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g1868f1afdf9_2_3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868f1afdf9_2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1868f1afdf9_2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868f1afdf9_2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g1868f1afdf9_2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868f1afdf9_2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g1868f1afdf9_2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4419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868f1afdf9_2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g1868f1afdf9_2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868f1afdf9_2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1868f1afdf9_2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868f1afdf9_2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g1868f1afdf9_2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868f1afdf9_2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g1868f1afdf9_2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868f1afdf9_2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g1868f1afdf9_2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ctrTitle"/>
          </p:nvPr>
        </p:nvSpPr>
        <p:spPr>
          <a:xfrm>
            <a:off x="342900" y="1065213"/>
            <a:ext cx="3886200" cy="735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361156" y="2203450"/>
            <a:ext cx="3886200" cy="681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>
            <a:off x="361156" y="1453357"/>
            <a:ext cx="3886200" cy="750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marL="914400" lvl="1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body" idx="2"/>
          </p:nvPr>
        </p:nvSpPr>
        <p:spPr>
          <a:xfrm>
            <a:off x="23241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marL="914400" lvl="1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body" idx="1"/>
          </p:nvPr>
        </p:nvSpPr>
        <p:spPr>
          <a:xfrm>
            <a:off x="228600" y="767556"/>
            <a:ext cx="2020094" cy="319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2"/>
          </p:nvPr>
        </p:nvSpPr>
        <p:spPr>
          <a:xfrm>
            <a:off x="228600" y="1087438"/>
            <a:ext cx="2020094" cy="1975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3"/>
          </p:nvPr>
        </p:nvSpPr>
        <p:spPr>
          <a:xfrm>
            <a:off x="2322513" y="767556"/>
            <a:ext cx="2020888" cy="319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marL="457200" lvl="0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400" lvl="1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3pPr>
            <a:lvl4pPr marL="1828800" lvl="3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4pPr>
            <a:lvl5pPr marL="2286000" lvl="4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5pPr>
            <a:lvl6pPr marL="2743200" lvl="5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6pPr>
            <a:lvl7pPr marL="3200400" lvl="6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7pPr>
            <a:lvl8pPr marL="3657600" lvl="7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8pPr>
            <a:lvl9pPr marL="4114800" lvl="8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 b="1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4"/>
          </p:nvPr>
        </p:nvSpPr>
        <p:spPr>
          <a:xfrm>
            <a:off x="2322513" y="1087438"/>
            <a:ext cx="2020888" cy="1975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marL="914400" lvl="1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marL="1828800" lvl="3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marL="2286000" lvl="4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marL="2743200" lvl="5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marL="3200400" lvl="6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marL="3657600" lvl="7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marL="4114800" lvl="8" indent="-279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228600" y="136525"/>
            <a:ext cx="1504157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1787525" y="136525"/>
            <a:ext cx="2555875" cy="2926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330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marL="2286000" lvl="4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marL="2743200" lvl="5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marL="3200400" lvl="6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marL="3657600" lvl="7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marL="4114800" lvl="8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228600" y="717550"/>
            <a:ext cx="1504157" cy="2345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896144" y="2400300"/>
            <a:ext cx="2743200" cy="283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1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896144" y="2683669"/>
            <a:ext cx="2743200" cy="402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marL="1371600" lvl="2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marL="1828800" lvl="3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marL="2286000" lvl="4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marL="2743200" lvl="5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marL="3200400" lvl="6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marL="3657600" lvl="7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marL="4114800" lvl="8" indent="-228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1154509" y="-125809"/>
            <a:ext cx="2262982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2366169" y="1085850"/>
            <a:ext cx="2925763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270669" y="95250"/>
            <a:ext cx="2925763" cy="30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marL="1371600" lvl="2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marL="2286000" lvl="4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marL="2743200" lvl="5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marR="0" lvl="0" indent="-3302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700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hyperlink" Target="https://www.facebook.com/femashdf" TargetMode="External"/><Relationship Id="rId18" Type="http://schemas.openxmlformats.org/officeDocument/2006/relationships/hyperlink" Target="mailto:cpts.granddouai@gmail.com" TargetMode="External"/><Relationship Id="rId3" Type="http://schemas.openxmlformats.org/officeDocument/2006/relationships/image" Target="../media/image35.jpg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17" Type="http://schemas.openxmlformats.org/officeDocument/2006/relationships/hyperlink" Target="mailto:manon.bernier@urpsml-hdf.fr" TargetMode="External"/><Relationship Id="rId2" Type="http://schemas.openxmlformats.org/officeDocument/2006/relationships/notesSlide" Target="../notesSlides/notesSlide15.xml"/><Relationship Id="rId16" Type="http://schemas.openxmlformats.org/officeDocument/2006/relationships/hyperlink" Target="mailto:marine.leclercq@urpsml-hdf.fr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about:blank" TargetMode="External"/><Relationship Id="rId11" Type="http://schemas.openxmlformats.org/officeDocument/2006/relationships/hyperlink" Target="https://twitter.com/femashdf" TargetMode="External"/><Relationship Id="rId5" Type="http://schemas.openxmlformats.org/officeDocument/2006/relationships/image" Target="../media/image36.png"/><Relationship Id="rId15" Type="http://schemas.openxmlformats.org/officeDocument/2006/relationships/image" Target="../media/image2.png"/><Relationship Id="rId10" Type="http://schemas.openxmlformats.org/officeDocument/2006/relationships/image" Target="../media/image39.png"/><Relationship Id="rId4" Type="http://schemas.openxmlformats.org/officeDocument/2006/relationships/hyperlink" Target="https://www.femas-hdf.fr" TargetMode="External"/><Relationship Id="rId9" Type="http://schemas.openxmlformats.org/officeDocument/2006/relationships/hyperlink" Target="https://www.linkedin.com/company/femashautsdefrance/?viewAsMember=true" TargetMode="External"/><Relationship Id="rId1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jp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/>
          <p:nvPr/>
        </p:nvSpPr>
        <p:spPr>
          <a:xfrm rot="-2504656">
            <a:off x="2886540" y="-76828"/>
            <a:ext cx="7960902" cy="639431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0" name="Google Shape;130;p25"/>
          <p:cNvPicPr preferRelativeResize="0"/>
          <p:nvPr/>
        </p:nvPicPr>
        <p:blipFill rotWithShape="1">
          <a:blip r:embed="rId3">
            <a:alphaModFix/>
          </a:blip>
          <a:srcRect b="35229"/>
          <a:stretch/>
        </p:blipFill>
        <p:spPr>
          <a:xfrm rot="-2555737">
            <a:off x="-835998" y="-284075"/>
            <a:ext cx="6654663" cy="266514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5"/>
          <p:cNvSpPr/>
          <p:nvPr/>
        </p:nvSpPr>
        <p:spPr>
          <a:xfrm rot="5400000">
            <a:off x="109536" y="-109537"/>
            <a:ext cx="2358258" cy="2577331"/>
          </a:xfrm>
          <a:custGeom>
            <a:avLst/>
            <a:gdLst/>
            <a:ahLst/>
            <a:cxnLst/>
            <a:rect l="l" t="t" r="r" b="b"/>
            <a:pathLst>
              <a:path w="6869494" h="7507645" extrusionOk="0">
                <a:moveTo>
                  <a:pt x="6869494" y="7507645"/>
                </a:moveTo>
                <a:lnTo>
                  <a:pt x="0" y="7507645"/>
                </a:lnTo>
                <a:lnTo>
                  <a:pt x="0" y="0"/>
                </a:lnTo>
                <a:lnTo>
                  <a:pt x="6869494" y="7507645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132" name="Google Shape;132;p25"/>
          <p:cNvSpPr/>
          <p:nvPr/>
        </p:nvSpPr>
        <p:spPr>
          <a:xfrm>
            <a:off x="0" y="0"/>
            <a:ext cx="4049359" cy="5273594"/>
          </a:xfrm>
          <a:custGeom>
            <a:avLst/>
            <a:gdLst/>
            <a:ahLst/>
            <a:cxnLst/>
            <a:rect l="l" t="t" r="r" b="b"/>
            <a:pathLst>
              <a:path w="8851059" h="11526982" extrusionOk="0">
                <a:moveTo>
                  <a:pt x="8851059" y="11526982"/>
                </a:moveTo>
                <a:lnTo>
                  <a:pt x="0" y="11526982"/>
                </a:lnTo>
                <a:lnTo>
                  <a:pt x="0" y="0"/>
                </a:lnTo>
                <a:lnTo>
                  <a:pt x="8851059" y="11526982"/>
                </a:lnTo>
                <a:close/>
              </a:path>
            </a:pathLst>
          </a:custGeom>
          <a:solidFill>
            <a:srgbClr val="151E34"/>
          </a:solidFill>
          <a:ln>
            <a:noFill/>
          </a:ln>
        </p:spPr>
      </p:sp>
      <p:pic>
        <p:nvPicPr>
          <p:cNvPr id="133" name="Google Shape;133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01758" y="161545"/>
            <a:ext cx="2451742" cy="12019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5"/>
          <p:cNvSpPr txBox="1"/>
          <p:nvPr/>
        </p:nvSpPr>
        <p:spPr>
          <a:xfrm>
            <a:off x="3486894" y="1895979"/>
            <a:ext cx="52878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5200" i="0" u="none" strike="noStrike" cap="none">
                <a:solidFill>
                  <a:srgbClr val="3A3C3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JOURNÉE RÉGIONALE</a:t>
            </a:r>
            <a:endParaRPr sz="7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7522544" y="4699663"/>
            <a:ext cx="1309204" cy="19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0" i="0" u="none" strike="noStrike" cap="none">
                <a:solidFill>
                  <a:srgbClr val="3A3C3D"/>
                </a:solidFill>
                <a:latin typeface="Public Sans"/>
                <a:ea typeface="Public Sans"/>
                <a:cs typeface="Public Sans"/>
                <a:sym typeface="Public Sans"/>
              </a:rPr>
              <a:t>18 novembre 2022</a:t>
            </a:r>
            <a:endParaRPr sz="700"/>
          </a:p>
        </p:txBody>
      </p:sp>
      <p:grpSp>
        <p:nvGrpSpPr>
          <p:cNvPr id="136" name="Google Shape;136;p25"/>
          <p:cNvGrpSpPr/>
          <p:nvPr/>
        </p:nvGrpSpPr>
        <p:grpSpPr>
          <a:xfrm rot="-413221">
            <a:off x="586633" y="3959094"/>
            <a:ext cx="1037832" cy="114828"/>
            <a:chOff x="678378" y="1028650"/>
            <a:chExt cx="2767551" cy="306209"/>
          </a:xfrm>
        </p:grpSpPr>
        <p:sp>
          <p:nvSpPr>
            <p:cNvPr id="137" name="Google Shape;137;p25"/>
            <p:cNvSpPr txBox="1"/>
            <p:nvPr/>
          </p:nvSpPr>
          <p:spPr>
            <a:xfrm>
              <a:off x="678378" y="1028650"/>
              <a:ext cx="5661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7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/>
            </a:p>
          </p:txBody>
        </p:sp>
        <p:sp>
          <p:nvSpPr>
            <p:cNvPr id="138" name="Google Shape;138;p25"/>
            <p:cNvSpPr txBox="1"/>
            <p:nvPr/>
          </p:nvSpPr>
          <p:spPr>
            <a:xfrm>
              <a:off x="2879829" y="1047459"/>
              <a:ext cx="5661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7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/>
            </a:p>
          </p:txBody>
        </p:sp>
      </p:grpSp>
      <p:pic>
        <p:nvPicPr>
          <p:cNvPr id="139" name="Google Shape;139;p25"/>
          <p:cNvPicPr preferRelativeResize="0"/>
          <p:nvPr/>
        </p:nvPicPr>
        <p:blipFill rotWithShape="1">
          <a:blip r:embed="rId5">
            <a:alphaModFix/>
          </a:blip>
          <a:srcRect l="24533" t="29094" r="25814" b="19710"/>
          <a:stretch/>
        </p:blipFill>
        <p:spPr>
          <a:xfrm>
            <a:off x="612400" y="3659575"/>
            <a:ext cx="1828250" cy="106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E34"/>
        </a:solid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6"/>
          <p:cNvSpPr/>
          <p:nvPr/>
        </p:nvSpPr>
        <p:spPr>
          <a:xfrm>
            <a:off x="5339967" y="0"/>
            <a:ext cx="3804034" cy="5143500"/>
          </a:xfrm>
          <a:prstGeom prst="rect">
            <a:avLst/>
          </a:prstGeom>
          <a:solidFill>
            <a:srgbClr val="F1C648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4" name="Google Shape;304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37098" y="1188412"/>
            <a:ext cx="5987900" cy="3504974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36"/>
          <p:cNvSpPr/>
          <p:nvPr/>
        </p:nvSpPr>
        <p:spPr>
          <a:xfrm>
            <a:off x="4401878" y="1431851"/>
            <a:ext cx="4210494" cy="2615609"/>
          </a:xfrm>
          <a:custGeom>
            <a:avLst/>
            <a:gdLst/>
            <a:ahLst/>
            <a:cxnLst/>
            <a:rect l="l" t="t" r="r" b="b"/>
            <a:pathLst>
              <a:path w="4088830" h="2634580" extrusionOk="0">
                <a:moveTo>
                  <a:pt x="0" y="0"/>
                </a:moveTo>
                <a:lnTo>
                  <a:pt x="4088830" y="0"/>
                </a:lnTo>
                <a:lnTo>
                  <a:pt x="4088830" y="2634580"/>
                </a:lnTo>
                <a:lnTo>
                  <a:pt x="0" y="263458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grpSp>
        <p:nvGrpSpPr>
          <p:cNvPr id="306" name="Google Shape;306;p36"/>
          <p:cNvGrpSpPr/>
          <p:nvPr/>
        </p:nvGrpSpPr>
        <p:grpSpPr>
          <a:xfrm rot="-413221">
            <a:off x="4102070" y="1281746"/>
            <a:ext cx="3443513" cy="782669"/>
            <a:chOff x="258598" y="-255542"/>
            <a:chExt cx="9182700" cy="2087119"/>
          </a:xfrm>
        </p:grpSpPr>
        <p:sp>
          <p:nvSpPr>
            <p:cNvPr id="307" name="Google Shape;307;p36"/>
            <p:cNvSpPr txBox="1"/>
            <p:nvPr/>
          </p:nvSpPr>
          <p:spPr>
            <a:xfrm>
              <a:off x="4232631" y="1544177"/>
              <a:ext cx="8313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699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/>
            </a:p>
          </p:txBody>
        </p:sp>
        <p:sp>
          <p:nvSpPr>
            <p:cNvPr id="308" name="Google Shape;308;p36"/>
            <p:cNvSpPr txBox="1"/>
            <p:nvPr/>
          </p:nvSpPr>
          <p:spPr>
            <a:xfrm rot="413202">
              <a:off x="242607" y="295869"/>
              <a:ext cx="9214682" cy="2873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/>
            </a:p>
          </p:txBody>
        </p:sp>
      </p:grpSp>
      <p:sp>
        <p:nvSpPr>
          <p:cNvPr id="309" name="Google Shape;309;p36"/>
          <p:cNvSpPr txBox="1"/>
          <p:nvPr/>
        </p:nvSpPr>
        <p:spPr>
          <a:xfrm>
            <a:off x="305432" y="2758"/>
            <a:ext cx="4873798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LA MUTUALISATION DES ACTIONS</a:t>
            </a:r>
            <a:endParaRPr sz="4000" dirty="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310" name="Google Shape;310;p36"/>
          <p:cNvPicPr preferRelativeResize="0"/>
          <p:nvPr/>
        </p:nvPicPr>
        <p:blipFill rotWithShape="1">
          <a:blip r:embed="rId4">
            <a:alphaModFix/>
          </a:blip>
          <a:srcRect l="23328" t="28408" r="26971" b="25406"/>
          <a:stretch/>
        </p:blipFill>
        <p:spPr>
          <a:xfrm>
            <a:off x="4855601" y="1840684"/>
            <a:ext cx="3303048" cy="1726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9"/>
        </a:solidFill>
        <a:effectLst/>
      </p:bgPr>
    </p:bg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7"/>
          <p:cNvSpPr/>
          <p:nvPr/>
        </p:nvSpPr>
        <p:spPr>
          <a:xfrm>
            <a:off x="0" y="2057256"/>
            <a:ext cx="9144000" cy="308617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16" name="Google Shape;316;p37"/>
          <p:cNvPicPr preferRelativeResize="0"/>
          <p:nvPr/>
        </p:nvPicPr>
        <p:blipFill rotWithShape="1">
          <a:blip r:embed="rId3">
            <a:alphaModFix amt="50000"/>
          </a:blip>
          <a:srcRect t="27369" b="27369"/>
          <a:stretch/>
        </p:blipFill>
        <p:spPr>
          <a:xfrm>
            <a:off x="0" y="0"/>
            <a:ext cx="9144000" cy="20572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7" name="Google Shape;317;p37"/>
          <p:cNvGrpSpPr/>
          <p:nvPr/>
        </p:nvGrpSpPr>
        <p:grpSpPr>
          <a:xfrm>
            <a:off x="558375" y="2993446"/>
            <a:ext cx="2738250" cy="647067"/>
            <a:chOff x="-501396" y="19050"/>
            <a:chExt cx="7302000" cy="1725512"/>
          </a:xfrm>
        </p:grpSpPr>
        <p:sp>
          <p:nvSpPr>
            <p:cNvPr id="318" name="Google Shape;318;p37"/>
            <p:cNvSpPr txBox="1"/>
            <p:nvPr/>
          </p:nvSpPr>
          <p:spPr>
            <a:xfrm>
              <a:off x="-501396" y="1112594"/>
              <a:ext cx="7302000" cy="6319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100" i="0" u="none" strike="noStrike" cap="none" dirty="0">
                  <a:solidFill>
                    <a:srgbClr val="3A3C3D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Les actions</a:t>
              </a:r>
              <a:endParaRPr sz="110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9" name="Google Shape;319;p37"/>
            <p:cNvSpPr txBox="1"/>
            <p:nvPr/>
          </p:nvSpPr>
          <p:spPr>
            <a:xfrm>
              <a:off x="1" y="19050"/>
              <a:ext cx="6132000" cy="7222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998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600" i="0" u="none" strike="noStrike" cap="none" dirty="0">
                  <a:solidFill>
                    <a:srgbClr val="3A3C3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LA PRÉVENTION</a:t>
              </a:r>
              <a:endParaRPr sz="700" dirty="0"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320" name="Google Shape;320;p37"/>
          <p:cNvGrpSpPr/>
          <p:nvPr/>
        </p:nvGrpSpPr>
        <p:grpSpPr>
          <a:xfrm>
            <a:off x="3422266" y="2997018"/>
            <a:ext cx="2299500" cy="657778"/>
            <a:chOff x="0" y="28575"/>
            <a:chExt cx="6132000" cy="1754074"/>
          </a:xfrm>
        </p:grpSpPr>
        <p:sp>
          <p:nvSpPr>
            <p:cNvPr id="321" name="Google Shape;321;p37"/>
            <p:cNvSpPr txBox="1"/>
            <p:nvPr/>
          </p:nvSpPr>
          <p:spPr>
            <a:xfrm>
              <a:off x="0" y="1150681"/>
              <a:ext cx="6132000" cy="6319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100" i="0" u="none" strike="noStrike" cap="none" dirty="0">
                  <a:solidFill>
                    <a:srgbClr val="3A3C3D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Les actions</a:t>
              </a:r>
              <a:endParaRPr sz="70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2" name="Google Shape;322;p37"/>
            <p:cNvSpPr txBox="1"/>
            <p:nvPr/>
          </p:nvSpPr>
          <p:spPr>
            <a:xfrm>
              <a:off x="0" y="28575"/>
              <a:ext cx="6132000" cy="6771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500" i="0" u="none" strike="noStrike" cap="none" dirty="0">
                  <a:solidFill>
                    <a:srgbClr val="3A3C3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LES PARCOURS</a:t>
              </a:r>
              <a:endParaRPr sz="700" dirty="0"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323" name="Google Shape;323;p37"/>
          <p:cNvGrpSpPr/>
          <p:nvPr/>
        </p:nvGrpSpPr>
        <p:grpSpPr>
          <a:xfrm>
            <a:off x="6098132" y="2997018"/>
            <a:ext cx="2299500" cy="657778"/>
            <a:chOff x="0" y="28575"/>
            <a:chExt cx="6132000" cy="1754075"/>
          </a:xfrm>
        </p:grpSpPr>
        <p:sp>
          <p:nvSpPr>
            <p:cNvPr id="324" name="Google Shape;324;p37"/>
            <p:cNvSpPr txBox="1"/>
            <p:nvPr/>
          </p:nvSpPr>
          <p:spPr>
            <a:xfrm>
              <a:off x="0" y="1150682"/>
              <a:ext cx="6132000" cy="6319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100" i="0" u="none" strike="noStrike" cap="none" dirty="0">
                  <a:solidFill>
                    <a:srgbClr val="3A3C3D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Prêts de locaux envers les CPTS</a:t>
              </a:r>
              <a:endParaRPr sz="110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5" name="Google Shape;325;p37"/>
            <p:cNvSpPr txBox="1"/>
            <p:nvPr/>
          </p:nvSpPr>
          <p:spPr>
            <a:xfrm>
              <a:off x="0" y="28575"/>
              <a:ext cx="6132000" cy="6771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500" dirty="0">
                  <a:solidFill>
                    <a:srgbClr val="3A3C3D"/>
                  </a:solidFill>
                  <a:latin typeface="Montserrat SemiBold"/>
                  <a:sym typeface="Montserrat SemiBold"/>
                </a:rPr>
                <a:t>LES LIEUX</a:t>
              </a:r>
              <a:endParaRPr sz="1500" dirty="0">
                <a:solidFill>
                  <a:srgbClr val="3A3C3D"/>
                </a:solidFill>
                <a:latin typeface="Montserrat SemiBold"/>
                <a:sym typeface="Montserrat SemiBold"/>
              </a:endParaRPr>
            </a:p>
          </p:txBody>
        </p:sp>
      </p:grpSp>
      <p:grpSp>
        <p:nvGrpSpPr>
          <p:cNvPr id="326" name="Google Shape;326;p37"/>
          <p:cNvGrpSpPr/>
          <p:nvPr/>
        </p:nvGrpSpPr>
        <p:grpSpPr>
          <a:xfrm>
            <a:off x="6682620" y="1489475"/>
            <a:ext cx="1130494" cy="1135561"/>
            <a:chOff x="6756" y="0"/>
            <a:chExt cx="3014651" cy="3028163"/>
          </a:xfrm>
        </p:grpSpPr>
        <p:sp>
          <p:nvSpPr>
            <p:cNvPr id="327" name="Google Shape;327;p37"/>
            <p:cNvSpPr/>
            <p:nvPr/>
          </p:nvSpPr>
          <p:spPr>
            <a:xfrm>
              <a:off x="6756" y="0"/>
              <a:ext cx="3014651" cy="3028163"/>
            </a:xfrm>
            <a:custGeom>
              <a:avLst/>
              <a:gdLst/>
              <a:ahLst/>
              <a:cxnLst/>
              <a:rect l="l" t="t" r="r" b="b"/>
              <a:pathLst>
                <a:path w="6321665" h="6350000" extrusionOk="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38832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28" name="Google Shape;328;p3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0387" y="975491"/>
              <a:ext cx="1067388" cy="107718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29" name="Google Shape;329;p37"/>
          <p:cNvGrpSpPr/>
          <p:nvPr/>
        </p:nvGrpSpPr>
        <p:grpSpPr>
          <a:xfrm>
            <a:off x="1330886" y="1489475"/>
            <a:ext cx="1130494" cy="1135561"/>
            <a:chOff x="6756" y="0"/>
            <a:chExt cx="3014651" cy="3028163"/>
          </a:xfrm>
        </p:grpSpPr>
        <p:sp>
          <p:nvSpPr>
            <p:cNvPr id="330" name="Google Shape;330;p37"/>
            <p:cNvSpPr/>
            <p:nvPr/>
          </p:nvSpPr>
          <p:spPr>
            <a:xfrm>
              <a:off x="6756" y="0"/>
              <a:ext cx="3014651" cy="3028163"/>
            </a:xfrm>
            <a:custGeom>
              <a:avLst/>
              <a:gdLst/>
              <a:ahLst/>
              <a:cxnLst/>
              <a:rect l="l" t="t" r="r" b="b"/>
              <a:pathLst>
                <a:path w="6321665" h="6350000" extrusionOk="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51E34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31" name="Google Shape;331;p3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75491" y="975491"/>
              <a:ext cx="1077181" cy="107718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32" name="Google Shape;332;p37"/>
          <p:cNvGrpSpPr/>
          <p:nvPr/>
        </p:nvGrpSpPr>
        <p:grpSpPr>
          <a:xfrm>
            <a:off x="4006753" y="1489475"/>
            <a:ext cx="1130494" cy="1135561"/>
            <a:chOff x="6756" y="0"/>
            <a:chExt cx="3014651" cy="3028163"/>
          </a:xfrm>
        </p:grpSpPr>
        <p:sp>
          <p:nvSpPr>
            <p:cNvPr id="333" name="Google Shape;333;p37"/>
            <p:cNvSpPr/>
            <p:nvPr/>
          </p:nvSpPr>
          <p:spPr>
            <a:xfrm>
              <a:off x="6756" y="0"/>
              <a:ext cx="3014651" cy="3028163"/>
            </a:xfrm>
            <a:custGeom>
              <a:avLst/>
              <a:gdLst/>
              <a:ahLst/>
              <a:cxnLst/>
              <a:rect l="l" t="t" r="r" b="b"/>
              <a:pathLst>
                <a:path w="6321665" h="6350000" extrusionOk="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1C648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34" name="Google Shape;334;p3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99972" y="975491"/>
              <a:ext cx="1028218" cy="107718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5" name="Google Shape;335;p37"/>
          <p:cNvSpPr txBox="1"/>
          <p:nvPr/>
        </p:nvSpPr>
        <p:spPr>
          <a:xfrm>
            <a:off x="1975701" y="227289"/>
            <a:ext cx="5963276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LA MUTUALISATION ENTRE MSP ET CPTS</a:t>
            </a:r>
            <a:endParaRPr sz="7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1"/>
          <p:cNvSpPr txBox="1"/>
          <p:nvPr/>
        </p:nvSpPr>
        <p:spPr>
          <a:xfrm>
            <a:off x="824346" y="1589246"/>
            <a:ext cx="312560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700" b="1" i="0" u="none" strike="noStrike" cap="none" dirty="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01</a:t>
            </a:r>
            <a:endParaRPr sz="700" dirty="0"/>
          </a:p>
        </p:txBody>
      </p:sp>
      <p:sp>
        <p:nvSpPr>
          <p:cNvPr id="229" name="Google Shape;229;p31"/>
          <p:cNvSpPr txBox="1"/>
          <p:nvPr/>
        </p:nvSpPr>
        <p:spPr>
          <a:xfrm>
            <a:off x="2395647" y="1729451"/>
            <a:ext cx="312561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700" b="1" i="0" u="none" strike="noStrike" cap="none" dirty="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02</a:t>
            </a:r>
            <a:endParaRPr sz="700" dirty="0"/>
          </a:p>
        </p:txBody>
      </p:sp>
      <p:sp>
        <p:nvSpPr>
          <p:cNvPr id="234" name="Google Shape;234;p31"/>
          <p:cNvSpPr txBox="1"/>
          <p:nvPr/>
        </p:nvSpPr>
        <p:spPr>
          <a:xfrm>
            <a:off x="4116364" y="1799734"/>
            <a:ext cx="312561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700" b="1" i="0" u="none" strike="noStrike" cap="none" dirty="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03</a:t>
            </a:r>
            <a:endParaRPr sz="700" dirty="0"/>
          </a:p>
        </p:txBody>
      </p:sp>
      <p:sp>
        <p:nvSpPr>
          <p:cNvPr id="238" name="Google Shape;238;p31"/>
          <p:cNvSpPr/>
          <p:nvPr/>
        </p:nvSpPr>
        <p:spPr>
          <a:xfrm>
            <a:off x="0" y="3391167"/>
            <a:ext cx="3734936" cy="1752333"/>
          </a:xfrm>
          <a:custGeom>
            <a:avLst/>
            <a:gdLst/>
            <a:ahLst/>
            <a:cxnLst/>
            <a:rect l="l" t="t" r="r" b="b"/>
            <a:pathLst>
              <a:path w="10502345" h="4927422" extrusionOk="0">
                <a:moveTo>
                  <a:pt x="10502345" y="4927422"/>
                </a:moveTo>
                <a:lnTo>
                  <a:pt x="0" y="4927422"/>
                </a:lnTo>
                <a:lnTo>
                  <a:pt x="0" y="0"/>
                </a:lnTo>
                <a:lnTo>
                  <a:pt x="10502345" y="4927422"/>
                </a:lnTo>
                <a:close/>
              </a:path>
            </a:pathLst>
          </a:custGeom>
          <a:solidFill>
            <a:srgbClr val="151E34"/>
          </a:solidFill>
          <a:ln>
            <a:noFill/>
          </a:ln>
        </p:spPr>
      </p:sp>
      <p:sp>
        <p:nvSpPr>
          <p:cNvPr id="239" name="Google Shape;239;p31"/>
          <p:cNvSpPr/>
          <p:nvPr/>
        </p:nvSpPr>
        <p:spPr>
          <a:xfrm rot="10800000">
            <a:off x="5276324" y="-99712"/>
            <a:ext cx="3876127" cy="1752333"/>
          </a:xfrm>
          <a:custGeom>
            <a:avLst/>
            <a:gdLst/>
            <a:ahLst/>
            <a:cxnLst/>
            <a:rect l="l" t="t" r="r" b="b"/>
            <a:pathLst>
              <a:path w="10899363" h="4927422" extrusionOk="0">
                <a:moveTo>
                  <a:pt x="10899363" y="4927422"/>
                </a:moveTo>
                <a:lnTo>
                  <a:pt x="0" y="4927422"/>
                </a:lnTo>
                <a:lnTo>
                  <a:pt x="0" y="0"/>
                </a:lnTo>
                <a:lnTo>
                  <a:pt x="10899363" y="4927422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240" name="Google Shape;240;p31"/>
          <p:cNvSpPr txBox="1"/>
          <p:nvPr/>
        </p:nvSpPr>
        <p:spPr>
          <a:xfrm>
            <a:off x="1754446" y="284011"/>
            <a:ext cx="5947667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i="0" u="none" strike="noStrike" cap="none" dirty="0">
                <a:solidFill>
                  <a:srgbClr val="3A3C3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LA MUTUALISATION ENTRE MSP ET CPTS</a:t>
            </a:r>
            <a:endParaRPr sz="7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472DE05-32E9-4A62-B294-CF2BF1AF0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811" y="1171890"/>
            <a:ext cx="8518378" cy="376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210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E34"/>
        </a:solidFill>
        <a:effectLst/>
      </p:bgPr>
    </p:bg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8"/>
          <p:cNvSpPr/>
          <p:nvPr/>
        </p:nvSpPr>
        <p:spPr>
          <a:xfrm>
            <a:off x="3923245" y="-77255"/>
            <a:ext cx="5298011" cy="5298011"/>
          </a:xfrm>
          <a:custGeom>
            <a:avLst/>
            <a:gdLst/>
            <a:ahLst/>
            <a:cxnLst/>
            <a:rect l="l" t="t" r="r" b="b"/>
            <a:pathLst>
              <a:path w="6540754" h="6540754" extrusionOk="0">
                <a:moveTo>
                  <a:pt x="6540754" y="0"/>
                </a:moveTo>
                <a:lnTo>
                  <a:pt x="0" y="6540754"/>
                </a:lnTo>
                <a:lnTo>
                  <a:pt x="6540754" y="654075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50091"/>
            </a:stretch>
          </a:blipFill>
          <a:ln>
            <a:noFill/>
          </a:ln>
        </p:spPr>
      </p:sp>
      <p:sp>
        <p:nvSpPr>
          <p:cNvPr id="341" name="Google Shape;341;p38"/>
          <p:cNvSpPr/>
          <p:nvPr/>
        </p:nvSpPr>
        <p:spPr>
          <a:xfrm rot="5400000">
            <a:off x="5259235" y="-79455"/>
            <a:ext cx="3959821" cy="3964222"/>
          </a:xfrm>
          <a:custGeom>
            <a:avLst/>
            <a:gdLst/>
            <a:ahLst/>
            <a:cxnLst/>
            <a:rect l="l" t="t" r="r" b="b"/>
            <a:pathLst>
              <a:path w="6259642" h="6266599" extrusionOk="0">
                <a:moveTo>
                  <a:pt x="6259642" y="6266599"/>
                </a:moveTo>
                <a:lnTo>
                  <a:pt x="0" y="6266599"/>
                </a:lnTo>
                <a:lnTo>
                  <a:pt x="0" y="0"/>
                </a:lnTo>
                <a:lnTo>
                  <a:pt x="6259642" y="6266599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8" name="Google Shape;309;p36">
            <a:extLst>
              <a:ext uri="{FF2B5EF4-FFF2-40B4-BE49-F238E27FC236}">
                <a16:creationId xmlns:a16="http://schemas.microsoft.com/office/drawing/2014/main" id="{47581C7D-ADC7-4D02-BD3C-B9ADDB74090E}"/>
              </a:ext>
            </a:extLst>
          </p:cNvPr>
          <p:cNvSpPr txBox="1"/>
          <p:nvPr/>
        </p:nvSpPr>
        <p:spPr>
          <a:xfrm>
            <a:off x="361463" y="979326"/>
            <a:ext cx="4377451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LES DIFFICULTÉES ET VIGILANCES</a:t>
            </a:r>
            <a:endParaRPr sz="4000" dirty="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40"/>
          <p:cNvPicPr preferRelativeResize="0"/>
          <p:nvPr/>
        </p:nvPicPr>
        <p:blipFill rotWithShape="1">
          <a:blip r:embed="rId3">
            <a:alphaModFix/>
          </a:blip>
          <a:srcRect t="7865" b="786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40"/>
          <p:cNvSpPr txBox="1"/>
          <p:nvPr/>
        </p:nvSpPr>
        <p:spPr>
          <a:xfrm>
            <a:off x="2969704" y="2187000"/>
            <a:ext cx="32046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5000" i="0" u="none" strike="noStrike" cap="non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CONCLU</a:t>
            </a:r>
            <a:endParaRPr sz="7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41"/>
          <p:cNvPicPr preferRelativeResize="0"/>
          <p:nvPr/>
        </p:nvPicPr>
        <p:blipFill rotWithShape="1">
          <a:blip r:embed="rId3">
            <a:alphaModFix/>
          </a:blip>
          <a:srcRect l="16405" r="27781"/>
          <a:stretch/>
        </p:blipFill>
        <p:spPr>
          <a:xfrm>
            <a:off x="5395913" y="-314207"/>
            <a:ext cx="4572000" cy="5457707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41"/>
          <p:cNvSpPr/>
          <p:nvPr/>
        </p:nvSpPr>
        <p:spPr>
          <a:xfrm rot="10800000">
            <a:off x="8215842" y="0"/>
            <a:ext cx="1890885" cy="5143500"/>
          </a:xfrm>
          <a:custGeom>
            <a:avLst/>
            <a:gdLst/>
            <a:ahLst/>
            <a:cxnLst/>
            <a:rect l="l" t="t" r="r" b="b"/>
            <a:pathLst>
              <a:path w="5508059" h="14982775" extrusionOk="0">
                <a:moveTo>
                  <a:pt x="5508059" y="14982775"/>
                </a:moveTo>
                <a:lnTo>
                  <a:pt x="0" y="14982775"/>
                </a:lnTo>
                <a:lnTo>
                  <a:pt x="0" y="0"/>
                </a:lnTo>
                <a:lnTo>
                  <a:pt x="5508059" y="14982775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375" name="Google Shape;375;p41"/>
          <p:cNvSpPr/>
          <p:nvPr/>
        </p:nvSpPr>
        <p:spPr>
          <a:xfrm rot="-1160568">
            <a:off x="605737" y="756176"/>
            <a:ext cx="6035194" cy="555419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41"/>
          <p:cNvSpPr/>
          <p:nvPr/>
        </p:nvSpPr>
        <p:spPr>
          <a:xfrm>
            <a:off x="-4969989" y="3239062"/>
            <a:ext cx="11689771" cy="2634283"/>
          </a:xfrm>
          <a:prstGeom prst="rect">
            <a:avLst/>
          </a:prstGeom>
          <a:solidFill>
            <a:srgbClr val="151E34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41"/>
          <p:cNvSpPr txBox="1"/>
          <p:nvPr/>
        </p:nvSpPr>
        <p:spPr>
          <a:xfrm>
            <a:off x="1760997" y="1391650"/>
            <a:ext cx="28110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5000" i="0" u="none" strike="noStrike" cap="none">
                <a:solidFill>
                  <a:srgbClr val="3A3C3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MERCI !</a:t>
            </a:r>
            <a:endParaRPr sz="7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78" name="Google Shape;378;p41"/>
          <p:cNvSpPr/>
          <p:nvPr/>
        </p:nvSpPr>
        <p:spPr>
          <a:xfrm rot="-1169166">
            <a:off x="2801960" y="3912409"/>
            <a:ext cx="4489442" cy="2634283"/>
          </a:xfrm>
          <a:prstGeom prst="rect">
            <a:avLst/>
          </a:prstGeom>
          <a:solidFill>
            <a:srgbClr val="151E34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9" name="Google Shape;379;p41"/>
          <p:cNvGrpSpPr/>
          <p:nvPr/>
        </p:nvGrpSpPr>
        <p:grpSpPr>
          <a:xfrm>
            <a:off x="1114425" y="3670089"/>
            <a:ext cx="4789224" cy="1035261"/>
            <a:chOff x="0" y="0"/>
            <a:chExt cx="12771264" cy="2760696"/>
          </a:xfrm>
        </p:grpSpPr>
        <p:pic>
          <p:nvPicPr>
            <p:cNvPr id="380" name="Google Shape;380;p41">
              <a:hlinkClick r:id="rId4"/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0" y="2113823"/>
              <a:ext cx="647682" cy="6468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1" name="Google Shape;381;p41">
              <a:hlinkClick r:id="rId6"/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0" y="1082087"/>
              <a:ext cx="647682" cy="647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2" name="Google Shape;382;p4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0" y="0"/>
              <a:ext cx="647682" cy="647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3" name="Google Shape;383;p41">
              <a:hlinkClick r:id="rId9"/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6297337" y="0"/>
              <a:ext cx="647682" cy="647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4" name="Google Shape;384;p41">
              <a:hlinkClick r:id="rId11"/>
            </p:cNvPr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6297337" y="1082087"/>
              <a:ext cx="647682" cy="647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5" name="Google Shape;385;p41">
              <a:hlinkClick r:id="rId13"/>
            </p:cNvPr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6297337" y="2113014"/>
              <a:ext cx="647682" cy="6476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6" name="Google Shape;386;p41"/>
            <p:cNvSpPr txBox="1"/>
            <p:nvPr/>
          </p:nvSpPr>
          <p:spPr>
            <a:xfrm>
              <a:off x="1127693" y="10448"/>
              <a:ext cx="45855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3997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300" b="0" i="0" u="none" strike="noStrike" cap="none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03 28 48 16 12</a:t>
              </a:r>
              <a:endParaRPr sz="700"/>
            </a:p>
          </p:txBody>
        </p:sp>
        <p:sp>
          <p:nvSpPr>
            <p:cNvPr id="387" name="Google Shape;387;p41"/>
            <p:cNvSpPr txBox="1"/>
            <p:nvPr/>
          </p:nvSpPr>
          <p:spPr>
            <a:xfrm>
              <a:off x="1127693" y="1092536"/>
              <a:ext cx="45855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3997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300" b="0" i="0" u="none" strike="noStrike" cap="none" dirty="0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contact@femas-hdf.fr</a:t>
              </a:r>
              <a:endParaRPr sz="700" dirty="0"/>
            </a:p>
          </p:txBody>
        </p:sp>
        <p:sp>
          <p:nvSpPr>
            <p:cNvPr id="388" name="Google Shape;388;p41"/>
            <p:cNvSpPr txBox="1"/>
            <p:nvPr/>
          </p:nvSpPr>
          <p:spPr>
            <a:xfrm>
              <a:off x="1127693" y="2123867"/>
              <a:ext cx="46764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997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300" b="0" i="0" u="none" strike="noStrike" cap="none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www.femas-hdf.fr</a:t>
              </a:r>
              <a:endParaRPr sz="700"/>
            </a:p>
          </p:txBody>
        </p:sp>
        <p:sp>
          <p:nvSpPr>
            <p:cNvPr id="389" name="Google Shape;389;p41"/>
            <p:cNvSpPr txBox="1"/>
            <p:nvPr/>
          </p:nvSpPr>
          <p:spPr>
            <a:xfrm>
              <a:off x="7433964" y="10448"/>
              <a:ext cx="53373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3997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300" b="0" i="0" u="none" strike="noStrike" cap="none" dirty="0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FEMAS Hauts-de-France</a:t>
              </a:r>
              <a:endParaRPr sz="700" dirty="0"/>
            </a:p>
          </p:txBody>
        </p:sp>
        <p:sp>
          <p:nvSpPr>
            <p:cNvPr id="390" name="Google Shape;390;p41"/>
            <p:cNvSpPr txBox="1"/>
            <p:nvPr/>
          </p:nvSpPr>
          <p:spPr>
            <a:xfrm>
              <a:off x="7433964" y="1092536"/>
              <a:ext cx="50100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3997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300" b="0" i="0" u="none" strike="noStrike" cap="none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femashdf</a:t>
              </a:r>
              <a:endParaRPr sz="700"/>
            </a:p>
          </p:txBody>
        </p:sp>
        <p:sp>
          <p:nvSpPr>
            <p:cNvPr id="391" name="Google Shape;391;p41"/>
            <p:cNvSpPr txBox="1"/>
            <p:nvPr/>
          </p:nvSpPr>
          <p:spPr>
            <a:xfrm>
              <a:off x="7433964" y="2123867"/>
              <a:ext cx="50100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3997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300" b="0" i="0" u="none" strike="noStrike" cap="none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Femas Hauts-de-France</a:t>
              </a:r>
              <a:endParaRPr sz="700"/>
            </a:p>
          </p:txBody>
        </p:sp>
      </p:grpSp>
      <p:pic>
        <p:nvPicPr>
          <p:cNvPr id="392" name="Google Shape;392;p4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19063" y="144688"/>
            <a:ext cx="2081540" cy="102044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A998DF-F2E3-4D61-85B7-6D6F0C10BA27}"/>
              </a:ext>
            </a:extLst>
          </p:cNvPr>
          <p:cNvSpPr txBox="1"/>
          <p:nvPr/>
        </p:nvSpPr>
        <p:spPr>
          <a:xfrm>
            <a:off x="2110153" y="2995246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951979-F080-150F-2FDF-C37801265300}"/>
              </a:ext>
            </a:extLst>
          </p:cNvPr>
          <p:cNvSpPr txBox="1"/>
          <p:nvPr/>
        </p:nvSpPr>
        <p:spPr>
          <a:xfrm>
            <a:off x="119063" y="2411107"/>
            <a:ext cx="43500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Public Sans" panose="020B0604020202020204" charset="0"/>
              </a:rPr>
              <a:t>Leclercq Marine : </a:t>
            </a:r>
            <a:r>
              <a:rPr lang="fr-FR" sz="1100" dirty="0">
                <a:latin typeface="Public Sans" panose="020B0604020202020204" charset="0"/>
                <a:hlinkClick r:id="rId16"/>
              </a:rPr>
              <a:t>marine.leclercq@urpsml-hdf</a:t>
            </a:r>
            <a:r>
              <a:rPr lang="fr-FR" sz="1100">
                <a:latin typeface="Public Sans" panose="020B0604020202020204" charset="0"/>
                <a:hlinkClick r:id="rId16"/>
              </a:rPr>
              <a:t>.fr</a:t>
            </a:r>
            <a:r>
              <a:rPr lang="fr-FR" sz="1100">
                <a:latin typeface="Public Sans" panose="020B0604020202020204" charset="0"/>
              </a:rPr>
              <a:t>  </a:t>
            </a:r>
            <a:endParaRPr lang="fr-FR" sz="1100" dirty="0">
              <a:latin typeface="Public Sans" panose="020B0604020202020204" charset="0"/>
            </a:endParaRPr>
          </a:p>
          <a:p>
            <a:r>
              <a:rPr lang="fr-FR" sz="1100" dirty="0">
                <a:latin typeface="Public Sans" panose="020B0604020202020204" charset="0"/>
              </a:rPr>
              <a:t>Bernier Manon : </a:t>
            </a:r>
            <a:r>
              <a:rPr lang="fr-FR" sz="1100" dirty="0">
                <a:latin typeface="Public Sans" panose="020B0604020202020204" charset="0"/>
                <a:hlinkClick r:id="rId17"/>
              </a:rPr>
              <a:t>manon.bernier@urpsml-hdf.fr</a:t>
            </a:r>
            <a:endParaRPr lang="fr-FR" sz="1100" dirty="0">
              <a:latin typeface="Public Sans" panose="020B0604020202020204" charset="0"/>
            </a:endParaRPr>
          </a:p>
          <a:p>
            <a:pPr marL="285750" indent="-285750">
              <a:buFontTx/>
              <a:buChar char="-"/>
            </a:pPr>
            <a:endParaRPr lang="fr-FR" sz="1100" dirty="0">
              <a:latin typeface="Public Sans" panose="020B0604020202020204" charset="0"/>
            </a:endParaRPr>
          </a:p>
          <a:p>
            <a:r>
              <a:rPr lang="fr-FR" sz="1100" dirty="0">
                <a:latin typeface="Public Sans" panose="020B0604020202020204" charset="0"/>
              </a:rPr>
              <a:t>CPTS Grand Douai : </a:t>
            </a:r>
            <a:r>
              <a:rPr lang="fr-FR" sz="1100" dirty="0">
                <a:latin typeface="Public Sans" panose="020B0604020202020204" charset="0"/>
                <a:hlinkClick r:id="rId18"/>
              </a:rPr>
              <a:t>cpts.granddouai@gmail.com</a:t>
            </a:r>
            <a:r>
              <a:rPr lang="fr-FR" sz="1100" dirty="0">
                <a:latin typeface="Public Sans" panose="020B0604020202020204" charset="0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E34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/>
          <p:nvPr/>
        </p:nvSpPr>
        <p:spPr>
          <a:xfrm rot="-6078035">
            <a:off x="-1633786" y="67536"/>
            <a:ext cx="6796883" cy="50487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26"/>
          <p:cNvSpPr txBox="1"/>
          <p:nvPr/>
        </p:nvSpPr>
        <p:spPr>
          <a:xfrm>
            <a:off x="472475" y="2010600"/>
            <a:ext cx="34041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4500" i="0" u="none" strike="noStrike" cap="none">
                <a:solidFill>
                  <a:srgbClr val="3A3C3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SOMMAIRE</a:t>
            </a:r>
            <a:endParaRPr sz="7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46" name="Google Shape;146;p26"/>
          <p:cNvSpPr/>
          <p:nvPr/>
        </p:nvSpPr>
        <p:spPr>
          <a:xfrm rot="5400000">
            <a:off x="109536" y="-109537"/>
            <a:ext cx="2358258" cy="2577331"/>
          </a:xfrm>
          <a:custGeom>
            <a:avLst/>
            <a:gdLst/>
            <a:ahLst/>
            <a:cxnLst/>
            <a:rect l="l" t="t" r="r" b="b"/>
            <a:pathLst>
              <a:path w="6869494" h="7507645" extrusionOk="0">
                <a:moveTo>
                  <a:pt x="6869494" y="7507645"/>
                </a:moveTo>
                <a:lnTo>
                  <a:pt x="0" y="7507645"/>
                </a:lnTo>
                <a:lnTo>
                  <a:pt x="0" y="0"/>
                </a:lnTo>
                <a:lnTo>
                  <a:pt x="6869494" y="7507645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147" name="Google Shape;147;p26"/>
          <p:cNvSpPr txBox="1"/>
          <p:nvPr/>
        </p:nvSpPr>
        <p:spPr>
          <a:xfrm>
            <a:off x="4906019" y="372168"/>
            <a:ext cx="4025330" cy="401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r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Intro – </a:t>
            </a:r>
            <a:r>
              <a:rPr lang="fr-FR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La différence entre une MSP et une CPTS</a:t>
            </a:r>
          </a:p>
          <a:p>
            <a:pPr marL="28575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br>
              <a:rPr lang="fr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-FR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Quel portage des CPTS par les MSP </a:t>
            </a:r>
          </a:p>
          <a:p>
            <a:pPr marL="28575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Les facteurs de réussite</a:t>
            </a:r>
          </a:p>
          <a:p>
            <a:pPr marL="28575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Mutualisation des actions</a:t>
            </a:r>
          </a:p>
          <a:p>
            <a:pPr marL="28575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Difficultés et vigilances</a:t>
            </a:r>
          </a:p>
          <a:p>
            <a:pPr lvl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fr-FR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Clôture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9"/>
          <p:cNvSpPr txBox="1"/>
          <p:nvPr/>
        </p:nvSpPr>
        <p:spPr>
          <a:xfrm>
            <a:off x="1120217" y="1926757"/>
            <a:ext cx="3632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i="0" u="none" strike="noStrike" cap="none" dirty="0">
                <a:solidFill>
                  <a:srgbClr val="3A3C3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INTRODUCTION</a:t>
            </a:r>
            <a:endParaRPr sz="7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3" name="Google Shape;193;p29"/>
          <p:cNvSpPr/>
          <p:nvPr/>
        </p:nvSpPr>
        <p:spPr>
          <a:xfrm rot="-5400000">
            <a:off x="4540623" y="540123"/>
            <a:ext cx="5143500" cy="4063252"/>
          </a:xfrm>
          <a:custGeom>
            <a:avLst/>
            <a:gdLst/>
            <a:ahLst/>
            <a:cxnLst/>
            <a:rect l="l" t="t" r="r" b="b"/>
            <a:pathLst>
              <a:path w="12769234" h="10087415" extrusionOk="0">
                <a:moveTo>
                  <a:pt x="12769234" y="10087415"/>
                </a:moveTo>
                <a:lnTo>
                  <a:pt x="0" y="10087415"/>
                </a:lnTo>
                <a:lnTo>
                  <a:pt x="0" y="0"/>
                </a:lnTo>
                <a:lnTo>
                  <a:pt x="12769234" y="10087415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pic>
        <p:nvPicPr>
          <p:cNvPr id="194" name="Google Shape;194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23796" y="2788840"/>
            <a:ext cx="1556952" cy="1126844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9"/>
          <p:cNvSpPr/>
          <p:nvPr/>
        </p:nvSpPr>
        <p:spPr>
          <a:xfrm>
            <a:off x="-2801932" y="0"/>
            <a:ext cx="3949466" cy="5143500"/>
          </a:xfrm>
          <a:custGeom>
            <a:avLst/>
            <a:gdLst/>
            <a:ahLst/>
            <a:cxnLst/>
            <a:rect l="l" t="t" r="r" b="b"/>
            <a:pathLst>
              <a:path w="8851059" h="11526982" extrusionOk="0">
                <a:moveTo>
                  <a:pt x="8851059" y="11526982"/>
                </a:moveTo>
                <a:lnTo>
                  <a:pt x="0" y="11526982"/>
                </a:lnTo>
                <a:lnTo>
                  <a:pt x="0" y="0"/>
                </a:lnTo>
                <a:lnTo>
                  <a:pt x="8851059" y="11526982"/>
                </a:lnTo>
                <a:close/>
              </a:path>
            </a:pathLst>
          </a:custGeom>
          <a:solidFill>
            <a:srgbClr val="151E34"/>
          </a:solidFill>
          <a:ln>
            <a:noFill/>
          </a:ln>
        </p:spPr>
      </p:sp>
      <p:grpSp>
        <p:nvGrpSpPr>
          <p:cNvPr id="196" name="Google Shape;196;p29"/>
          <p:cNvGrpSpPr/>
          <p:nvPr/>
        </p:nvGrpSpPr>
        <p:grpSpPr>
          <a:xfrm rot="923544">
            <a:off x="5526531" y="238388"/>
            <a:ext cx="2476368" cy="5032779"/>
            <a:chOff x="0" y="0"/>
            <a:chExt cx="5000993" cy="10163632"/>
          </a:xfrm>
        </p:grpSpPr>
        <p:sp>
          <p:nvSpPr>
            <p:cNvPr id="197" name="Google Shape;197;p29"/>
            <p:cNvSpPr/>
            <p:nvPr/>
          </p:nvSpPr>
          <p:spPr>
            <a:xfrm>
              <a:off x="0" y="0"/>
              <a:ext cx="5000993" cy="10163632"/>
            </a:xfrm>
            <a:custGeom>
              <a:avLst/>
              <a:gdLst/>
              <a:ahLst/>
              <a:cxnLst/>
              <a:rect l="l" t="t" r="r" b="b"/>
              <a:pathLst>
                <a:path w="5000993" h="10163632" extrusionOk="0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l="-43" r="-44"/>
              </a:stretch>
            </a:blipFill>
            <a:ln>
              <a:noFill/>
            </a:ln>
          </p:spPr>
        </p:sp>
        <p:sp>
          <p:nvSpPr>
            <p:cNvPr id="198" name="Google Shape;198;p29"/>
            <p:cNvSpPr/>
            <p:nvPr/>
          </p:nvSpPr>
          <p:spPr>
            <a:xfrm>
              <a:off x="338760" y="288798"/>
              <a:ext cx="4330776" cy="9398000"/>
            </a:xfrm>
            <a:custGeom>
              <a:avLst/>
              <a:gdLst/>
              <a:ahLst/>
              <a:cxnLst/>
              <a:rect l="l" t="t" r="r" b="b"/>
              <a:pathLst>
                <a:path w="4330776" h="9398000" extrusionOk="0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9"/>
          <p:cNvSpPr/>
          <p:nvPr/>
        </p:nvSpPr>
        <p:spPr>
          <a:xfrm rot="-5400000">
            <a:off x="4540623" y="540123"/>
            <a:ext cx="5143500" cy="4063252"/>
          </a:xfrm>
          <a:custGeom>
            <a:avLst/>
            <a:gdLst/>
            <a:ahLst/>
            <a:cxnLst/>
            <a:rect l="l" t="t" r="r" b="b"/>
            <a:pathLst>
              <a:path w="12769234" h="10087415" extrusionOk="0">
                <a:moveTo>
                  <a:pt x="12769234" y="10087415"/>
                </a:moveTo>
                <a:lnTo>
                  <a:pt x="0" y="10087415"/>
                </a:lnTo>
                <a:lnTo>
                  <a:pt x="0" y="0"/>
                </a:lnTo>
                <a:lnTo>
                  <a:pt x="12769234" y="10087415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195" name="Google Shape;195;p29"/>
          <p:cNvSpPr/>
          <p:nvPr/>
        </p:nvSpPr>
        <p:spPr>
          <a:xfrm>
            <a:off x="-2801932" y="0"/>
            <a:ext cx="3949466" cy="5143500"/>
          </a:xfrm>
          <a:custGeom>
            <a:avLst/>
            <a:gdLst/>
            <a:ahLst/>
            <a:cxnLst/>
            <a:rect l="l" t="t" r="r" b="b"/>
            <a:pathLst>
              <a:path w="8851059" h="11526982" extrusionOk="0">
                <a:moveTo>
                  <a:pt x="8851059" y="11526982"/>
                </a:moveTo>
                <a:lnTo>
                  <a:pt x="0" y="11526982"/>
                </a:lnTo>
                <a:lnTo>
                  <a:pt x="0" y="0"/>
                </a:lnTo>
                <a:lnTo>
                  <a:pt x="8851059" y="11526982"/>
                </a:lnTo>
                <a:close/>
              </a:path>
            </a:pathLst>
          </a:custGeom>
          <a:solidFill>
            <a:srgbClr val="151E34"/>
          </a:solidFill>
          <a:ln>
            <a:noFill/>
          </a:ln>
        </p:spPr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C28E6B6-5DD0-4602-ACD7-05F0B9909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155" y="846161"/>
            <a:ext cx="7720462" cy="327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23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E34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8"/>
          <p:cNvSpPr/>
          <p:nvPr/>
        </p:nvSpPr>
        <p:spPr>
          <a:xfrm>
            <a:off x="5339967" y="0"/>
            <a:ext cx="3804034" cy="5143500"/>
          </a:xfrm>
          <a:prstGeom prst="rect">
            <a:avLst/>
          </a:prstGeom>
          <a:solidFill>
            <a:srgbClr val="F1C648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5" name="Google Shape;185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05516" y="1086237"/>
            <a:ext cx="3538485" cy="3542913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8"/>
          <p:cNvSpPr txBox="1"/>
          <p:nvPr/>
        </p:nvSpPr>
        <p:spPr>
          <a:xfrm>
            <a:off x="344922" y="1348714"/>
            <a:ext cx="4680733" cy="2708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QUEL PORTAGE DES CPTS PAR LES MSP EN RÉGION HDF</a:t>
            </a:r>
            <a:endParaRPr sz="4400" dirty="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24E1F40-6685-4712-95DC-FF5BD2514C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4865" y="1966076"/>
            <a:ext cx="2844334" cy="142216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 txBox="1"/>
          <p:nvPr/>
        </p:nvSpPr>
        <p:spPr>
          <a:xfrm>
            <a:off x="1213480" y="274154"/>
            <a:ext cx="7227094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i="0" u="none" strike="noStrike" cap="none" dirty="0">
                <a:solidFill>
                  <a:srgbClr val="3A3C3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Initiative de CPTS par une MSP</a:t>
            </a:r>
            <a:endParaRPr sz="7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4" name="Google Shape;204;p30"/>
          <p:cNvSpPr/>
          <p:nvPr/>
        </p:nvSpPr>
        <p:spPr>
          <a:xfrm rot="-5400000">
            <a:off x="5474690" y="711369"/>
            <a:ext cx="5143500" cy="4063253"/>
          </a:xfrm>
          <a:custGeom>
            <a:avLst/>
            <a:gdLst/>
            <a:ahLst/>
            <a:cxnLst/>
            <a:rect l="l" t="t" r="r" b="b"/>
            <a:pathLst>
              <a:path w="12769234" h="10087415" extrusionOk="0">
                <a:moveTo>
                  <a:pt x="12769234" y="10087415"/>
                </a:moveTo>
                <a:lnTo>
                  <a:pt x="0" y="10087415"/>
                </a:lnTo>
                <a:lnTo>
                  <a:pt x="0" y="0"/>
                </a:lnTo>
                <a:lnTo>
                  <a:pt x="12769234" y="10087415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205" name="Google Shape;205;p30"/>
          <p:cNvSpPr/>
          <p:nvPr/>
        </p:nvSpPr>
        <p:spPr>
          <a:xfrm>
            <a:off x="-2801932" y="0"/>
            <a:ext cx="3949466" cy="5143500"/>
          </a:xfrm>
          <a:custGeom>
            <a:avLst/>
            <a:gdLst/>
            <a:ahLst/>
            <a:cxnLst/>
            <a:rect l="l" t="t" r="r" b="b"/>
            <a:pathLst>
              <a:path w="8851059" h="11526982" extrusionOk="0">
                <a:moveTo>
                  <a:pt x="8851059" y="11526982"/>
                </a:moveTo>
                <a:lnTo>
                  <a:pt x="0" y="11526982"/>
                </a:lnTo>
                <a:lnTo>
                  <a:pt x="0" y="0"/>
                </a:lnTo>
                <a:lnTo>
                  <a:pt x="8851059" y="11526982"/>
                </a:lnTo>
                <a:close/>
              </a:path>
            </a:pathLst>
          </a:custGeom>
          <a:solidFill>
            <a:srgbClr val="151E34"/>
          </a:solidFill>
          <a:ln>
            <a:noFill/>
          </a:ln>
        </p:spPr>
      </p:sp>
      <p:grpSp>
        <p:nvGrpSpPr>
          <p:cNvPr id="206" name="Google Shape;206;p30"/>
          <p:cNvGrpSpPr/>
          <p:nvPr/>
        </p:nvGrpSpPr>
        <p:grpSpPr>
          <a:xfrm>
            <a:off x="4207564" y="1345678"/>
            <a:ext cx="4936436" cy="3507723"/>
            <a:chOff x="0" y="-38100"/>
            <a:chExt cx="11230042" cy="7580073"/>
          </a:xfrm>
        </p:grpSpPr>
        <p:sp>
          <p:nvSpPr>
            <p:cNvPr id="207" name="Google Shape;207;p30"/>
            <p:cNvSpPr txBox="1"/>
            <p:nvPr/>
          </p:nvSpPr>
          <p:spPr>
            <a:xfrm>
              <a:off x="7911685" y="-38100"/>
              <a:ext cx="1755001" cy="9078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i="0" u="none" strike="noStrike" cap="none" dirty="0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Somme (80)</a:t>
              </a:r>
              <a:endParaRPr sz="700" dirty="0"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rtl="0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050" b="1" i="0" u="none" strike="noStrike" cap="none" dirty="0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1/3 </a:t>
              </a:r>
              <a:r>
                <a:rPr lang="fr-FR" sz="1050" b="1" i="0" u="none" strike="noStrike" cap="none" dirty="0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projets</a:t>
              </a:r>
              <a:endParaRPr sz="900" b="1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08" name="Google Shape;208;p30"/>
            <p:cNvSpPr txBox="1"/>
            <p:nvPr/>
          </p:nvSpPr>
          <p:spPr>
            <a:xfrm>
              <a:off x="9251543" y="4085558"/>
              <a:ext cx="1978499" cy="9078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i="0" u="none" strike="noStrike" cap="none" dirty="0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Aisne (02)</a:t>
              </a:r>
              <a:endParaRPr sz="700" dirty="0"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rtl="0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050" b="1" i="0" u="none" strike="noStrike" cap="none" dirty="0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3/4 </a:t>
              </a:r>
              <a:r>
                <a:rPr lang="fr-FR" sz="1050" b="1" i="0" u="none" strike="noStrike" cap="none" dirty="0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projets</a:t>
              </a:r>
              <a:endParaRPr sz="900" b="1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09" name="Google Shape;209;p30"/>
            <p:cNvSpPr txBox="1"/>
            <p:nvPr/>
          </p:nvSpPr>
          <p:spPr>
            <a:xfrm>
              <a:off x="4715707" y="6634118"/>
              <a:ext cx="2056199" cy="9078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i="0" u="none" strike="noStrike" cap="none" dirty="0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Nord (59)</a:t>
              </a:r>
              <a:endParaRPr sz="700" dirty="0"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rtl="0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050" b="1" i="0" u="none" strike="noStrike" cap="none" dirty="0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16/25 </a:t>
              </a:r>
              <a:r>
                <a:rPr lang="fr-FR" sz="1050" b="1" i="0" u="none" strike="noStrike" cap="none" dirty="0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projets</a:t>
              </a:r>
              <a:endParaRPr sz="900" b="1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10" name="Google Shape;210;p30"/>
            <p:cNvSpPr txBox="1"/>
            <p:nvPr/>
          </p:nvSpPr>
          <p:spPr>
            <a:xfrm>
              <a:off x="0" y="4085558"/>
              <a:ext cx="2235898" cy="9078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i="0" u="none" strike="noStrike" cap="none" dirty="0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Oise (60)</a:t>
              </a:r>
              <a:endParaRPr sz="700" dirty="0"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rtl="0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050" b="1" i="0" u="none" strike="noStrike" cap="none" dirty="0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1/6 </a:t>
              </a:r>
              <a:r>
                <a:rPr lang="fr-FR" sz="1050" b="1" i="0" u="none" strike="noStrike" cap="none" dirty="0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projets</a:t>
              </a:r>
              <a:endParaRPr sz="900" b="1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11" name="Google Shape;211;p30"/>
            <p:cNvSpPr txBox="1"/>
            <p:nvPr/>
          </p:nvSpPr>
          <p:spPr>
            <a:xfrm>
              <a:off x="1544545" y="-38100"/>
              <a:ext cx="2031300" cy="13268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 i="0" u="none" strike="noStrike" cap="none" dirty="0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Pas de Calais (62)</a:t>
              </a:r>
              <a:endParaRPr sz="700" dirty="0"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rtl="0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1050" b="1" i="0" u="none" strike="noStrike" cap="none" dirty="0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7/14 </a:t>
              </a:r>
              <a:r>
                <a:rPr lang="fr-FR" sz="1050" b="1" i="0" u="none" strike="noStrike" cap="none" dirty="0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projets</a:t>
              </a:r>
              <a:endParaRPr sz="900" b="1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212" name="Google Shape;212;p30"/>
            <p:cNvGrpSpPr/>
            <p:nvPr/>
          </p:nvGrpSpPr>
          <p:grpSpPr>
            <a:xfrm>
              <a:off x="2404984" y="326679"/>
              <a:ext cx="6663315" cy="6323666"/>
              <a:chOff x="-121047" y="0"/>
              <a:chExt cx="2776171" cy="2634661"/>
            </a:xfrm>
          </p:grpSpPr>
          <p:sp>
            <p:nvSpPr>
              <p:cNvPr id="213" name="Google Shape;213;p30"/>
              <p:cNvSpPr/>
              <p:nvPr/>
            </p:nvSpPr>
            <p:spPr>
              <a:xfrm>
                <a:off x="1270000" y="0"/>
                <a:ext cx="1225947" cy="1104203"/>
              </a:xfrm>
              <a:custGeom>
                <a:avLst/>
                <a:gdLst/>
                <a:ahLst/>
                <a:cxnLst/>
                <a:rect l="l" t="t" r="r" b="b"/>
                <a:pathLst>
                  <a:path w="1225947" h="1104203" extrusionOk="0">
                    <a:moveTo>
                      <a:pt x="0" y="0"/>
                    </a:moveTo>
                    <a:cubicBezTo>
                      <a:pt x="573695" y="0"/>
                      <a:pt x="1076156" y="384611"/>
                      <a:pt x="1225947" y="938406"/>
                    </a:cubicBezTo>
                    <a:lnTo>
                      <a:pt x="612973" y="1104203"/>
                    </a:lnTo>
                    <a:cubicBezTo>
                      <a:pt x="538078" y="827305"/>
                      <a:pt x="286848" y="635000"/>
                      <a:pt x="0" y="635000"/>
                    </a:cubicBezTo>
                    <a:close/>
                  </a:path>
                </a:pathLst>
              </a:custGeom>
              <a:solidFill>
                <a:srgbClr val="E9E8E8"/>
              </a:solidFill>
              <a:ln>
                <a:noFill/>
              </a:ln>
            </p:spPr>
            <p:txBody>
              <a:bodyPr spcFirstLastPara="1" wrap="square" lIns="45725" tIns="45725" rIns="45725" bIns="457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30"/>
              <p:cNvSpPr/>
              <p:nvPr/>
            </p:nvSpPr>
            <p:spPr>
              <a:xfrm>
                <a:off x="1617102" y="877548"/>
                <a:ext cx="1038022" cy="1455928"/>
              </a:xfrm>
              <a:custGeom>
                <a:avLst/>
                <a:gdLst/>
                <a:ahLst/>
                <a:cxnLst/>
                <a:rect l="l" t="t" r="r" b="b"/>
                <a:pathLst>
                  <a:path w="1038022" h="1455928" extrusionOk="0">
                    <a:moveTo>
                      <a:pt x="860740" y="0"/>
                    </a:moveTo>
                    <a:cubicBezTo>
                      <a:pt x="1038021" y="545617"/>
                      <a:pt x="827504" y="1142337"/>
                      <a:pt x="347101" y="1455928"/>
                    </a:cubicBezTo>
                    <a:lnTo>
                      <a:pt x="0" y="924190"/>
                    </a:lnTo>
                    <a:cubicBezTo>
                      <a:pt x="240201" y="767394"/>
                      <a:pt x="345460" y="469035"/>
                      <a:pt x="256819" y="196226"/>
                    </a:cubicBezTo>
                    <a:close/>
                  </a:path>
                </a:pathLst>
              </a:custGeom>
              <a:solidFill>
                <a:srgbClr val="BFBEBE"/>
              </a:solidFill>
              <a:ln>
                <a:noFill/>
              </a:ln>
            </p:spPr>
            <p:txBody>
              <a:bodyPr spcFirstLastPara="1" wrap="square" lIns="45725" tIns="45725" rIns="45725" bIns="457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30"/>
              <p:cNvSpPr/>
              <p:nvPr/>
            </p:nvSpPr>
            <p:spPr>
              <a:xfrm>
                <a:off x="473094" y="1764429"/>
                <a:ext cx="1543393" cy="870232"/>
              </a:xfrm>
              <a:custGeom>
                <a:avLst/>
                <a:gdLst/>
                <a:ahLst/>
                <a:cxnLst/>
                <a:rect l="l" t="t" r="r" b="b"/>
                <a:pathLst>
                  <a:path w="1543393" h="870232" extrusionOk="0">
                    <a:moveTo>
                      <a:pt x="1543393" y="533023"/>
                    </a:moveTo>
                    <a:cubicBezTo>
                      <a:pt x="1079264" y="870232"/>
                      <a:pt x="446696" y="854415"/>
                      <a:pt x="0" y="494430"/>
                    </a:cubicBezTo>
                    <a:lnTo>
                      <a:pt x="398453" y="0"/>
                    </a:lnTo>
                    <a:cubicBezTo>
                      <a:pt x="621801" y="179993"/>
                      <a:pt x="938085" y="187902"/>
                      <a:pt x="1170150" y="19297"/>
                    </a:cubicBezTo>
                    <a:close/>
                  </a:path>
                </a:pathLst>
              </a:custGeom>
              <a:solidFill>
                <a:srgbClr val="969696"/>
              </a:solidFill>
              <a:ln>
                <a:noFill/>
              </a:ln>
            </p:spPr>
            <p:txBody>
              <a:bodyPr spcFirstLastPara="1" wrap="square" lIns="45725" tIns="45725" rIns="45725" bIns="457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30"/>
              <p:cNvSpPr/>
              <p:nvPr/>
            </p:nvSpPr>
            <p:spPr>
              <a:xfrm>
                <a:off x="-121047" y="817672"/>
                <a:ext cx="1017804" cy="1479780"/>
              </a:xfrm>
              <a:custGeom>
                <a:avLst/>
                <a:gdLst/>
                <a:ahLst/>
                <a:cxnLst/>
                <a:rect l="l" t="t" r="r" b="b"/>
                <a:pathLst>
                  <a:path w="1017804" h="1479780" extrusionOk="0">
                    <a:moveTo>
                      <a:pt x="644560" y="1479780"/>
                    </a:moveTo>
                    <a:cubicBezTo>
                      <a:pt x="180430" y="1142570"/>
                      <a:pt x="0" y="536074"/>
                      <a:pt x="204329" y="0"/>
                    </a:cubicBezTo>
                    <a:lnTo>
                      <a:pt x="797688" y="226164"/>
                    </a:lnTo>
                    <a:cubicBezTo>
                      <a:pt x="695523" y="494201"/>
                      <a:pt x="785739" y="797449"/>
                      <a:pt x="1017803" y="966054"/>
                    </a:cubicBezTo>
                    <a:close/>
                  </a:path>
                </a:pathLst>
              </a:custGeom>
              <a:solidFill>
                <a:srgbClr val="706F70"/>
              </a:solidFill>
              <a:ln>
                <a:noFill/>
              </a:ln>
            </p:spPr>
            <p:txBody>
              <a:bodyPr spcFirstLastPara="1" wrap="square" lIns="45725" tIns="45725" rIns="45725" bIns="457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30"/>
              <p:cNvSpPr/>
              <p:nvPr/>
            </p:nvSpPr>
            <p:spPr>
              <a:xfrm>
                <a:off x="62158" y="0"/>
                <a:ext cx="1207778" cy="1073774"/>
              </a:xfrm>
              <a:custGeom>
                <a:avLst/>
                <a:gdLst/>
                <a:ahLst/>
                <a:cxnLst/>
                <a:rect l="l" t="t" r="r" b="b"/>
                <a:pathLst>
                  <a:path w="1207778" h="1073774" extrusionOk="0">
                    <a:moveTo>
                      <a:pt x="0" y="877548"/>
                    </a:moveTo>
                    <a:cubicBezTo>
                      <a:pt x="170006" y="354324"/>
                      <a:pt x="657564" y="55"/>
                      <a:pt x="1207715" y="0"/>
                    </a:cubicBezTo>
                    <a:lnTo>
                      <a:pt x="1207779" y="635000"/>
                    </a:lnTo>
                    <a:cubicBezTo>
                      <a:pt x="932703" y="635027"/>
                      <a:pt x="688924" y="812162"/>
                      <a:pt x="603921" y="1073774"/>
                    </a:cubicBezTo>
                    <a:close/>
                  </a:path>
                </a:pathLst>
              </a:custGeom>
              <a:solidFill>
                <a:srgbClr val="4B4B4C"/>
              </a:solidFill>
              <a:ln>
                <a:noFill/>
              </a:ln>
            </p:spPr>
            <p:txBody>
              <a:bodyPr spcFirstLastPara="1" wrap="square" lIns="45725" tIns="45725" rIns="45725" bIns="457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30"/>
              <p:cNvSpPr/>
              <p:nvPr/>
            </p:nvSpPr>
            <p:spPr>
              <a:xfrm>
                <a:off x="1270000" y="0"/>
                <a:ext cx="127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127" h="635000" extrusionOk="0">
                    <a:moveTo>
                      <a:pt x="0" y="0"/>
                    </a:moveTo>
                    <a:cubicBezTo>
                      <a:pt x="42" y="0"/>
                      <a:pt x="85" y="0"/>
                      <a:pt x="127" y="0"/>
                    </a:cubicBezTo>
                    <a:lnTo>
                      <a:pt x="63" y="635000"/>
                    </a:lnTo>
                    <a:cubicBezTo>
                      <a:pt x="42" y="635000"/>
                      <a:pt x="21" y="635000"/>
                      <a:pt x="0" y="635000"/>
                    </a:cubicBezTo>
                    <a:close/>
                  </a:path>
                </a:pathLst>
              </a:custGeom>
              <a:solidFill>
                <a:srgbClr val="535353"/>
              </a:solidFill>
              <a:ln>
                <a:noFill/>
              </a:ln>
            </p:spPr>
            <p:txBody>
              <a:bodyPr spcFirstLastPara="1" wrap="square" lIns="45725" tIns="45725" rIns="45725" bIns="457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88F74059-6652-422D-BFC7-43DBF8C32E05}"/>
              </a:ext>
            </a:extLst>
          </p:cNvPr>
          <p:cNvSpPr txBox="1"/>
          <p:nvPr/>
        </p:nvSpPr>
        <p:spPr>
          <a:xfrm>
            <a:off x="528762" y="1171721"/>
            <a:ext cx="251097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/>
              <a:t>52</a:t>
            </a:r>
            <a:r>
              <a:rPr lang="fr-FR" dirty="0"/>
              <a:t> projets de CPTS reconnus en région Hauts-de-France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74A6DC3-7EB5-4824-9EE7-067EDFA84DCC}"/>
              </a:ext>
            </a:extLst>
          </p:cNvPr>
          <p:cNvSpPr txBox="1"/>
          <p:nvPr/>
        </p:nvSpPr>
        <p:spPr>
          <a:xfrm>
            <a:off x="540407" y="2183577"/>
            <a:ext cx="251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/>
              <a:t>28</a:t>
            </a:r>
            <a:r>
              <a:rPr lang="fr-FR" dirty="0"/>
              <a:t> projets de CPTS sont à l’initiatives de MSP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9612659-9C9A-41B5-AAA9-DA97DAB122B8}"/>
              </a:ext>
            </a:extLst>
          </p:cNvPr>
          <p:cNvSpPr txBox="1"/>
          <p:nvPr/>
        </p:nvSpPr>
        <p:spPr>
          <a:xfrm>
            <a:off x="540407" y="3099540"/>
            <a:ext cx="251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/>
              <a:t>2 </a:t>
            </a:r>
            <a:r>
              <a:rPr lang="fr-FR" dirty="0"/>
              <a:t>projets de MSP en même temps que le projet de CPTS</a:t>
            </a:r>
          </a:p>
        </p:txBody>
      </p: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B7CAE7CC-3EA5-4B02-81B4-71187BD8E8D2}"/>
              </a:ext>
            </a:extLst>
          </p:cNvPr>
          <p:cNvSpPr/>
          <p:nvPr/>
        </p:nvSpPr>
        <p:spPr>
          <a:xfrm>
            <a:off x="2866571" y="1370906"/>
            <a:ext cx="1526964" cy="21840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/>
          <p:nvPr/>
        </p:nvSpPr>
        <p:spPr>
          <a:xfrm>
            <a:off x="4593450" y="2744155"/>
            <a:ext cx="929658" cy="168848"/>
          </a:xfrm>
          <a:custGeom>
            <a:avLst/>
            <a:gdLst/>
            <a:ahLst/>
            <a:cxnLst/>
            <a:rect l="l" t="t" r="r" b="b"/>
            <a:pathLst>
              <a:path w="7488927" h="1360170" extrusionOk="0">
                <a:moveTo>
                  <a:pt x="7413996" y="579120"/>
                </a:moveTo>
                <a:lnTo>
                  <a:pt x="6714227" y="55880"/>
                </a:lnTo>
                <a:cubicBezTo>
                  <a:pt x="6640567" y="0"/>
                  <a:pt x="6579606" y="30480"/>
                  <a:pt x="6579606" y="123190"/>
                </a:cubicBezTo>
                <a:lnTo>
                  <a:pt x="6579606" y="556260"/>
                </a:lnTo>
                <a:lnTo>
                  <a:pt x="831850" y="556260"/>
                </a:lnTo>
                <a:cubicBezTo>
                  <a:pt x="778510" y="382270"/>
                  <a:pt x="617220" y="255270"/>
                  <a:pt x="425450" y="255270"/>
                </a:cubicBezTo>
                <a:cubicBezTo>
                  <a:pt x="190500" y="255270"/>
                  <a:pt x="0" y="445770"/>
                  <a:pt x="0" y="680720"/>
                </a:cubicBezTo>
                <a:cubicBezTo>
                  <a:pt x="0" y="915670"/>
                  <a:pt x="190500" y="1106170"/>
                  <a:pt x="425450" y="1106170"/>
                </a:cubicBezTo>
                <a:cubicBezTo>
                  <a:pt x="617220" y="1106170"/>
                  <a:pt x="778510" y="979170"/>
                  <a:pt x="831850" y="805180"/>
                </a:cubicBezTo>
                <a:lnTo>
                  <a:pt x="6578207" y="805180"/>
                </a:lnTo>
                <a:lnTo>
                  <a:pt x="6578207" y="1236980"/>
                </a:lnTo>
                <a:cubicBezTo>
                  <a:pt x="6578207" y="1329690"/>
                  <a:pt x="6639296" y="1360170"/>
                  <a:pt x="6712956" y="1304290"/>
                </a:cubicBezTo>
                <a:lnTo>
                  <a:pt x="7413996" y="779780"/>
                </a:lnTo>
                <a:cubicBezTo>
                  <a:pt x="7488927" y="726440"/>
                  <a:pt x="7488927" y="635000"/>
                  <a:pt x="7413996" y="579120"/>
                </a:cubicBezTo>
                <a:close/>
              </a:path>
            </a:pathLst>
          </a:custGeom>
          <a:solidFill>
            <a:srgbClr val="EEC643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7"/>
          <p:cNvSpPr/>
          <p:nvPr/>
        </p:nvSpPr>
        <p:spPr>
          <a:xfrm>
            <a:off x="5918719" y="2744155"/>
            <a:ext cx="929658" cy="168848"/>
          </a:xfrm>
          <a:custGeom>
            <a:avLst/>
            <a:gdLst/>
            <a:ahLst/>
            <a:cxnLst/>
            <a:rect l="l" t="t" r="r" b="b"/>
            <a:pathLst>
              <a:path w="7488927" h="1360170" extrusionOk="0">
                <a:moveTo>
                  <a:pt x="7413996" y="579120"/>
                </a:moveTo>
                <a:lnTo>
                  <a:pt x="6714227" y="55880"/>
                </a:lnTo>
                <a:cubicBezTo>
                  <a:pt x="6640567" y="0"/>
                  <a:pt x="6579606" y="30480"/>
                  <a:pt x="6579606" y="123190"/>
                </a:cubicBezTo>
                <a:lnTo>
                  <a:pt x="6579606" y="556260"/>
                </a:lnTo>
                <a:lnTo>
                  <a:pt x="831850" y="556260"/>
                </a:lnTo>
                <a:cubicBezTo>
                  <a:pt x="778510" y="382270"/>
                  <a:pt x="617220" y="255270"/>
                  <a:pt x="425450" y="255270"/>
                </a:cubicBezTo>
                <a:cubicBezTo>
                  <a:pt x="190500" y="255270"/>
                  <a:pt x="0" y="445770"/>
                  <a:pt x="0" y="680720"/>
                </a:cubicBezTo>
                <a:cubicBezTo>
                  <a:pt x="0" y="915670"/>
                  <a:pt x="190500" y="1106170"/>
                  <a:pt x="425450" y="1106170"/>
                </a:cubicBezTo>
                <a:cubicBezTo>
                  <a:pt x="617220" y="1106170"/>
                  <a:pt x="778510" y="979170"/>
                  <a:pt x="831850" y="805180"/>
                </a:cubicBezTo>
                <a:lnTo>
                  <a:pt x="6578207" y="805180"/>
                </a:lnTo>
                <a:lnTo>
                  <a:pt x="6578207" y="1236980"/>
                </a:lnTo>
                <a:cubicBezTo>
                  <a:pt x="6578207" y="1329690"/>
                  <a:pt x="6639296" y="1360170"/>
                  <a:pt x="6712956" y="1304290"/>
                </a:cubicBezTo>
                <a:lnTo>
                  <a:pt x="7413996" y="779780"/>
                </a:lnTo>
                <a:cubicBezTo>
                  <a:pt x="7488927" y="726440"/>
                  <a:pt x="7488927" y="635000"/>
                  <a:pt x="7413996" y="579120"/>
                </a:cubicBezTo>
                <a:close/>
              </a:path>
            </a:pathLst>
          </a:custGeom>
          <a:solidFill>
            <a:srgbClr val="FE8C41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7"/>
          <p:cNvSpPr/>
          <p:nvPr/>
        </p:nvSpPr>
        <p:spPr>
          <a:xfrm>
            <a:off x="3315718" y="2753458"/>
            <a:ext cx="929658" cy="168848"/>
          </a:xfrm>
          <a:custGeom>
            <a:avLst/>
            <a:gdLst/>
            <a:ahLst/>
            <a:cxnLst/>
            <a:rect l="l" t="t" r="r" b="b"/>
            <a:pathLst>
              <a:path w="7488927" h="1360170" extrusionOk="0">
                <a:moveTo>
                  <a:pt x="7413996" y="579120"/>
                </a:moveTo>
                <a:lnTo>
                  <a:pt x="6714227" y="55880"/>
                </a:lnTo>
                <a:cubicBezTo>
                  <a:pt x="6640567" y="0"/>
                  <a:pt x="6579606" y="30480"/>
                  <a:pt x="6579606" y="123190"/>
                </a:cubicBezTo>
                <a:lnTo>
                  <a:pt x="6579606" y="556260"/>
                </a:lnTo>
                <a:lnTo>
                  <a:pt x="831850" y="556260"/>
                </a:lnTo>
                <a:cubicBezTo>
                  <a:pt x="778510" y="382270"/>
                  <a:pt x="617220" y="255270"/>
                  <a:pt x="425450" y="255270"/>
                </a:cubicBezTo>
                <a:cubicBezTo>
                  <a:pt x="190500" y="255270"/>
                  <a:pt x="0" y="445770"/>
                  <a:pt x="0" y="680720"/>
                </a:cubicBezTo>
                <a:cubicBezTo>
                  <a:pt x="0" y="915670"/>
                  <a:pt x="190500" y="1106170"/>
                  <a:pt x="425450" y="1106170"/>
                </a:cubicBezTo>
                <a:cubicBezTo>
                  <a:pt x="617220" y="1106170"/>
                  <a:pt x="778510" y="979170"/>
                  <a:pt x="831850" y="805180"/>
                </a:cubicBezTo>
                <a:lnTo>
                  <a:pt x="6578207" y="805180"/>
                </a:lnTo>
                <a:lnTo>
                  <a:pt x="6578207" y="1236980"/>
                </a:lnTo>
                <a:cubicBezTo>
                  <a:pt x="6578207" y="1329690"/>
                  <a:pt x="6639296" y="1360170"/>
                  <a:pt x="6712956" y="1304290"/>
                </a:cubicBezTo>
                <a:lnTo>
                  <a:pt x="7413996" y="779780"/>
                </a:lnTo>
                <a:cubicBezTo>
                  <a:pt x="7488927" y="726440"/>
                  <a:pt x="7488927" y="635000"/>
                  <a:pt x="7413996" y="579120"/>
                </a:cubicBezTo>
                <a:close/>
              </a:path>
            </a:pathLst>
          </a:custGeom>
          <a:solidFill>
            <a:srgbClr val="5CB85C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7"/>
          <p:cNvSpPr/>
          <p:nvPr/>
        </p:nvSpPr>
        <p:spPr>
          <a:xfrm>
            <a:off x="1936857" y="2744155"/>
            <a:ext cx="929658" cy="168848"/>
          </a:xfrm>
          <a:custGeom>
            <a:avLst/>
            <a:gdLst/>
            <a:ahLst/>
            <a:cxnLst/>
            <a:rect l="l" t="t" r="r" b="b"/>
            <a:pathLst>
              <a:path w="7488927" h="1360170" extrusionOk="0">
                <a:moveTo>
                  <a:pt x="7413996" y="579120"/>
                </a:moveTo>
                <a:lnTo>
                  <a:pt x="6714227" y="55880"/>
                </a:lnTo>
                <a:cubicBezTo>
                  <a:pt x="6640567" y="0"/>
                  <a:pt x="6579606" y="30480"/>
                  <a:pt x="6579606" y="123190"/>
                </a:cubicBezTo>
                <a:lnTo>
                  <a:pt x="6579606" y="556260"/>
                </a:lnTo>
                <a:lnTo>
                  <a:pt x="831850" y="556260"/>
                </a:lnTo>
                <a:cubicBezTo>
                  <a:pt x="778510" y="382270"/>
                  <a:pt x="617220" y="255270"/>
                  <a:pt x="425450" y="255270"/>
                </a:cubicBezTo>
                <a:cubicBezTo>
                  <a:pt x="190500" y="255270"/>
                  <a:pt x="0" y="445770"/>
                  <a:pt x="0" y="680720"/>
                </a:cubicBezTo>
                <a:cubicBezTo>
                  <a:pt x="0" y="915670"/>
                  <a:pt x="190500" y="1106170"/>
                  <a:pt x="425450" y="1106170"/>
                </a:cubicBezTo>
                <a:cubicBezTo>
                  <a:pt x="617220" y="1106170"/>
                  <a:pt x="778510" y="979170"/>
                  <a:pt x="831850" y="805180"/>
                </a:cubicBezTo>
                <a:lnTo>
                  <a:pt x="6578207" y="805180"/>
                </a:lnTo>
                <a:lnTo>
                  <a:pt x="6578207" y="1236980"/>
                </a:lnTo>
                <a:cubicBezTo>
                  <a:pt x="6578207" y="1329690"/>
                  <a:pt x="6639296" y="1360170"/>
                  <a:pt x="6712956" y="1304290"/>
                </a:cubicBezTo>
                <a:lnTo>
                  <a:pt x="7413996" y="779780"/>
                </a:lnTo>
                <a:cubicBezTo>
                  <a:pt x="7488927" y="726440"/>
                  <a:pt x="7488927" y="635000"/>
                  <a:pt x="7413996" y="579120"/>
                </a:cubicBezTo>
                <a:close/>
              </a:path>
            </a:pathLst>
          </a:custGeom>
          <a:solidFill>
            <a:srgbClr val="42B9BE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6" name="Google Shape;156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1403185" y="2478480"/>
            <a:ext cx="700358" cy="700358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7"/>
          <p:cNvSpPr/>
          <p:nvPr/>
        </p:nvSpPr>
        <p:spPr>
          <a:xfrm>
            <a:off x="7243988" y="2744155"/>
            <a:ext cx="929658" cy="168848"/>
          </a:xfrm>
          <a:custGeom>
            <a:avLst/>
            <a:gdLst/>
            <a:ahLst/>
            <a:cxnLst/>
            <a:rect l="l" t="t" r="r" b="b"/>
            <a:pathLst>
              <a:path w="7488927" h="1360170" extrusionOk="0">
                <a:moveTo>
                  <a:pt x="7413996" y="579120"/>
                </a:moveTo>
                <a:lnTo>
                  <a:pt x="6714227" y="55880"/>
                </a:lnTo>
                <a:cubicBezTo>
                  <a:pt x="6640567" y="0"/>
                  <a:pt x="6579606" y="30480"/>
                  <a:pt x="6579606" y="123190"/>
                </a:cubicBezTo>
                <a:lnTo>
                  <a:pt x="6579606" y="556260"/>
                </a:lnTo>
                <a:lnTo>
                  <a:pt x="831850" y="556260"/>
                </a:lnTo>
                <a:cubicBezTo>
                  <a:pt x="778510" y="382270"/>
                  <a:pt x="617220" y="255270"/>
                  <a:pt x="425450" y="255270"/>
                </a:cubicBezTo>
                <a:cubicBezTo>
                  <a:pt x="190500" y="255270"/>
                  <a:pt x="0" y="445770"/>
                  <a:pt x="0" y="680720"/>
                </a:cubicBezTo>
                <a:cubicBezTo>
                  <a:pt x="0" y="915670"/>
                  <a:pt x="190500" y="1106170"/>
                  <a:pt x="425450" y="1106170"/>
                </a:cubicBezTo>
                <a:cubicBezTo>
                  <a:pt x="617220" y="1106170"/>
                  <a:pt x="778510" y="979170"/>
                  <a:pt x="831850" y="805180"/>
                </a:cubicBezTo>
                <a:lnTo>
                  <a:pt x="6578207" y="805180"/>
                </a:lnTo>
                <a:lnTo>
                  <a:pt x="6578207" y="1236980"/>
                </a:lnTo>
                <a:cubicBezTo>
                  <a:pt x="6578207" y="1329690"/>
                  <a:pt x="6639296" y="1360170"/>
                  <a:pt x="6712956" y="1304290"/>
                </a:cubicBezTo>
                <a:lnTo>
                  <a:pt x="7413996" y="779780"/>
                </a:lnTo>
                <a:cubicBezTo>
                  <a:pt x="7488927" y="726440"/>
                  <a:pt x="7488927" y="635000"/>
                  <a:pt x="7413996" y="579120"/>
                </a:cubicBezTo>
                <a:close/>
              </a:path>
            </a:pathLst>
          </a:custGeom>
          <a:solidFill>
            <a:srgbClr val="3A3C3D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8" name="Google Shape;158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2732049" y="2478480"/>
            <a:ext cx="700358" cy="700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5400000">
            <a:off x="4047811" y="2478480"/>
            <a:ext cx="700358" cy="700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5400000">
            <a:off x="5350471" y="2478480"/>
            <a:ext cx="700358" cy="700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5400000">
            <a:off x="6679334" y="2487782"/>
            <a:ext cx="700358" cy="700357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7"/>
          <p:cNvSpPr/>
          <p:nvPr/>
        </p:nvSpPr>
        <p:spPr>
          <a:xfrm>
            <a:off x="-2801932" y="0"/>
            <a:ext cx="3949466" cy="5143500"/>
          </a:xfrm>
          <a:custGeom>
            <a:avLst/>
            <a:gdLst/>
            <a:ahLst/>
            <a:cxnLst/>
            <a:rect l="l" t="t" r="r" b="b"/>
            <a:pathLst>
              <a:path w="8851059" h="11526982" extrusionOk="0">
                <a:moveTo>
                  <a:pt x="8851059" y="11526982"/>
                </a:moveTo>
                <a:lnTo>
                  <a:pt x="0" y="11526982"/>
                </a:lnTo>
                <a:lnTo>
                  <a:pt x="0" y="0"/>
                </a:lnTo>
                <a:lnTo>
                  <a:pt x="8851059" y="11526982"/>
                </a:lnTo>
                <a:close/>
              </a:path>
            </a:pathLst>
          </a:custGeom>
          <a:solidFill>
            <a:srgbClr val="151E34"/>
          </a:solidFill>
          <a:ln>
            <a:noFill/>
          </a:ln>
        </p:spPr>
      </p:sp>
      <p:pic>
        <p:nvPicPr>
          <p:cNvPr id="164" name="Google Shape;164;p2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872734" y="2611264"/>
            <a:ext cx="317279" cy="403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878438" y="2642110"/>
            <a:ext cx="403943" cy="373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196018" y="2611264"/>
            <a:ext cx="403943" cy="403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498679" y="2675895"/>
            <a:ext cx="403943" cy="305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556581" y="2626687"/>
            <a:ext cx="403943" cy="403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rot="-2587997">
            <a:off x="-3085137" y="-1672206"/>
            <a:ext cx="6170272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7"/>
          <p:cNvSpPr txBox="1"/>
          <p:nvPr/>
        </p:nvSpPr>
        <p:spPr>
          <a:xfrm>
            <a:off x="879239" y="3328281"/>
            <a:ext cx="1384745" cy="1151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 i="0" u="none" strike="noStrike" cap="none" dirty="0">
                <a:solidFill>
                  <a:srgbClr val="3A3C3D"/>
                </a:solidFill>
                <a:latin typeface="Montserrat"/>
                <a:ea typeface="Montserrat"/>
                <a:cs typeface="Montserrat"/>
                <a:sym typeface="Montserrat"/>
              </a:rPr>
              <a:t>FONDATION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dirty="0">
                <a:solidFill>
                  <a:srgbClr val="3A3C3D"/>
                </a:solidFill>
                <a:latin typeface="Montserrat"/>
                <a:ea typeface="Montserrat"/>
                <a:cs typeface="Montserrat"/>
                <a:sym typeface="Montserrat"/>
              </a:rPr>
              <a:t>Porteurs de </a:t>
            </a:r>
            <a:r>
              <a:rPr lang="fr" sz="1100" b="1" dirty="0">
                <a:solidFill>
                  <a:srgbClr val="3A3C3D"/>
                </a:solidFill>
                <a:latin typeface="Montserrat"/>
                <a:ea typeface="Montserrat"/>
                <a:cs typeface="Montserrat"/>
                <a:sym typeface="Montserrat"/>
              </a:rPr>
              <a:t>MSP</a:t>
            </a:r>
            <a:r>
              <a:rPr lang="fr" sz="1100" dirty="0">
                <a:solidFill>
                  <a:srgbClr val="3A3C3D"/>
                </a:solidFill>
                <a:latin typeface="Montserrat"/>
                <a:ea typeface="Montserrat"/>
                <a:cs typeface="Montserrat"/>
                <a:sym typeface="Montserrat"/>
              </a:rPr>
              <a:t> et professionnels dynamiques du territoire se regroupent</a:t>
            </a:r>
            <a:endParaRPr sz="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1" name="Google Shape;171;p27"/>
          <p:cNvSpPr txBox="1"/>
          <p:nvPr/>
        </p:nvSpPr>
        <p:spPr>
          <a:xfrm>
            <a:off x="1242784" y="2011496"/>
            <a:ext cx="1021161" cy="295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0" i="0" u="none" strike="noStrike" cap="none" dirty="0">
                <a:solidFill>
                  <a:srgbClr val="191919"/>
                </a:solidFill>
                <a:latin typeface="Public Sans"/>
                <a:ea typeface="Public Sans"/>
                <a:cs typeface="Public Sans"/>
                <a:sym typeface="Public Sans"/>
              </a:rPr>
              <a:t>12/12/2018</a:t>
            </a:r>
            <a:endParaRPr sz="700" dirty="0"/>
          </a:p>
        </p:txBody>
      </p:sp>
      <p:sp>
        <p:nvSpPr>
          <p:cNvPr id="172" name="Google Shape;172;p27"/>
          <p:cNvSpPr txBox="1"/>
          <p:nvPr/>
        </p:nvSpPr>
        <p:spPr>
          <a:xfrm>
            <a:off x="2571646" y="3375906"/>
            <a:ext cx="1086417" cy="1297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5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i="0" u="none" strike="noStrike" cap="none" dirty="0">
                <a:solidFill>
                  <a:srgbClr val="3A3C3D"/>
                </a:solidFill>
                <a:latin typeface="Montserrat"/>
                <a:ea typeface="Montserrat"/>
                <a:cs typeface="Montserrat"/>
                <a:sym typeface="Montserrat"/>
              </a:rPr>
              <a:t>Présentation du concept de CPTS</a:t>
            </a:r>
            <a:endParaRPr sz="7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500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b="0" i="0" u="none" strike="noStrike" cap="none" dirty="0">
              <a:solidFill>
                <a:srgbClr val="3A3C3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i="0" u="none" strike="noStrike" cap="none" dirty="0">
                <a:solidFill>
                  <a:srgbClr val="3A3C3D"/>
                </a:solidFill>
                <a:latin typeface="Montserrat"/>
                <a:ea typeface="Montserrat"/>
                <a:cs typeface="Montserrat"/>
                <a:sym typeface="Montserrat"/>
              </a:rPr>
              <a:t>Diagnostic des besoins de chacun</a:t>
            </a:r>
            <a:endParaRPr sz="7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3" name="Google Shape;173;p27"/>
          <p:cNvSpPr txBox="1"/>
          <p:nvPr/>
        </p:nvSpPr>
        <p:spPr>
          <a:xfrm>
            <a:off x="2567933" y="1863763"/>
            <a:ext cx="1021161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0" i="0" u="none" strike="noStrike" cap="none" dirty="0">
                <a:solidFill>
                  <a:srgbClr val="191919"/>
                </a:solidFill>
                <a:latin typeface="Public Sans"/>
                <a:ea typeface="Public Sans"/>
                <a:cs typeface="Public Sans"/>
                <a:sym typeface="Public Sans"/>
              </a:rPr>
              <a:t>01/2019</a:t>
            </a:r>
          </a:p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dirty="0">
                <a:solidFill>
                  <a:srgbClr val="191919"/>
                </a:solidFill>
                <a:latin typeface="Public Sans"/>
                <a:sym typeface="Public Sans"/>
              </a:rPr>
              <a:t>03/2019</a:t>
            </a:r>
            <a:endParaRPr sz="700" dirty="0"/>
          </a:p>
        </p:txBody>
      </p:sp>
      <p:sp>
        <p:nvSpPr>
          <p:cNvPr id="174" name="Google Shape;174;p27"/>
          <p:cNvSpPr txBox="1"/>
          <p:nvPr/>
        </p:nvSpPr>
        <p:spPr>
          <a:xfrm>
            <a:off x="3887409" y="3375906"/>
            <a:ext cx="1021200" cy="789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5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i="0" u="none" strike="noStrike" cap="none" dirty="0">
                <a:solidFill>
                  <a:srgbClr val="3A3C3D"/>
                </a:solidFill>
                <a:latin typeface="Montserrat"/>
                <a:ea typeface="Montserrat"/>
                <a:cs typeface="Montserrat"/>
                <a:sym typeface="Montserrat"/>
              </a:rPr>
              <a:t>Échanges et décision du territoire</a:t>
            </a:r>
            <a:endParaRPr sz="7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504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b="0" i="0" u="none" strike="noStrike" cap="none" dirty="0">
              <a:solidFill>
                <a:srgbClr val="3A3C3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7"/>
          <p:cNvSpPr txBox="1"/>
          <p:nvPr/>
        </p:nvSpPr>
        <p:spPr>
          <a:xfrm>
            <a:off x="3893081" y="2011496"/>
            <a:ext cx="1021161" cy="295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0" i="0" u="none" strike="noStrike" cap="none" dirty="0">
                <a:solidFill>
                  <a:srgbClr val="191919"/>
                </a:solidFill>
                <a:latin typeface="Public Sans"/>
                <a:ea typeface="Public Sans"/>
                <a:cs typeface="Public Sans"/>
                <a:sym typeface="Public Sans"/>
              </a:rPr>
              <a:t>04/04/2019</a:t>
            </a:r>
            <a:endParaRPr sz="700" dirty="0"/>
          </a:p>
        </p:txBody>
      </p:sp>
      <p:sp>
        <p:nvSpPr>
          <p:cNvPr id="176" name="Google Shape;176;p27"/>
          <p:cNvSpPr txBox="1"/>
          <p:nvPr/>
        </p:nvSpPr>
        <p:spPr>
          <a:xfrm>
            <a:off x="5218230" y="2011496"/>
            <a:ext cx="1021161" cy="295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0" i="0" u="none" strike="noStrike" cap="none" dirty="0">
                <a:solidFill>
                  <a:srgbClr val="191919"/>
                </a:solidFill>
                <a:latin typeface="Public Sans"/>
                <a:ea typeface="Public Sans"/>
                <a:cs typeface="Public Sans"/>
                <a:sym typeface="Public Sans"/>
              </a:rPr>
              <a:t>16/06/2019</a:t>
            </a:r>
            <a:endParaRPr sz="700" dirty="0"/>
          </a:p>
        </p:txBody>
      </p:sp>
      <p:sp>
        <p:nvSpPr>
          <p:cNvPr id="177" name="Google Shape;177;p27"/>
          <p:cNvSpPr txBox="1"/>
          <p:nvPr/>
        </p:nvSpPr>
        <p:spPr>
          <a:xfrm>
            <a:off x="6350424" y="2011496"/>
            <a:ext cx="1358177" cy="295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0" i="0" u="none" strike="noStrike" cap="none" dirty="0">
                <a:solidFill>
                  <a:srgbClr val="191919"/>
                </a:solidFill>
                <a:latin typeface="Public Sans"/>
                <a:ea typeface="Public Sans"/>
                <a:cs typeface="Public Sans"/>
                <a:sym typeface="Public Sans"/>
              </a:rPr>
              <a:t>04/11/2020</a:t>
            </a:r>
            <a:endParaRPr sz="700" dirty="0"/>
          </a:p>
        </p:txBody>
      </p:sp>
      <p:sp>
        <p:nvSpPr>
          <p:cNvPr id="178" name="Google Shape;178;p27"/>
          <p:cNvSpPr txBox="1"/>
          <p:nvPr/>
        </p:nvSpPr>
        <p:spPr>
          <a:xfrm>
            <a:off x="5190069" y="3375906"/>
            <a:ext cx="1021200" cy="124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5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i="0" u="none" strike="noStrike" cap="none" dirty="0">
                <a:solidFill>
                  <a:srgbClr val="3A3C3D"/>
                </a:solidFill>
                <a:latin typeface="Montserrat"/>
                <a:ea typeface="Montserrat"/>
                <a:cs typeface="Montserrat"/>
                <a:sym typeface="Montserrat"/>
              </a:rPr>
              <a:t>Constitution en association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>
                <a:solidFill>
                  <a:srgbClr val="3A3C3D"/>
                </a:solidFill>
                <a:latin typeface="Montserrat"/>
                <a:ea typeface="Montserrat"/>
                <a:cs typeface="Montserrat"/>
                <a:sym typeface="Montserrat"/>
              </a:rPr>
              <a:t>Création des axes stratégiques</a:t>
            </a:r>
            <a:endParaRPr sz="7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9" name="Google Shape;179;p27"/>
          <p:cNvSpPr txBox="1"/>
          <p:nvPr/>
        </p:nvSpPr>
        <p:spPr>
          <a:xfrm>
            <a:off x="6520800" y="3375900"/>
            <a:ext cx="1652846" cy="1235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5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i="0" u="none" strike="noStrike" cap="none" dirty="0">
                <a:solidFill>
                  <a:srgbClr val="3A3C3D"/>
                </a:solidFill>
                <a:latin typeface="Montserrat"/>
                <a:ea typeface="Montserrat"/>
                <a:cs typeface="Montserrat"/>
                <a:sym typeface="Montserrat"/>
              </a:rPr>
              <a:t>Contractualisation ACI</a:t>
            </a:r>
            <a:endParaRPr sz="7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504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b="0" i="0" u="none" strike="noStrike" cap="none" dirty="0">
              <a:solidFill>
                <a:srgbClr val="3A3C3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 i="0" u="none" strike="noStrike" cap="none" dirty="0">
                <a:solidFill>
                  <a:srgbClr val="3A3C3D"/>
                </a:solidFill>
                <a:latin typeface="Montserrat"/>
                <a:ea typeface="Montserrat"/>
                <a:cs typeface="Montserrat"/>
                <a:sym typeface="Montserrat"/>
              </a:rPr>
              <a:t>Présentation des perspectives de la CPTS lors de l’AG Ordinaire</a:t>
            </a:r>
            <a:endParaRPr sz="7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2" name="Google Shape;162;p27"/>
          <p:cNvSpPr txBox="1"/>
          <p:nvPr/>
        </p:nvSpPr>
        <p:spPr>
          <a:xfrm>
            <a:off x="1596858" y="236351"/>
            <a:ext cx="785250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i="0" u="none" strike="noStrike" cap="none" dirty="0">
                <a:solidFill>
                  <a:srgbClr val="3A3C3D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Historique de la CPTS Grand Douai</a:t>
            </a:r>
            <a:endParaRPr sz="200" dirty="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FB219276-9D8E-49F6-84EC-BA5FC6C5B87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45376" y="776429"/>
            <a:ext cx="2203191" cy="110159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E34"/>
        </a:solid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2"/>
          <p:cNvSpPr/>
          <p:nvPr/>
        </p:nvSpPr>
        <p:spPr>
          <a:xfrm>
            <a:off x="5339967" y="0"/>
            <a:ext cx="3804034" cy="5143500"/>
          </a:xfrm>
          <a:prstGeom prst="rect">
            <a:avLst/>
          </a:prstGeom>
          <a:solidFill>
            <a:srgbClr val="F1C648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32"/>
          <p:cNvSpPr txBox="1"/>
          <p:nvPr/>
        </p:nvSpPr>
        <p:spPr>
          <a:xfrm>
            <a:off x="657780" y="1184909"/>
            <a:ext cx="3374400" cy="2708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40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LES FACTEURS DE RÉUSSITE</a:t>
            </a:r>
            <a:endParaRPr sz="400" dirty="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247" name="Google Shape;247;p32"/>
          <p:cNvGrpSpPr/>
          <p:nvPr/>
        </p:nvGrpSpPr>
        <p:grpSpPr>
          <a:xfrm>
            <a:off x="4139609" y="715927"/>
            <a:ext cx="4794860" cy="3433748"/>
            <a:chOff x="0" y="0"/>
            <a:chExt cx="13716000" cy="10172700"/>
          </a:xfrm>
        </p:grpSpPr>
        <p:sp>
          <p:nvSpPr>
            <p:cNvPr id="248" name="Google Shape;248;p32"/>
            <p:cNvSpPr/>
            <p:nvPr/>
          </p:nvSpPr>
          <p:spPr>
            <a:xfrm>
              <a:off x="0" y="0"/>
              <a:ext cx="13716000" cy="10172700"/>
            </a:xfrm>
            <a:custGeom>
              <a:avLst/>
              <a:gdLst/>
              <a:ahLst/>
              <a:cxnLst/>
              <a:rect l="l" t="t" r="r" b="b"/>
              <a:pathLst>
                <a:path w="13716000" h="10172700" extrusionOk="0">
                  <a:moveTo>
                    <a:pt x="0" y="0"/>
                  </a:moveTo>
                  <a:lnTo>
                    <a:pt x="13716000" y="0"/>
                  </a:lnTo>
                  <a:lnTo>
                    <a:pt x="13716000" y="10172700"/>
                  </a:lnTo>
                  <a:lnTo>
                    <a:pt x="0" y="1017270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t="-392" b="-391"/>
              </a:stretch>
            </a:blipFill>
            <a:ln>
              <a:noFill/>
            </a:ln>
          </p:spPr>
        </p:sp>
        <p:sp>
          <p:nvSpPr>
            <p:cNvPr id="249" name="Google Shape;249;p32"/>
            <p:cNvSpPr/>
            <p:nvPr/>
          </p:nvSpPr>
          <p:spPr>
            <a:xfrm>
              <a:off x="393700" y="615950"/>
              <a:ext cx="12941300" cy="9107742"/>
            </a:xfrm>
            <a:custGeom>
              <a:avLst/>
              <a:gdLst/>
              <a:ahLst/>
              <a:cxnLst/>
              <a:rect l="l" t="t" r="r" b="b"/>
              <a:pathLst>
                <a:path w="12941300" h="9107742" extrusionOk="0">
                  <a:moveTo>
                    <a:pt x="12815112" y="9107742"/>
                  </a:moveTo>
                  <a:lnTo>
                    <a:pt x="126187" y="9107742"/>
                  </a:lnTo>
                  <a:cubicBezTo>
                    <a:pt x="56502" y="9107742"/>
                    <a:pt x="0" y="9051252"/>
                    <a:pt x="0" y="8981555"/>
                  </a:cubicBezTo>
                  <a:lnTo>
                    <a:pt x="0" y="0"/>
                  </a:lnTo>
                  <a:lnTo>
                    <a:pt x="12941300" y="0"/>
                  </a:lnTo>
                  <a:lnTo>
                    <a:pt x="12941300" y="8981554"/>
                  </a:lnTo>
                  <a:cubicBezTo>
                    <a:pt x="12941300" y="9051239"/>
                    <a:pt x="12884810" y="9107742"/>
                    <a:pt x="12815112" y="9107742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l="-1462" r="-1463"/>
              </a:stretch>
            </a:blip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FC90259-8416-42B4-8E85-C8785E9F4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7992" y="1880421"/>
            <a:ext cx="3456888" cy="2044623"/>
          </a:xfrm>
          <a:prstGeom prst="rect">
            <a:avLst/>
          </a:prstGeom>
        </p:spPr>
      </p:pic>
      <p:sp>
        <p:nvSpPr>
          <p:cNvPr id="223" name="Google Shape;223;p31"/>
          <p:cNvSpPr/>
          <p:nvPr/>
        </p:nvSpPr>
        <p:spPr>
          <a:xfrm>
            <a:off x="700449" y="1475975"/>
            <a:ext cx="560354" cy="557596"/>
          </a:xfrm>
          <a:custGeom>
            <a:avLst/>
            <a:gdLst/>
            <a:ahLst/>
            <a:cxnLst/>
            <a:rect l="l" t="t" r="r" b="b"/>
            <a:pathLst>
              <a:path w="6321665" h="6350000" extrusionOk="0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38832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31"/>
          <p:cNvSpPr txBox="1"/>
          <p:nvPr/>
        </p:nvSpPr>
        <p:spPr>
          <a:xfrm>
            <a:off x="824346" y="1589246"/>
            <a:ext cx="312560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700" b="1" i="0" u="none" strike="noStrike" cap="none" dirty="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01</a:t>
            </a:r>
            <a:endParaRPr sz="700" dirty="0"/>
          </a:p>
        </p:txBody>
      </p:sp>
      <p:grpSp>
        <p:nvGrpSpPr>
          <p:cNvPr id="225" name="Google Shape;225;p31"/>
          <p:cNvGrpSpPr/>
          <p:nvPr/>
        </p:nvGrpSpPr>
        <p:grpSpPr>
          <a:xfrm>
            <a:off x="206795" y="2159219"/>
            <a:ext cx="1547662" cy="934545"/>
            <a:chOff x="0" y="28575"/>
            <a:chExt cx="4127100" cy="2492120"/>
          </a:xfrm>
        </p:grpSpPr>
        <p:sp>
          <p:nvSpPr>
            <p:cNvPr id="226" name="Google Shape;226;p31"/>
            <p:cNvSpPr txBox="1"/>
            <p:nvPr/>
          </p:nvSpPr>
          <p:spPr>
            <a:xfrm>
              <a:off x="0" y="28575"/>
              <a:ext cx="4127100" cy="7673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0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700" b="1" i="0" u="none" strike="noStrike" cap="none" dirty="0">
                  <a:solidFill>
                    <a:srgbClr val="3A3C3D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RELATION</a:t>
              </a:r>
              <a:endParaRPr sz="700" b="1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27" name="Google Shape;227;p31"/>
            <p:cNvSpPr txBox="1"/>
            <p:nvPr/>
          </p:nvSpPr>
          <p:spPr>
            <a:xfrm>
              <a:off x="0" y="1256759"/>
              <a:ext cx="4127100" cy="1263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100" i="0" u="none" strike="noStrike" cap="none" dirty="0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Relation entre les acteurs</a:t>
              </a:r>
              <a:endParaRPr sz="70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228" name="Google Shape;228;p31"/>
          <p:cNvSpPr/>
          <p:nvPr/>
        </p:nvSpPr>
        <p:spPr>
          <a:xfrm>
            <a:off x="2271751" y="1601623"/>
            <a:ext cx="560354" cy="557596"/>
          </a:xfrm>
          <a:custGeom>
            <a:avLst/>
            <a:gdLst/>
            <a:ahLst/>
            <a:cxnLst/>
            <a:rect l="l" t="t" r="r" b="b"/>
            <a:pathLst>
              <a:path w="6321665" h="6350000" extrusionOk="0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38832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31"/>
          <p:cNvSpPr txBox="1"/>
          <p:nvPr/>
        </p:nvSpPr>
        <p:spPr>
          <a:xfrm>
            <a:off x="2395647" y="1729451"/>
            <a:ext cx="312561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700" b="1" i="0" u="none" strike="noStrike" cap="none" dirty="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02</a:t>
            </a:r>
            <a:endParaRPr sz="700" dirty="0"/>
          </a:p>
        </p:txBody>
      </p:sp>
      <p:grpSp>
        <p:nvGrpSpPr>
          <p:cNvPr id="230" name="Google Shape;230;p31"/>
          <p:cNvGrpSpPr/>
          <p:nvPr/>
        </p:nvGrpSpPr>
        <p:grpSpPr>
          <a:xfrm>
            <a:off x="2001367" y="2371888"/>
            <a:ext cx="1661475" cy="1289734"/>
            <a:chOff x="0" y="28575"/>
            <a:chExt cx="4430598" cy="3439291"/>
          </a:xfrm>
        </p:grpSpPr>
        <p:sp>
          <p:nvSpPr>
            <p:cNvPr id="231" name="Google Shape;231;p31"/>
            <p:cNvSpPr txBox="1"/>
            <p:nvPr/>
          </p:nvSpPr>
          <p:spPr>
            <a:xfrm>
              <a:off x="0" y="28575"/>
              <a:ext cx="4430598" cy="7673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0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700" b="1" dirty="0">
                  <a:solidFill>
                    <a:srgbClr val="3A3C3D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RESSOURCES</a:t>
              </a:r>
              <a:endParaRPr sz="700" b="1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32" name="Google Shape;232;p31"/>
            <p:cNvSpPr txBox="1"/>
            <p:nvPr/>
          </p:nvSpPr>
          <p:spPr>
            <a:xfrm>
              <a:off x="298747" y="939994"/>
              <a:ext cx="3833100" cy="25278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100" i="0" u="none" strike="noStrike" cap="none" dirty="0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S’appuyer sur les ressources institutionnelles du territoire</a:t>
              </a:r>
              <a:endParaRPr sz="70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233" name="Google Shape;233;p31"/>
          <p:cNvSpPr/>
          <p:nvPr/>
        </p:nvSpPr>
        <p:spPr>
          <a:xfrm>
            <a:off x="3981063" y="1652620"/>
            <a:ext cx="560354" cy="557596"/>
          </a:xfrm>
          <a:custGeom>
            <a:avLst/>
            <a:gdLst/>
            <a:ahLst/>
            <a:cxnLst/>
            <a:rect l="l" t="t" r="r" b="b"/>
            <a:pathLst>
              <a:path w="6321665" h="6350000" extrusionOk="0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38832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31"/>
          <p:cNvSpPr txBox="1"/>
          <p:nvPr/>
        </p:nvSpPr>
        <p:spPr>
          <a:xfrm>
            <a:off x="4116364" y="1799734"/>
            <a:ext cx="312561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700" b="1" i="0" u="none" strike="noStrike" cap="none" dirty="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03</a:t>
            </a:r>
            <a:endParaRPr sz="700" dirty="0"/>
          </a:p>
        </p:txBody>
      </p:sp>
      <p:grpSp>
        <p:nvGrpSpPr>
          <p:cNvPr id="235" name="Google Shape;235;p31"/>
          <p:cNvGrpSpPr/>
          <p:nvPr/>
        </p:nvGrpSpPr>
        <p:grpSpPr>
          <a:xfrm>
            <a:off x="3966913" y="2451130"/>
            <a:ext cx="1437413" cy="876919"/>
            <a:chOff x="0" y="28575"/>
            <a:chExt cx="3833100" cy="2338451"/>
          </a:xfrm>
        </p:grpSpPr>
        <p:sp>
          <p:nvSpPr>
            <p:cNvPr id="236" name="Google Shape;236;p31"/>
            <p:cNvSpPr txBox="1"/>
            <p:nvPr/>
          </p:nvSpPr>
          <p:spPr>
            <a:xfrm>
              <a:off x="0" y="28575"/>
              <a:ext cx="3833100" cy="7673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1000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700" b="1" i="0" u="none" strike="noStrike" cap="none" dirty="0">
                  <a:solidFill>
                    <a:srgbClr val="3A3C3D"/>
                  </a:solidFill>
                  <a:latin typeface="Montserrat"/>
                  <a:ea typeface="Montserrat"/>
                  <a:cs typeface="Montserrat"/>
                  <a:sym typeface="Montserrat"/>
                </a:rPr>
                <a:t>VOLONTÉ</a:t>
              </a:r>
              <a:endParaRPr sz="700" b="1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37" name="Google Shape;237;p31"/>
            <p:cNvSpPr txBox="1"/>
            <p:nvPr/>
          </p:nvSpPr>
          <p:spPr>
            <a:xfrm>
              <a:off x="0" y="1103090"/>
              <a:ext cx="3833100" cy="1263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100" i="0" u="none" strike="noStrike" cap="none" dirty="0">
                  <a:solidFill>
                    <a:srgbClr val="191919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Avoir envie de travailler ensemble</a:t>
              </a:r>
              <a:endParaRPr sz="70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238" name="Google Shape;238;p31"/>
          <p:cNvSpPr/>
          <p:nvPr/>
        </p:nvSpPr>
        <p:spPr>
          <a:xfrm>
            <a:off x="0" y="3391167"/>
            <a:ext cx="3734936" cy="1752333"/>
          </a:xfrm>
          <a:custGeom>
            <a:avLst/>
            <a:gdLst/>
            <a:ahLst/>
            <a:cxnLst/>
            <a:rect l="l" t="t" r="r" b="b"/>
            <a:pathLst>
              <a:path w="10502345" h="4927422" extrusionOk="0">
                <a:moveTo>
                  <a:pt x="10502345" y="4927422"/>
                </a:moveTo>
                <a:lnTo>
                  <a:pt x="0" y="4927422"/>
                </a:lnTo>
                <a:lnTo>
                  <a:pt x="0" y="0"/>
                </a:lnTo>
                <a:lnTo>
                  <a:pt x="10502345" y="4927422"/>
                </a:lnTo>
                <a:close/>
              </a:path>
            </a:pathLst>
          </a:custGeom>
          <a:solidFill>
            <a:srgbClr val="151E34"/>
          </a:solidFill>
          <a:ln>
            <a:noFill/>
          </a:ln>
        </p:spPr>
      </p:sp>
      <p:sp>
        <p:nvSpPr>
          <p:cNvPr id="239" name="Google Shape;239;p31"/>
          <p:cNvSpPr/>
          <p:nvPr/>
        </p:nvSpPr>
        <p:spPr>
          <a:xfrm rot="10800000">
            <a:off x="5276324" y="-99712"/>
            <a:ext cx="3876127" cy="1752333"/>
          </a:xfrm>
          <a:custGeom>
            <a:avLst/>
            <a:gdLst/>
            <a:ahLst/>
            <a:cxnLst/>
            <a:rect l="l" t="t" r="r" b="b"/>
            <a:pathLst>
              <a:path w="10899363" h="4927422" extrusionOk="0">
                <a:moveTo>
                  <a:pt x="10899363" y="4927422"/>
                </a:moveTo>
                <a:lnTo>
                  <a:pt x="0" y="4927422"/>
                </a:lnTo>
                <a:lnTo>
                  <a:pt x="0" y="0"/>
                </a:lnTo>
                <a:lnTo>
                  <a:pt x="10899363" y="4927422"/>
                </a:lnTo>
                <a:close/>
              </a:path>
            </a:pathLst>
          </a:custGeom>
          <a:solidFill>
            <a:srgbClr val="F1C648"/>
          </a:solidFill>
          <a:ln>
            <a:noFill/>
          </a:ln>
        </p:spPr>
      </p:sp>
      <p:sp>
        <p:nvSpPr>
          <p:cNvPr id="240" name="Google Shape;240;p31"/>
          <p:cNvSpPr txBox="1"/>
          <p:nvPr/>
        </p:nvSpPr>
        <p:spPr>
          <a:xfrm>
            <a:off x="1754446" y="284011"/>
            <a:ext cx="5947667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i="0" u="none" strike="noStrike" cap="none" dirty="0">
                <a:solidFill>
                  <a:srgbClr val="3A3C3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LES PRINCIPAUX FACTEURS DE RÉUSSITE</a:t>
            </a:r>
            <a:endParaRPr sz="7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" name="Google Shape;240;p31">
            <a:extLst>
              <a:ext uri="{FF2B5EF4-FFF2-40B4-BE49-F238E27FC236}">
                <a16:creationId xmlns:a16="http://schemas.microsoft.com/office/drawing/2014/main" id="{7B453193-42ED-4C26-8CCB-8BE5659201A4}"/>
              </a:ext>
            </a:extLst>
          </p:cNvPr>
          <p:cNvSpPr txBox="1"/>
          <p:nvPr/>
        </p:nvSpPr>
        <p:spPr>
          <a:xfrm>
            <a:off x="3468395" y="4367046"/>
            <a:ext cx="594766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0" u="none" strike="noStrike" cap="none" dirty="0">
                <a:solidFill>
                  <a:srgbClr val="3A3C3D"/>
                </a:solidFill>
                <a:latin typeface="Berlin Sans FB Demi" panose="020E0802020502020306" pitchFamily="34" charset="0"/>
                <a:ea typeface="MS PGothic" panose="020B0600070205080204" pitchFamily="34" charset="-128"/>
                <a:cs typeface="Montserrat SemiBold"/>
                <a:sym typeface="Montserrat SemiBold"/>
              </a:rPr>
              <a:t>LA COMMUNICATION…</a:t>
            </a:r>
            <a:endParaRPr sz="700" b="1" dirty="0">
              <a:latin typeface="Berlin Sans FB Demi" panose="020E0802020502020306" pitchFamily="34" charset="0"/>
              <a:ea typeface="MS PGothic" panose="020B0600070205080204" pitchFamily="34" charset="-128"/>
              <a:cs typeface="Montserrat SemiBold"/>
              <a:sym typeface="Montserrat SemiBold"/>
            </a:endParaRPr>
          </a:p>
        </p:txBody>
      </p:sp>
      <p:pic>
        <p:nvPicPr>
          <p:cNvPr id="3" name="Graphique 2" descr="Loupe">
            <a:extLst>
              <a:ext uri="{FF2B5EF4-FFF2-40B4-BE49-F238E27FC236}">
                <a16:creationId xmlns:a16="http://schemas.microsoft.com/office/drawing/2014/main" id="{CD66AECA-D9E9-41E0-9865-F8B84F4207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33185" y="646995"/>
            <a:ext cx="2044624" cy="204462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B2F21A4-EA38-47F6-8F33-BED487D64D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2443" y="1302282"/>
            <a:ext cx="802147" cy="40107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CC002FE-0115-4FD0-A456-4A4A3B8345D1}"/>
              </a:ext>
            </a:extLst>
          </p:cNvPr>
          <p:cNvSpPr/>
          <p:nvPr/>
        </p:nvSpPr>
        <p:spPr>
          <a:xfrm>
            <a:off x="7702113" y="2571751"/>
            <a:ext cx="392808" cy="1981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/>
                </a:solidFill>
              </a:rPr>
              <a:t>441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</TotalTime>
  <Words>298</Words>
  <Application>Microsoft Office PowerPoint</Application>
  <PresentationFormat>Affichage à l'écran (16:9)</PresentationFormat>
  <Paragraphs>81</Paragraphs>
  <Slides>15</Slides>
  <Notes>15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15</vt:i4>
      </vt:variant>
    </vt:vector>
  </HeadingPairs>
  <TitlesOfParts>
    <vt:vector size="24" baseType="lpstr">
      <vt:lpstr>Arial</vt:lpstr>
      <vt:lpstr>Berlin Sans FB Demi</vt:lpstr>
      <vt:lpstr>Montserrat ExtraBold</vt:lpstr>
      <vt:lpstr>Public Sans</vt:lpstr>
      <vt:lpstr>Montserrat</vt:lpstr>
      <vt:lpstr>Calibri</vt:lpstr>
      <vt:lpstr>Montserrat SemiBold</vt:lpstr>
      <vt:lpstr>Simple Light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Manon BERNIER</dc:creator>
  <cp:lastModifiedBy>BERNIER Manon</cp:lastModifiedBy>
  <cp:revision>16</cp:revision>
  <dcterms:modified xsi:type="dcterms:W3CDTF">2022-11-16T09:51:18Z</dcterms:modified>
</cp:coreProperties>
</file>