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9" r:id="rId5"/>
    <p:sldId id="261" r:id="rId6"/>
    <p:sldId id="262" r:id="rId7"/>
    <p:sldId id="273" r:id="rId8"/>
    <p:sldId id="274" r:id="rId9"/>
    <p:sldId id="263" r:id="rId10"/>
    <p:sldId id="260" r:id="rId11"/>
    <p:sldId id="264" r:id="rId12"/>
    <p:sldId id="276" r:id="rId13"/>
    <p:sldId id="277" r:id="rId14"/>
    <p:sldId id="278" r:id="rId15"/>
    <p:sldId id="279" r:id="rId16"/>
    <p:sldId id="280" r:id="rId17"/>
    <p:sldId id="267" r:id="rId18"/>
    <p:sldId id="271" r:id="rId19"/>
    <p:sldId id="281" r:id="rId20"/>
    <p:sldId id="27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Montserrat SemiBold" panose="00000700000000000000" pitchFamily="2" charset="0"/>
      <p:regular r:id="rId37"/>
      <p:bold r:id="rId38"/>
      <p:italic r:id="rId39"/>
      <p:boldItalic r:id="rId40"/>
    </p:embeddedFont>
    <p:embeddedFont>
      <p:font typeface="Public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2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68f1afdf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868f1afdf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868f1afdf9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868f1afdf9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79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935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96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366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868f1afdf9_2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868f1afdf9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868f1afdf9_2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868f1afdf9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0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868f1afdf9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1868f1afdf9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68f1afdf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868f1afdf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68f1afdf9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868f1afdf9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68f1afdf9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868f1afdf9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08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23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868f1afdf9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868f1afdf9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68f1afdf9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868f1afdf9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facebook.com/femashdf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about:blank" TargetMode="External"/><Relationship Id="rId11" Type="http://schemas.openxmlformats.org/officeDocument/2006/relationships/hyperlink" Target="https://twitter.com/femashdf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hyperlink" Target="https://www.femas-hdf.fr" TargetMode="External"/><Relationship Id="rId9" Type="http://schemas.openxmlformats.org/officeDocument/2006/relationships/hyperlink" Target="https://www.linkedin.com/company/femashautsdefrance/?viewAsMember=true" TargetMode="Externa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alculette-aci-v6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reepngimg.com/png/54489-calculator-png-image-high-quality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 rot="-2504656">
            <a:off x="2886540" y="-76828"/>
            <a:ext cx="7960902" cy="63943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35229"/>
          <a:stretch/>
        </p:blipFill>
        <p:spPr>
          <a:xfrm rot="-2555737">
            <a:off x="-835998" y="-284075"/>
            <a:ext cx="6654663" cy="266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/>
          <p:nvPr/>
        </p:nvSpPr>
        <p:spPr>
          <a:xfrm rot="5400000">
            <a:off x="109536" y="-109537"/>
            <a:ext cx="2358258" cy="2577331"/>
          </a:xfrm>
          <a:custGeom>
            <a:avLst/>
            <a:gdLst/>
            <a:ahLst/>
            <a:cxnLst/>
            <a:rect l="l" t="t" r="r" b="b"/>
            <a:pathLst>
              <a:path w="6869494" h="7507645" extrusionOk="0">
                <a:moveTo>
                  <a:pt x="6869494" y="7507645"/>
                </a:moveTo>
                <a:lnTo>
                  <a:pt x="0" y="7507645"/>
                </a:lnTo>
                <a:lnTo>
                  <a:pt x="0" y="0"/>
                </a:lnTo>
                <a:lnTo>
                  <a:pt x="6869494" y="750764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132" name="Google Shape;132;p25"/>
          <p:cNvSpPr/>
          <p:nvPr/>
        </p:nvSpPr>
        <p:spPr>
          <a:xfrm>
            <a:off x="0" y="0"/>
            <a:ext cx="4049359" cy="5273594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758" y="161545"/>
            <a:ext cx="2451742" cy="120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3486894" y="1895979"/>
            <a:ext cx="52878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GESTION BUDGETAIRE DE LA SISA ET CLES DE REPARTITION BUDGETAIRE DES ACI</a:t>
            </a:r>
            <a:endParaRPr sz="32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7522544" y="4699663"/>
            <a:ext cx="1309204" cy="19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rgbClr val="3A3C3D"/>
                </a:solidFill>
                <a:latin typeface="Public Sans"/>
                <a:ea typeface="Public Sans"/>
                <a:cs typeface="Public Sans"/>
                <a:sym typeface="Public Sans"/>
              </a:rPr>
              <a:t>18 novembre 2022</a:t>
            </a:r>
            <a:endParaRPr sz="700"/>
          </a:p>
        </p:txBody>
      </p:sp>
      <p:grpSp>
        <p:nvGrpSpPr>
          <p:cNvPr id="136" name="Google Shape;136;p25"/>
          <p:cNvGrpSpPr/>
          <p:nvPr/>
        </p:nvGrpSpPr>
        <p:grpSpPr>
          <a:xfrm rot="-413221">
            <a:off x="586633" y="3959094"/>
            <a:ext cx="1037832" cy="114828"/>
            <a:chOff x="678378" y="1028650"/>
            <a:chExt cx="2767551" cy="306209"/>
          </a:xfrm>
        </p:grpSpPr>
        <p:sp>
          <p:nvSpPr>
            <p:cNvPr id="137" name="Google Shape;137;p25"/>
            <p:cNvSpPr txBox="1"/>
            <p:nvPr/>
          </p:nvSpPr>
          <p:spPr>
            <a:xfrm>
              <a:off x="678378" y="1028650"/>
              <a:ext cx="566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38" name="Google Shape;138;p25"/>
            <p:cNvSpPr txBox="1"/>
            <p:nvPr/>
          </p:nvSpPr>
          <p:spPr>
            <a:xfrm>
              <a:off x="2879829" y="1047459"/>
              <a:ext cx="566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</p:grpSp>
      <p:pic>
        <p:nvPicPr>
          <p:cNvPr id="139" name="Google Shape;139;p25"/>
          <p:cNvPicPr preferRelativeResize="0"/>
          <p:nvPr/>
        </p:nvPicPr>
        <p:blipFill rotWithShape="1">
          <a:blip r:embed="rId5">
            <a:alphaModFix/>
          </a:blip>
          <a:srcRect l="24533" t="29094" r="25814" b="19710"/>
          <a:stretch/>
        </p:blipFill>
        <p:spPr>
          <a:xfrm>
            <a:off x="612400" y="3659575"/>
            <a:ext cx="1828250" cy="10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7321315-BD06-6766-0AB5-9CDF65C58945}"/>
              </a:ext>
            </a:extLst>
          </p:cNvPr>
          <p:cNvSpPr txBox="1"/>
          <p:nvPr/>
        </p:nvSpPr>
        <p:spPr>
          <a:xfrm>
            <a:off x="3486893" y="4128731"/>
            <a:ext cx="276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Sophie FILIPPI VERHAEGHE</a:t>
            </a:r>
          </a:p>
          <a:p>
            <a:r>
              <a:rPr lang="fr-FR" dirty="0"/>
              <a:t>Expert comptable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00A327-A89E-2E84-E4DC-B2B6D6906A92}"/>
              </a:ext>
            </a:extLst>
          </p:cNvPr>
          <p:cNvSpPr txBox="1"/>
          <p:nvPr/>
        </p:nvSpPr>
        <p:spPr>
          <a:xfrm>
            <a:off x="6539550" y="4128731"/>
            <a:ext cx="214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Gaël BOULANGER</a:t>
            </a:r>
          </a:p>
          <a:p>
            <a:r>
              <a:rPr lang="fr-FR" dirty="0"/>
              <a:t>Coordinateur de santé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l="24628" r="31161"/>
          <a:stretch/>
        </p:blipFill>
        <p:spPr>
          <a:xfrm>
            <a:off x="0" y="-4288"/>
            <a:ext cx="3481116" cy="51477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/>
          <p:nvPr/>
        </p:nvSpPr>
        <p:spPr>
          <a:xfrm rot="-5400000">
            <a:off x="930981" y="2593365"/>
            <a:ext cx="1619154" cy="3481116"/>
          </a:xfrm>
          <a:custGeom>
            <a:avLst/>
            <a:gdLst/>
            <a:ahLst/>
            <a:cxnLst/>
            <a:rect l="l" t="t" r="r" b="b"/>
            <a:pathLst>
              <a:path w="5350489" h="11503332" extrusionOk="0">
                <a:moveTo>
                  <a:pt x="5350489" y="11503332"/>
                </a:moveTo>
                <a:lnTo>
                  <a:pt x="0" y="11503332"/>
                </a:lnTo>
                <a:lnTo>
                  <a:pt x="0" y="0"/>
                </a:lnTo>
                <a:lnTo>
                  <a:pt x="5350489" y="1150333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56" name="Google Shape;256;p33"/>
          <p:cNvSpPr/>
          <p:nvPr/>
        </p:nvSpPr>
        <p:spPr>
          <a:xfrm rot="10800000">
            <a:off x="-143979" y="-80489"/>
            <a:ext cx="3625095" cy="2150031"/>
          </a:xfrm>
          <a:custGeom>
            <a:avLst/>
            <a:gdLst/>
            <a:ahLst/>
            <a:cxnLst/>
            <a:rect l="l" t="t" r="r" b="b"/>
            <a:pathLst>
              <a:path w="11811432" h="7005319" extrusionOk="0">
                <a:moveTo>
                  <a:pt x="11811432" y="7005319"/>
                </a:moveTo>
                <a:lnTo>
                  <a:pt x="0" y="7005319"/>
                </a:lnTo>
                <a:lnTo>
                  <a:pt x="0" y="0"/>
                </a:lnTo>
                <a:lnTo>
                  <a:pt x="11811432" y="7005319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BB64B8-B7BD-6BBD-8166-16275537E4D7}"/>
              </a:ext>
            </a:extLst>
          </p:cNvPr>
          <p:cNvSpPr txBox="1"/>
          <p:nvPr/>
        </p:nvSpPr>
        <p:spPr>
          <a:xfrm>
            <a:off x="3625096" y="1415444"/>
            <a:ext cx="5226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Quel intérêt du budget prévisionnel ? </a:t>
            </a:r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Prévoir sa trésorerie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Eviter les mauvaises surprises en fin d’année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Calculer le budget disponible pour rémunérer les professionnels</a:t>
            </a:r>
          </a:p>
          <a:p>
            <a:endParaRPr lang="fr-FR" sz="1800" dirty="0"/>
          </a:p>
          <a:p>
            <a:r>
              <a:rPr lang="fr-FR" sz="1800" dirty="0"/>
              <a:t>Exemple de budget SISA ou CPTS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2331259" y="544011"/>
            <a:ext cx="53491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165380"/>
            <a:ext cx="9144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900" dirty="0"/>
              <a:t> </a:t>
            </a:r>
            <a:r>
              <a:rPr lang="fr-FR" sz="1900" u="sng" dirty="0"/>
              <a:t>Combien ?</a:t>
            </a:r>
          </a:p>
          <a:p>
            <a:endParaRPr lang="fr-FR" sz="1900" u="sng" dirty="0"/>
          </a:p>
          <a:p>
            <a:pPr marL="800100" lvl="1" indent="-342900">
              <a:buFontTx/>
              <a:buChar char="-"/>
            </a:pPr>
            <a:r>
              <a:rPr lang="fr-FR" sz="1900" dirty="0"/>
              <a:t>Solde restant </a:t>
            </a:r>
            <a:r>
              <a:rPr lang="fr-FR" sz="1900" b="1" dirty="0"/>
              <a:t>après paiement des charges courantes et des investissements</a:t>
            </a:r>
          </a:p>
          <a:p>
            <a:endParaRPr lang="fr-FR" sz="1900" dirty="0"/>
          </a:p>
          <a:p>
            <a:pPr>
              <a:buFontTx/>
              <a:buChar char="-"/>
            </a:pPr>
            <a:r>
              <a:rPr lang="fr-FR" sz="1900" u="sng" dirty="0"/>
              <a:t>Comment? Créer des clés de répartition  - quelques exemples</a:t>
            </a:r>
          </a:p>
          <a:p>
            <a:pPr>
              <a:buFontTx/>
              <a:buChar char="-"/>
            </a:pPr>
            <a:endParaRPr lang="fr-FR" sz="1900" dirty="0"/>
          </a:p>
          <a:p>
            <a:pPr lvl="1">
              <a:buFontTx/>
              <a:buChar char="-"/>
            </a:pPr>
            <a:r>
              <a:rPr lang="fr-FR" sz="1900" dirty="0"/>
              <a:t>Soit </a:t>
            </a:r>
            <a:r>
              <a:rPr lang="fr-FR" sz="1900" b="1" dirty="0"/>
              <a:t>de manière égalitaire entre les associés : rémunération fixe</a:t>
            </a:r>
            <a:endParaRPr lang="fr-FR" sz="1900" dirty="0"/>
          </a:p>
          <a:p>
            <a:pPr lvl="1"/>
            <a:r>
              <a:rPr lang="fr-FR" sz="1900" dirty="0"/>
              <a:t>	( budget disponible divisé / nombre d’associés)</a:t>
            </a:r>
          </a:p>
          <a:p>
            <a:pPr>
              <a:buFontTx/>
              <a:buChar char="-"/>
            </a:pPr>
            <a:endParaRPr lang="fr-FR" sz="1900" dirty="0"/>
          </a:p>
          <a:p>
            <a:pPr lvl="1">
              <a:buFontTx/>
              <a:buChar char="-"/>
            </a:pPr>
            <a:r>
              <a:rPr lang="fr-FR" sz="1900" dirty="0"/>
              <a:t>Soit </a:t>
            </a:r>
            <a:r>
              <a:rPr lang="fr-FR" sz="1900" b="1" dirty="0"/>
              <a:t>suivant plusieurs critères définis par l’équipe : rémunération variable</a:t>
            </a:r>
          </a:p>
          <a:p>
            <a:pPr lvl="1"/>
            <a:r>
              <a:rPr lang="fr-FR" sz="1900" dirty="0"/>
              <a:t>	(ex: à hauteur des charges réalisées par le 	professionnel pour les 	dépenses liées au projet de santé, à la surface occupée…)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2331259" y="544011"/>
            <a:ext cx="53491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1653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/>
              <a:t>Rémunération fixe « au forfait »</a:t>
            </a:r>
          </a:p>
          <a:p>
            <a:endParaRPr lang="fr-FR" sz="1800" b="1" u="sng" dirty="0"/>
          </a:p>
          <a:p>
            <a:pPr marL="971550" lvl="1" indent="-514350">
              <a:buFont typeface="+mj-lt"/>
              <a:buAutoNum type="arabicPeriod"/>
            </a:pPr>
            <a:r>
              <a:rPr lang="fr-FR" sz="1800" b="1" dirty="0"/>
              <a:t>Avantages</a:t>
            </a:r>
            <a:r>
              <a:rPr lang="fr-FR" sz="1800" dirty="0"/>
              <a:t> :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Répartition égale ou non des NMR entre associés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Gain de temps dans le calcul de répartition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Connue par avance </a:t>
            </a:r>
          </a:p>
          <a:p>
            <a:pPr lvl="2"/>
            <a:endParaRPr lang="fr-FR" sz="1800" dirty="0"/>
          </a:p>
          <a:p>
            <a:pPr marL="971550" lvl="1" indent="-514350">
              <a:buFont typeface="+mj-lt"/>
              <a:buAutoNum type="arabicPeriod"/>
            </a:pPr>
            <a:r>
              <a:rPr lang="fr-FR" sz="1800" b="1" dirty="0"/>
              <a:t>Inconvénients</a:t>
            </a:r>
            <a:r>
              <a:rPr lang="fr-FR" sz="1800" dirty="0"/>
              <a:t>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Peu démocratique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Ne valorise pas l’implication des professionnels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Ne tient pas compte des variations de budget NMR au solde </a:t>
            </a:r>
          </a:p>
          <a:p>
            <a:pPr>
              <a:buFontTx/>
              <a:buChar char="-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9330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2331259" y="544011"/>
            <a:ext cx="53491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16538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/>
              <a:t>Rémunération variable « à l’implication »</a:t>
            </a:r>
          </a:p>
          <a:p>
            <a:endParaRPr lang="fr-FR" sz="1800" b="1" u="sng" dirty="0"/>
          </a:p>
          <a:p>
            <a:pPr marL="971550" lvl="1" indent="-514350">
              <a:buFont typeface="+mj-lt"/>
              <a:buAutoNum type="arabicPeriod"/>
            </a:pPr>
            <a:r>
              <a:rPr lang="fr-FR" sz="1800" b="1" dirty="0"/>
              <a:t>Avantages</a:t>
            </a:r>
            <a:r>
              <a:rPr lang="fr-FR" sz="1800" dirty="0"/>
              <a:t>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Valorise les personnes impliquées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Améliore la dynamique projet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Permet l’indemnisation pour la participation spécifique à un projet</a:t>
            </a:r>
          </a:p>
          <a:p>
            <a:pPr lvl="2"/>
            <a:endParaRPr lang="fr-FR" sz="1800" dirty="0"/>
          </a:p>
          <a:p>
            <a:pPr marL="971550" lvl="1" indent="-514350">
              <a:buFont typeface="+mj-lt"/>
              <a:buAutoNum type="arabicPeriod"/>
            </a:pPr>
            <a:r>
              <a:rPr lang="fr-FR" sz="1800" b="1" dirty="0"/>
              <a:t>Inconvénients</a:t>
            </a:r>
            <a:r>
              <a:rPr lang="fr-FR" sz="1800" dirty="0"/>
              <a:t>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en amont : implique un consensus d’équipe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En aval  : implique un pointage rigoureux des émargements (outil de suivi)</a:t>
            </a:r>
          </a:p>
          <a:p>
            <a:pPr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4195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2331259" y="544011"/>
            <a:ext cx="53491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16538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/>
              <a:t>Rémunération mixte (fixe + variable)</a:t>
            </a:r>
          </a:p>
          <a:p>
            <a:endParaRPr lang="fr-FR" sz="1800" b="1" u="sng" dirty="0"/>
          </a:p>
          <a:p>
            <a:r>
              <a:rPr lang="fr-FR" sz="1800" dirty="0"/>
              <a:t>Idée de distribuer les ACI sur les critères CPAM </a:t>
            </a:r>
          </a:p>
          <a:p>
            <a:pPr lvl="1"/>
            <a:r>
              <a:rPr lang="fr-FR" sz="1800" dirty="0"/>
              <a:t>Ex : ceux qui participent à l’écriture des protocoles: la somme leur revient (fixe)</a:t>
            </a:r>
          </a:p>
          <a:p>
            <a:pPr lvl="1"/>
            <a:r>
              <a:rPr lang="fr-FR" sz="1800" dirty="0"/>
              <a:t>Ex : 5 protocoles réalisés par une équipe de 3 personnes : répartition de la somme ACI entre eux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1800" b="1" dirty="0"/>
              <a:t>Avantage</a:t>
            </a:r>
            <a:r>
              <a:rPr lang="fr-FR" sz="1800" dirty="0"/>
              <a:t> :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Budget clairement encadrés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On colle au budget prévisionnel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1800" b="1" dirty="0"/>
              <a:t>Inconvénients</a:t>
            </a:r>
            <a:r>
              <a:rPr lang="fr-FR" sz="1800" dirty="0"/>
              <a:t>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FR" sz="1800" dirty="0"/>
              <a:t>Valorisation inégale des professionnels (certains critères rapportent plus de points)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549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2331259" y="544011"/>
            <a:ext cx="53491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 mise en </a:t>
            </a:r>
            <a:r>
              <a:rPr lang="fr-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œ</a:t>
            </a: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uvre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16538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Il n’y a pas de règle unique mais la règle choisie par l’équipe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Les règles doivent être fixées par avance dans le règlement intérieur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Pas de discussion à postériori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Plus de clarté pour les nouveaux professionnels qui arrivent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Evite aussi de polluer le fonctionnement « mode projet » dans l’année en revenant continuellement sur les règles de répartition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8401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5339967" y="0"/>
            <a:ext cx="3804034" cy="5143500"/>
          </a:xfrm>
          <a:prstGeom prst="rect">
            <a:avLst/>
          </a:prstGeom>
          <a:solidFill>
            <a:srgbClr val="F1C64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133" y="677837"/>
            <a:ext cx="6582865" cy="401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/>
          <p:nvPr/>
        </p:nvSpPr>
        <p:spPr>
          <a:xfrm>
            <a:off x="3897910" y="958253"/>
            <a:ext cx="4651044" cy="2996835"/>
          </a:xfrm>
          <a:custGeom>
            <a:avLst/>
            <a:gdLst/>
            <a:ahLst/>
            <a:cxnLst/>
            <a:rect l="l" t="t" r="r" b="b"/>
            <a:pathLst>
              <a:path w="4088830" h="2634580" extrusionOk="0">
                <a:moveTo>
                  <a:pt x="0" y="0"/>
                </a:moveTo>
                <a:lnTo>
                  <a:pt x="4088830" y="0"/>
                </a:lnTo>
                <a:lnTo>
                  <a:pt x="4088830" y="2634580"/>
                </a:lnTo>
                <a:lnTo>
                  <a:pt x="0" y="2634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306" name="Google Shape;306;p36"/>
          <p:cNvGrpSpPr/>
          <p:nvPr/>
        </p:nvGrpSpPr>
        <p:grpSpPr>
          <a:xfrm rot="-413221">
            <a:off x="4102070" y="1281746"/>
            <a:ext cx="3443513" cy="782669"/>
            <a:chOff x="258598" y="-255542"/>
            <a:chExt cx="9182700" cy="2087119"/>
          </a:xfrm>
        </p:grpSpPr>
        <p:sp>
          <p:nvSpPr>
            <p:cNvPr id="307" name="Google Shape;307;p36"/>
            <p:cNvSpPr txBox="1"/>
            <p:nvPr/>
          </p:nvSpPr>
          <p:spPr>
            <a:xfrm>
              <a:off x="4232631" y="1544177"/>
              <a:ext cx="8313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6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08" name="Google Shape;308;p36"/>
            <p:cNvSpPr txBox="1"/>
            <p:nvPr/>
          </p:nvSpPr>
          <p:spPr>
            <a:xfrm rot="413202">
              <a:off x="242607" y="295869"/>
              <a:ext cx="9214682" cy="287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</p:grpSp>
      <p:sp>
        <p:nvSpPr>
          <p:cNvPr id="309" name="Google Shape;309;p36"/>
          <p:cNvSpPr txBox="1"/>
          <p:nvPr/>
        </p:nvSpPr>
        <p:spPr>
          <a:xfrm>
            <a:off x="114168" y="1956197"/>
            <a:ext cx="3804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Retour d’expérience</a:t>
            </a:r>
            <a:endParaRPr sz="4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4">
            <a:alphaModFix/>
          </a:blip>
          <a:srcRect l="23328" t="28408" r="26971" b="25406"/>
          <a:stretch/>
        </p:blipFill>
        <p:spPr>
          <a:xfrm>
            <a:off x="4582037" y="1517163"/>
            <a:ext cx="3303048" cy="172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0"/>
          <p:cNvPicPr preferRelativeResize="0"/>
          <p:nvPr/>
        </p:nvPicPr>
        <p:blipFill rotWithShape="1">
          <a:blip r:embed="rId3">
            <a:alphaModFix/>
          </a:blip>
          <a:srcRect t="7865" b="78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0"/>
          <p:cNvSpPr txBox="1"/>
          <p:nvPr/>
        </p:nvSpPr>
        <p:spPr>
          <a:xfrm>
            <a:off x="2240756" y="2110085"/>
            <a:ext cx="46624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CONCLUSION</a:t>
            </a:r>
            <a:endParaRPr sz="7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1147534" y="544011"/>
            <a:ext cx="653290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Distinction entre MSP et CPTS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F20DC-3222-C9A0-0706-907EE52A9C78}"/>
              </a:ext>
            </a:extLst>
          </p:cNvPr>
          <p:cNvSpPr txBox="1">
            <a:spLocks/>
          </p:cNvSpPr>
          <p:nvPr/>
        </p:nvSpPr>
        <p:spPr>
          <a:xfrm>
            <a:off x="652461" y="1252671"/>
            <a:ext cx="4038600" cy="37704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b="1" u="sng" dirty="0"/>
              <a:t>MSP</a:t>
            </a:r>
            <a:endParaRPr lang="fr-FR" b="1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Obligation de créer une SISA pour percevoir les ACI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Les revenus sont fiscalisés au sein de la SISA si non dépensés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Uniquement des professionnels de santé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Approche patientèle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Pas de limite concernant l’indemnisation des professionnels</a:t>
            </a:r>
            <a:r>
              <a:rPr lang="fr-FR" dirty="0"/>
              <a:t>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6F7EA3-B569-8B93-CA45-4B5B14BA8175}"/>
              </a:ext>
            </a:extLst>
          </p:cNvPr>
          <p:cNvSpPr txBox="1">
            <a:spLocks/>
          </p:cNvSpPr>
          <p:nvPr/>
        </p:nvSpPr>
        <p:spPr>
          <a:xfrm>
            <a:off x="5105400" y="1252672"/>
            <a:ext cx="4038600" cy="317302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u="sng" dirty="0"/>
              <a:t>CPTS</a:t>
            </a:r>
            <a:endParaRPr lang="fr-FR" b="1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Obligation de créer une association Loi 1901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Absence totale de fiscalisation des « recettes » de la CPTS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Existence d’un plafond d’indemnisation par professionnel et par an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Structure inclusive</a:t>
            </a:r>
          </a:p>
        </p:txBody>
      </p:sp>
    </p:spTree>
    <p:extLst>
      <p:ext uri="{BB962C8B-B14F-4D97-AF65-F5344CB8AC3E}">
        <p14:creationId xmlns:p14="http://schemas.microsoft.com/office/powerpoint/2010/main" val="1411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1"/>
          <p:cNvPicPr preferRelativeResize="0"/>
          <p:nvPr/>
        </p:nvPicPr>
        <p:blipFill rotWithShape="1">
          <a:blip r:embed="rId3">
            <a:alphaModFix/>
          </a:blip>
          <a:srcRect l="16405" r="27781"/>
          <a:stretch/>
        </p:blipFill>
        <p:spPr>
          <a:xfrm>
            <a:off x="5395913" y="-314207"/>
            <a:ext cx="4572000" cy="545770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1"/>
          <p:cNvSpPr/>
          <p:nvPr/>
        </p:nvSpPr>
        <p:spPr>
          <a:xfrm rot="10800000">
            <a:off x="8215842" y="0"/>
            <a:ext cx="1890885" cy="5143500"/>
          </a:xfrm>
          <a:custGeom>
            <a:avLst/>
            <a:gdLst/>
            <a:ahLst/>
            <a:cxnLst/>
            <a:rect l="l" t="t" r="r" b="b"/>
            <a:pathLst>
              <a:path w="5508059" h="14982775" extrusionOk="0">
                <a:moveTo>
                  <a:pt x="5508059" y="14982775"/>
                </a:moveTo>
                <a:lnTo>
                  <a:pt x="0" y="14982775"/>
                </a:lnTo>
                <a:lnTo>
                  <a:pt x="0" y="0"/>
                </a:lnTo>
                <a:lnTo>
                  <a:pt x="5508059" y="1498277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375" name="Google Shape;375;p41"/>
          <p:cNvSpPr/>
          <p:nvPr/>
        </p:nvSpPr>
        <p:spPr>
          <a:xfrm rot="-1160568">
            <a:off x="605737" y="756176"/>
            <a:ext cx="6035194" cy="555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1"/>
          <p:cNvSpPr/>
          <p:nvPr/>
        </p:nvSpPr>
        <p:spPr>
          <a:xfrm>
            <a:off x="-4969989" y="3239062"/>
            <a:ext cx="11689800" cy="2634300"/>
          </a:xfrm>
          <a:prstGeom prst="rect">
            <a:avLst/>
          </a:prstGeom>
          <a:solidFill>
            <a:srgbClr val="151E3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1"/>
          <p:cNvSpPr txBox="1"/>
          <p:nvPr/>
        </p:nvSpPr>
        <p:spPr>
          <a:xfrm>
            <a:off x="1760997" y="1391650"/>
            <a:ext cx="2811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i="0" u="none" strike="noStrike" cap="none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MERCI !</a:t>
            </a:r>
            <a:endParaRPr sz="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8" name="Google Shape;378;p41"/>
          <p:cNvSpPr/>
          <p:nvPr/>
        </p:nvSpPr>
        <p:spPr>
          <a:xfrm rot="-1169166">
            <a:off x="2801960" y="3912409"/>
            <a:ext cx="4489442" cy="2634283"/>
          </a:xfrm>
          <a:prstGeom prst="rect">
            <a:avLst/>
          </a:prstGeom>
          <a:solidFill>
            <a:srgbClr val="151E3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1"/>
          <p:cNvGrpSpPr/>
          <p:nvPr/>
        </p:nvGrpSpPr>
        <p:grpSpPr>
          <a:xfrm>
            <a:off x="1800225" y="3670089"/>
            <a:ext cx="4789224" cy="1035261"/>
            <a:chOff x="0" y="0"/>
            <a:chExt cx="12771264" cy="2760696"/>
          </a:xfrm>
        </p:grpSpPr>
        <p:pic>
          <p:nvPicPr>
            <p:cNvPr id="380" name="Google Shape;380;p41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113823"/>
              <a:ext cx="647682" cy="646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41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1082087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4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4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97337" y="0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4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297337" y="1082087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41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297337" y="2113014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41"/>
            <p:cNvSpPr txBox="1"/>
            <p:nvPr/>
          </p:nvSpPr>
          <p:spPr>
            <a:xfrm>
              <a:off x="1127693" y="10448"/>
              <a:ext cx="4585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03 28 48 16 12</a:t>
              </a:r>
              <a:endParaRPr sz="700"/>
            </a:p>
          </p:txBody>
        </p:sp>
        <p:sp>
          <p:nvSpPr>
            <p:cNvPr id="387" name="Google Shape;387;p41"/>
            <p:cNvSpPr txBox="1"/>
            <p:nvPr/>
          </p:nvSpPr>
          <p:spPr>
            <a:xfrm>
              <a:off x="1127693" y="1092536"/>
              <a:ext cx="4585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contact@femas-hdf.fr</a:t>
              </a:r>
              <a:endParaRPr sz="700"/>
            </a:p>
          </p:txBody>
        </p:sp>
        <p:sp>
          <p:nvSpPr>
            <p:cNvPr id="388" name="Google Shape;388;p41"/>
            <p:cNvSpPr txBox="1"/>
            <p:nvPr/>
          </p:nvSpPr>
          <p:spPr>
            <a:xfrm>
              <a:off x="1127693" y="2123867"/>
              <a:ext cx="4676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www.femas-hdf.fr</a:t>
              </a:r>
              <a:endParaRPr sz="700"/>
            </a:p>
          </p:txBody>
        </p:sp>
        <p:sp>
          <p:nvSpPr>
            <p:cNvPr id="389" name="Google Shape;389;p41"/>
            <p:cNvSpPr txBox="1"/>
            <p:nvPr/>
          </p:nvSpPr>
          <p:spPr>
            <a:xfrm>
              <a:off x="7433964" y="10448"/>
              <a:ext cx="5337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FEMAS Hauts-de-France</a:t>
              </a:r>
              <a:endParaRPr sz="700"/>
            </a:p>
          </p:txBody>
        </p:sp>
        <p:sp>
          <p:nvSpPr>
            <p:cNvPr id="390" name="Google Shape;390;p41"/>
            <p:cNvSpPr txBox="1"/>
            <p:nvPr/>
          </p:nvSpPr>
          <p:spPr>
            <a:xfrm>
              <a:off x="7433964" y="1092536"/>
              <a:ext cx="5010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femashdf</a:t>
              </a:r>
              <a:endParaRPr sz="700"/>
            </a:p>
          </p:txBody>
        </p:sp>
        <p:sp>
          <p:nvSpPr>
            <p:cNvPr id="391" name="Google Shape;391;p41"/>
            <p:cNvSpPr txBox="1"/>
            <p:nvPr/>
          </p:nvSpPr>
          <p:spPr>
            <a:xfrm>
              <a:off x="7433964" y="2123867"/>
              <a:ext cx="5010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Femas Hauts-de-France</a:t>
              </a:r>
              <a:endParaRPr sz="700"/>
            </a:p>
          </p:txBody>
        </p:sp>
      </p:grpSp>
      <p:pic>
        <p:nvPicPr>
          <p:cNvPr id="392" name="Google Shape;392;p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9063" y="144688"/>
            <a:ext cx="2081540" cy="102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3100" y="3654325"/>
            <a:ext cx="1035251" cy="103525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1"/>
          <p:cNvSpPr txBox="1"/>
          <p:nvPr/>
        </p:nvSpPr>
        <p:spPr>
          <a:xfrm rot="-5400000">
            <a:off x="-270875" y="3936450"/>
            <a:ext cx="78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131916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317492" y="4735567"/>
            <a:ext cx="2551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Abonnez-vous !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 rot="-6078035">
            <a:off x="-1633786" y="67536"/>
            <a:ext cx="6796883" cy="5048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472475" y="2010600"/>
            <a:ext cx="3404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500" i="0" u="none" strike="noStrike" cap="none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SOMMAIRE</a:t>
            </a:r>
            <a:endParaRPr sz="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6" name="Google Shape;146;p26"/>
          <p:cNvSpPr/>
          <p:nvPr/>
        </p:nvSpPr>
        <p:spPr>
          <a:xfrm rot="5400000">
            <a:off x="109536" y="-109537"/>
            <a:ext cx="2358258" cy="2577331"/>
          </a:xfrm>
          <a:custGeom>
            <a:avLst/>
            <a:gdLst/>
            <a:ahLst/>
            <a:cxnLst/>
            <a:rect l="l" t="t" r="r" b="b"/>
            <a:pathLst>
              <a:path w="6869494" h="7507645" extrusionOk="0">
                <a:moveTo>
                  <a:pt x="6869494" y="7507645"/>
                </a:moveTo>
                <a:lnTo>
                  <a:pt x="0" y="7507645"/>
                </a:lnTo>
                <a:lnTo>
                  <a:pt x="0" y="0"/>
                </a:lnTo>
                <a:lnTo>
                  <a:pt x="6869494" y="750764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147" name="Google Shape;147;p26"/>
          <p:cNvSpPr txBox="1"/>
          <p:nvPr/>
        </p:nvSpPr>
        <p:spPr>
          <a:xfrm>
            <a:off x="5023104" y="733675"/>
            <a:ext cx="3421046" cy="326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L’avenant ACI en SISA : quels changement ?</a:t>
            </a:r>
            <a:b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budget prévisionnel en SISA et CPTS</a:t>
            </a:r>
            <a:b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Quels intérêts ? </a:t>
            </a:r>
            <a:b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Comment le construire ?</a:t>
            </a:r>
            <a:b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mise en </a:t>
            </a:r>
            <a:r>
              <a:rPr lang="fr-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œ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uvre</a:t>
            </a:r>
            <a:endParaRPr lang="fr-F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Retour d’expérience et questions</a:t>
            </a:r>
            <a:br>
              <a:rPr lang="fr-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fr-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5339967" y="0"/>
            <a:ext cx="3804034" cy="5143500"/>
          </a:xfrm>
          <a:prstGeom prst="rect">
            <a:avLst/>
          </a:prstGeom>
          <a:solidFill>
            <a:srgbClr val="F1C64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516" y="1086237"/>
            <a:ext cx="3538485" cy="354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323" y="1851222"/>
            <a:ext cx="2939528" cy="144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438149" y="1556087"/>
            <a:ext cx="446366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L’avenant 1 ACI : quels changement ?</a:t>
            </a:r>
            <a:endParaRPr sz="44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99B370-C457-03F0-9161-692A2109745A}"/>
              </a:ext>
            </a:extLst>
          </p:cNvPr>
          <p:cNvSpPr txBox="1"/>
          <p:nvPr/>
        </p:nvSpPr>
        <p:spPr>
          <a:xfrm>
            <a:off x="938784" y="1341120"/>
            <a:ext cx="672998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Obligation de signature de l’avenant afin de continuer à percevoir les rémunérations d’équipe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Modification des critères socles et notamment du critère d’accès aux soins.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obtention possible de 450 points soit 3 150 € par an environ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mise à jour de la rémunération de la fonction de coordination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0" y="3391167"/>
            <a:ext cx="3734936" cy="1752333"/>
          </a:xfrm>
          <a:custGeom>
            <a:avLst/>
            <a:gdLst/>
            <a:ahLst/>
            <a:cxnLst/>
            <a:rect l="l" t="t" r="r" b="b"/>
            <a:pathLst>
              <a:path w="10502345" h="4927422" extrusionOk="0">
                <a:moveTo>
                  <a:pt x="10502345" y="4927422"/>
                </a:moveTo>
                <a:lnTo>
                  <a:pt x="0" y="4927422"/>
                </a:lnTo>
                <a:lnTo>
                  <a:pt x="0" y="0"/>
                </a:lnTo>
                <a:lnTo>
                  <a:pt x="10502345" y="492742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39" name="Google Shape;239;p31"/>
          <p:cNvSpPr/>
          <p:nvPr/>
        </p:nvSpPr>
        <p:spPr>
          <a:xfrm rot="10800000">
            <a:off x="5276324" y="-99712"/>
            <a:ext cx="3876127" cy="1752333"/>
          </a:xfrm>
          <a:custGeom>
            <a:avLst/>
            <a:gdLst/>
            <a:ahLst/>
            <a:cxnLst/>
            <a:rect l="l" t="t" r="r" b="b"/>
            <a:pathLst>
              <a:path w="10899363" h="4927422" extrusionOk="0">
                <a:moveTo>
                  <a:pt x="10899363" y="4927422"/>
                </a:moveTo>
                <a:lnTo>
                  <a:pt x="0" y="4927422"/>
                </a:lnTo>
                <a:lnTo>
                  <a:pt x="0" y="0"/>
                </a:lnTo>
                <a:lnTo>
                  <a:pt x="10899363" y="4927422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40" name="Google Shape;240;p31"/>
          <p:cNvSpPr txBox="1"/>
          <p:nvPr/>
        </p:nvSpPr>
        <p:spPr>
          <a:xfrm>
            <a:off x="2728500" y="667700"/>
            <a:ext cx="3687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Estimer le montant de l’ACI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CE5295-08B6-F1CB-E151-8D72D3194EEB}"/>
              </a:ext>
            </a:extLst>
          </p:cNvPr>
          <p:cNvSpPr txBox="1"/>
          <p:nvPr/>
        </p:nvSpPr>
        <p:spPr>
          <a:xfrm>
            <a:off x="1438656" y="2157984"/>
            <a:ext cx="574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Outil disponible : Calculette ACI</a:t>
            </a:r>
          </a:p>
        </p:txBody>
      </p:sp>
      <p:pic>
        <p:nvPicPr>
          <p:cNvPr id="4" name="Image 3">
            <a:hlinkClick r:id="rId3" action="ppaction://hlinkfile"/>
            <a:extLst>
              <a:ext uri="{FF2B5EF4-FFF2-40B4-BE49-F238E27FC236}">
                <a16:creationId xmlns:a16="http://schemas.microsoft.com/office/drawing/2014/main" id="{635C4B53-FA5E-CD35-D1F9-254984E35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28797" y="2458914"/>
            <a:ext cx="2486406" cy="2486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022FB6-4A69-1E57-67B7-8D9F0E35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84" y="0"/>
            <a:ext cx="76700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A176CF-8429-6FA9-18FF-B039FDF5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58" y="0"/>
            <a:ext cx="727828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/>
          <p:nvPr/>
        </p:nvSpPr>
        <p:spPr>
          <a:xfrm>
            <a:off x="5339967" y="0"/>
            <a:ext cx="3804034" cy="5143500"/>
          </a:xfrm>
          <a:prstGeom prst="rect">
            <a:avLst/>
          </a:prstGeom>
          <a:solidFill>
            <a:srgbClr val="F1C64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 txBox="1"/>
          <p:nvPr/>
        </p:nvSpPr>
        <p:spPr>
          <a:xfrm>
            <a:off x="486155" y="1951225"/>
            <a:ext cx="33744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 budget prévisionnel</a:t>
            </a:r>
            <a:endParaRPr sz="4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47" name="Google Shape;247;p32"/>
          <p:cNvGrpSpPr/>
          <p:nvPr/>
        </p:nvGrpSpPr>
        <p:grpSpPr>
          <a:xfrm>
            <a:off x="4066395" y="904024"/>
            <a:ext cx="4804279" cy="3563174"/>
            <a:chOff x="0" y="0"/>
            <a:chExt cx="13716000" cy="10172700"/>
          </a:xfrm>
        </p:grpSpPr>
        <p:sp>
          <p:nvSpPr>
            <p:cNvPr id="248" name="Google Shape;248;p32"/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 extrusionOk="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t="-392" b="-391"/>
              </a:stretch>
            </a:blipFill>
            <a:ln>
              <a:noFill/>
            </a:ln>
          </p:spPr>
        </p:sp>
        <p:sp>
          <p:nvSpPr>
            <p:cNvPr id="249" name="Google Shape;249;p32"/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 extrusionOk="0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462" r="-1463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1629152" y="2021100"/>
            <a:ext cx="368656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Quels intérêts ?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29"/>
          <p:cNvSpPr/>
          <p:nvPr/>
        </p:nvSpPr>
        <p:spPr>
          <a:xfrm rot="-5400000">
            <a:off x="4570915" y="509831"/>
            <a:ext cx="5143500" cy="4123836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795" y="2788840"/>
            <a:ext cx="1580167" cy="112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-2801932" y="0"/>
            <a:ext cx="4008354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grpSp>
        <p:nvGrpSpPr>
          <p:cNvPr id="196" name="Google Shape;196;p29"/>
          <p:cNvGrpSpPr/>
          <p:nvPr/>
        </p:nvGrpSpPr>
        <p:grpSpPr>
          <a:xfrm>
            <a:off x="5591844" y="835828"/>
            <a:ext cx="2513291" cy="5032779"/>
            <a:chOff x="0" y="0"/>
            <a:chExt cx="5000993" cy="10163632"/>
          </a:xfrm>
        </p:grpSpPr>
        <p:sp>
          <p:nvSpPr>
            <p:cNvPr id="197" name="Google Shape;197;p29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 extrusionOk="0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43" r="-44"/>
              </a:stretch>
            </a:blipFill>
            <a:ln>
              <a:noFill/>
            </a:ln>
          </p:spPr>
        </p:sp>
        <p:sp>
          <p:nvSpPr>
            <p:cNvPr id="198" name="Google Shape;198;p29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 extrusionOk="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160513" r="-65177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598</Words>
  <Application>Microsoft Office PowerPoint</Application>
  <PresentationFormat>Affichage à l'écran (16:9)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Public Sans</vt:lpstr>
      <vt:lpstr>Calibri</vt:lpstr>
      <vt:lpstr>Constantia</vt:lpstr>
      <vt:lpstr>Montserrat ExtraBold</vt:lpstr>
      <vt:lpstr>Wingdings</vt:lpstr>
      <vt:lpstr>Montserrat</vt:lpstr>
      <vt:lpstr>Montserrat SemiBold</vt:lpstr>
      <vt:lpstr>Arial</vt:lpstr>
      <vt:lpstr>Simple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jennifer RAMOS</cp:lastModifiedBy>
  <cp:revision>3</cp:revision>
  <dcterms:modified xsi:type="dcterms:W3CDTF">2022-11-17T13:41:48Z</dcterms:modified>
</cp:coreProperties>
</file>