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22"/>
  </p:notesMasterIdLst>
  <p:sldIdLst>
    <p:sldId id="256" r:id="rId3"/>
    <p:sldId id="257" r:id="rId4"/>
    <p:sldId id="259" r:id="rId5"/>
    <p:sldId id="261" r:id="rId6"/>
    <p:sldId id="262" r:id="rId7"/>
    <p:sldId id="273" r:id="rId8"/>
    <p:sldId id="274" r:id="rId9"/>
    <p:sldId id="263" r:id="rId10"/>
    <p:sldId id="260" r:id="rId11"/>
    <p:sldId id="264" r:id="rId12"/>
    <p:sldId id="276" r:id="rId13"/>
    <p:sldId id="277" r:id="rId14"/>
    <p:sldId id="278" r:id="rId15"/>
    <p:sldId id="279" r:id="rId16"/>
    <p:sldId id="280" r:id="rId17"/>
    <p:sldId id="267" r:id="rId18"/>
    <p:sldId id="271" r:id="rId19"/>
    <p:sldId id="281" r:id="rId20"/>
    <p:sldId id="272" r:id="rId21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Constantia" panose="02030602050306030303" pitchFamily="18" charset="0"/>
      <p:regular r:id="rId27"/>
      <p:bold r:id="rId28"/>
      <p:italic r:id="rId29"/>
      <p:boldItalic r:id="rId30"/>
    </p:embeddedFont>
    <p:embeddedFont>
      <p:font typeface="Montserrat" panose="00000500000000000000" pitchFamily="2" charset="0"/>
      <p:regular r:id="rId31"/>
      <p:bold r:id="rId32"/>
      <p:italic r:id="rId33"/>
      <p:boldItalic r:id="rId34"/>
    </p:embeddedFont>
    <p:embeddedFont>
      <p:font typeface="Montserrat ExtraBold" panose="00000900000000000000" pitchFamily="2" charset="0"/>
      <p:bold r:id="rId35"/>
      <p:boldItalic r:id="rId36"/>
    </p:embeddedFont>
    <p:embeddedFont>
      <p:font typeface="Montserrat SemiBold" panose="00000700000000000000" pitchFamily="2" charset="0"/>
      <p:regular r:id="rId37"/>
      <p:bold r:id="rId38"/>
      <p:italic r:id="rId39"/>
      <p:boldItalic r:id="rId40"/>
    </p:embeddedFont>
    <p:embeddedFont>
      <p:font typeface="Public Sans" panose="020B0604020202020204" charset="0"/>
      <p:regular r:id="rId41"/>
      <p:bold r:id="rId42"/>
      <p:italic r:id="rId43"/>
      <p:bold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629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21" Type="http://schemas.openxmlformats.org/officeDocument/2006/relationships/slide" Target="slides/slide19.xml"/><Relationship Id="rId34" Type="http://schemas.openxmlformats.org/officeDocument/2006/relationships/font" Target="fonts/font12.fntdata"/><Relationship Id="rId42" Type="http://schemas.openxmlformats.org/officeDocument/2006/relationships/font" Target="fonts/font20.fntdata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font" Target="fonts/font18.fntdata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9.fntdata"/><Relationship Id="rId44" Type="http://schemas.openxmlformats.org/officeDocument/2006/relationships/font" Target="fonts/font2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font" Target="fonts/font21.fntdata"/><Relationship Id="rId48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46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font" Target="fonts/font1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1868f1afdf9_2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g1868f1afdf9_2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1868f1afdf9_2_1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g1868f1afdf9_2_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1868f1afdf9_2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g1868f1afdf9_2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1868f1afdf9_2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g1868f1afdf9_2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567909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1868f1afdf9_2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g1868f1afdf9_2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759352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1868f1afdf9_2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g1868f1afdf9_2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249661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1868f1afdf9_2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g1868f1afdf9_2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323661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1868f1afdf9_2_2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g1868f1afdf9_2_2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1868f1afdf9_2_3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g1868f1afdf9_2_3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1868f1afdf9_2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g1868f1afdf9_2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962095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1868f1afdf9_2_3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g1868f1afdf9_2_3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868f1afdf9_2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g1868f1afdf9_2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1868f1afdf9_2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g1868f1afdf9_2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1868f1afdf9_2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g1868f1afdf9_2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1868f1afdf9_2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g1868f1afdf9_2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1868f1afdf9_2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g1868f1afdf9_2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300859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1868f1afdf9_2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g1868f1afdf9_2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892375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1868f1afdf9_2_1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g1868f1afdf9_2_1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1868f1afdf9_2_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g1868f1afdf9_2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>
            <a:spLocks noGrp="1"/>
          </p:cNvSpPr>
          <p:nvPr>
            <p:ph type="ctrTitle"/>
          </p:nvPr>
        </p:nvSpPr>
        <p:spPr>
          <a:xfrm>
            <a:off x="342900" y="1065213"/>
            <a:ext cx="3886200" cy="735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subTitle" idx="1"/>
          </p:nvPr>
        </p:nvSpPr>
        <p:spPr>
          <a:xfrm>
            <a:off x="685800" y="1943100"/>
            <a:ext cx="3200400" cy="8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lv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6"/>
          <p:cNvSpPr txBox="1">
            <a:spLocks noGrp="1"/>
          </p:cNvSpPr>
          <p:nvPr>
            <p:ph type="body" idx="1"/>
          </p:nvPr>
        </p:nvSpPr>
        <p:spPr>
          <a:xfrm>
            <a:off x="228600" y="800100"/>
            <a:ext cx="4114800" cy="2262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marL="914400" lvl="1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marL="1371600" lvl="2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marL="1828800" lvl="3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marL="2286000" lvl="4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marL="2743200" lvl="5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>
            <a:spLocks noGrp="1"/>
          </p:cNvSpPr>
          <p:nvPr>
            <p:ph type="title"/>
          </p:nvPr>
        </p:nvSpPr>
        <p:spPr>
          <a:xfrm>
            <a:off x="361156" y="2203450"/>
            <a:ext cx="3886200" cy="681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body" idx="1"/>
          </p:nvPr>
        </p:nvSpPr>
        <p:spPr>
          <a:xfrm>
            <a:off x="361156" y="1453357"/>
            <a:ext cx="3886200" cy="750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marL="457200" lvl="0" indent="-228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body" idx="1"/>
          </p:nvPr>
        </p:nvSpPr>
        <p:spPr>
          <a:xfrm>
            <a:off x="228600" y="800100"/>
            <a:ext cx="2019300" cy="2262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marL="914400" lvl="1" indent="-30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marL="1371600" lvl="2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marL="1828800" lvl="3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marL="2286000" lvl="4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marL="2743200" lvl="5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marL="3200400" lvl="6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marL="3657600" lvl="7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marL="4114800" lvl="8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body" idx="2"/>
          </p:nvPr>
        </p:nvSpPr>
        <p:spPr>
          <a:xfrm>
            <a:off x="2324100" y="800100"/>
            <a:ext cx="2019300" cy="2262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marL="914400" lvl="1" indent="-30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marL="1371600" lvl="2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marL="1828800" lvl="3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marL="2286000" lvl="4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marL="2743200" lvl="5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marL="3200400" lvl="6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marL="3657600" lvl="7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marL="4114800" lvl="8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9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9"/>
          <p:cNvSpPr txBox="1">
            <a:spLocks noGrp="1"/>
          </p:cNvSpPr>
          <p:nvPr>
            <p:ph type="body" idx="1"/>
          </p:nvPr>
        </p:nvSpPr>
        <p:spPr>
          <a:xfrm>
            <a:off x="228600" y="767556"/>
            <a:ext cx="2020094" cy="319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marL="457200" lvl="0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1pPr>
            <a:lvl2pPr marL="914400" lvl="1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3pPr>
            <a:lvl4pPr marL="1828800" lvl="3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4pPr>
            <a:lvl5pPr marL="2286000" lvl="4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5pPr>
            <a:lvl6pPr marL="2743200" lvl="5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6pPr>
            <a:lvl7pPr marL="3200400" lvl="6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7pPr>
            <a:lvl8pPr marL="3657600" lvl="7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8pPr>
            <a:lvl9pPr marL="4114800" lvl="8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9pPr>
          </a:lstStyle>
          <a:p>
            <a:endParaRPr/>
          </a:p>
        </p:txBody>
      </p:sp>
      <p:sp>
        <p:nvSpPr>
          <p:cNvPr id="88" name="Google Shape;88;p19"/>
          <p:cNvSpPr txBox="1">
            <a:spLocks noGrp="1"/>
          </p:cNvSpPr>
          <p:nvPr>
            <p:ph type="body" idx="2"/>
          </p:nvPr>
        </p:nvSpPr>
        <p:spPr>
          <a:xfrm>
            <a:off x="228600" y="1087438"/>
            <a:ext cx="2020094" cy="1975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0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marL="914400" lvl="1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marL="1371600" lvl="2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marL="1828800" lvl="3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marL="2286000" lvl="4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marL="2743200" lvl="5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marL="3200400" lvl="6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marL="3657600" lvl="7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marL="4114800" lvl="8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body" idx="3"/>
          </p:nvPr>
        </p:nvSpPr>
        <p:spPr>
          <a:xfrm>
            <a:off x="2322513" y="767556"/>
            <a:ext cx="2020888" cy="319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marL="457200" lvl="0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1pPr>
            <a:lvl2pPr marL="914400" lvl="1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3pPr>
            <a:lvl4pPr marL="1828800" lvl="3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4pPr>
            <a:lvl5pPr marL="2286000" lvl="4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5pPr>
            <a:lvl6pPr marL="2743200" lvl="5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6pPr>
            <a:lvl7pPr marL="3200400" lvl="6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7pPr>
            <a:lvl8pPr marL="3657600" lvl="7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8pPr>
            <a:lvl9pPr marL="4114800" lvl="8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9pPr>
          </a:lstStyle>
          <a:p>
            <a:endParaRPr/>
          </a:p>
        </p:txBody>
      </p:sp>
      <p:sp>
        <p:nvSpPr>
          <p:cNvPr id="90" name="Google Shape;90;p19"/>
          <p:cNvSpPr txBox="1">
            <a:spLocks noGrp="1"/>
          </p:cNvSpPr>
          <p:nvPr>
            <p:ph type="body" idx="4"/>
          </p:nvPr>
        </p:nvSpPr>
        <p:spPr>
          <a:xfrm>
            <a:off x="2322513" y="1087438"/>
            <a:ext cx="2020888" cy="1975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0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marL="914400" lvl="1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marL="1371600" lvl="2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marL="1828800" lvl="3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marL="2286000" lvl="4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marL="2743200" lvl="5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marL="3200400" lvl="6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marL="3657600" lvl="7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marL="4114800" lvl="8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0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>
            <a:spLocks noGrp="1"/>
          </p:cNvSpPr>
          <p:nvPr>
            <p:ph type="title"/>
          </p:nvPr>
        </p:nvSpPr>
        <p:spPr>
          <a:xfrm>
            <a:off x="228600" y="136525"/>
            <a:ext cx="1504157" cy="58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sz="1000" b="1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body" idx="1"/>
          </p:nvPr>
        </p:nvSpPr>
        <p:spPr>
          <a:xfrm>
            <a:off x="1787525" y="136525"/>
            <a:ext cx="2555875" cy="2926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30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marL="1371600" lvl="2" indent="-30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marL="2286000" lvl="4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000"/>
            </a:lvl5pPr>
            <a:lvl6pPr marL="2743200" lvl="5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6pPr>
            <a:lvl7pPr marL="3200400" lvl="6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7pPr>
            <a:lvl8pPr marL="3657600" lvl="7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8pPr>
            <a:lvl9pPr marL="4114800" lvl="8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body" idx="2"/>
          </p:nvPr>
        </p:nvSpPr>
        <p:spPr>
          <a:xfrm>
            <a:off x="228600" y="717550"/>
            <a:ext cx="1504157" cy="2345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marL="914400" lvl="1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marL="1371600" lvl="2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marL="1828800" lvl="3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marL="2286000" lvl="4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marL="2743200" lvl="5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marL="3200400" lvl="6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marL="3657600" lvl="7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marL="4114800" lvl="8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>
            <a:spLocks noGrp="1"/>
          </p:cNvSpPr>
          <p:nvPr>
            <p:ph type="title"/>
          </p:nvPr>
        </p:nvSpPr>
        <p:spPr>
          <a:xfrm>
            <a:off x="896144" y="2400300"/>
            <a:ext cx="2743200" cy="283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sz="1000" b="1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2"/>
          <p:cNvSpPr>
            <a:spLocks noGrp="1"/>
          </p:cNvSpPr>
          <p:nvPr>
            <p:ph type="pic" idx="2"/>
          </p:nvPr>
        </p:nvSpPr>
        <p:spPr>
          <a:xfrm>
            <a:off x="896144" y="306388"/>
            <a:ext cx="2743200" cy="2057400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22"/>
          <p:cNvSpPr txBox="1">
            <a:spLocks noGrp="1"/>
          </p:cNvSpPr>
          <p:nvPr>
            <p:ph type="body" idx="1"/>
          </p:nvPr>
        </p:nvSpPr>
        <p:spPr>
          <a:xfrm>
            <a:off x="896144" y="2683669"/>
            <a:ext cx="2743200" cy="402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marL="914400" lvl="1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marL="1371600" lvl="2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marL="1828800" lvl="3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marL="2286000" lvl="4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marL="2743200" lvl="5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marL="3200400" lvl="6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marL="3657600" lvl="7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marL="4114800" lvl="8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body" idx="1"/>
          </p:nvPr>
        </p:nvSpPr>
        <p:spPr>
          <a:xfrm rot="5400000">
            <a:off x="1154509" y="-125809"/>
            <a:ext cx="2262982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marL="914400" lvl="1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marL="1371600" lvl="2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marL="1828800" lvl="3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marL="2286000" lvl="4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marL="2743200" lvl="5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>
            <a:spLocks noGrp="1"/>
          </p:cNvSpPr>
          <p:nvPr>
            <p:ph type="title"/>
          </p:nvPr>
        </p:nvSpPr>
        <p:spPr>
          <a:xfrm rot="5400000">
            <a:off x="2366169" y="1085850"/>
            <a:ext cx="2925763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body" idx="1"/>
          </p:nvPr>
        </p:nvSpPr>
        <p:spPr>
          <a:xfrm rot="5400000">
            <a:off x="270669" y="95250"/>
            <a:ext cx="2925763" cy="30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marL="914400" lvl="1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marL="1371600" lvl="2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marL="1828800" lvl="3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marL="2286000" lvl="4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marL="2743200" lvl="5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228600" y="800100"/>
            <a:ext cx="4114800" cy="2262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marR="0" lvl="0" indent="-3302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–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»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700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hyperlink" Target="https://www.facebook.com/femashdf" TargetMode="External"/><Relationship Id="rId3" Type="http://schemas.openxmlformats.org/officeDocument/2006/relationships/image" Target="../media/image17.jpg"/><Relationship Id="rId7" Type="http://schemas.openxmlformats.org/officeDocument/2006/relationships/image" Target="../media/image19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6" Type="http://schemas.openxmlformats.org/officeDocument/2006/relationships/hyperlink" Target="about:blank" TargetMode="External"/><Relationship Id="rId11" Type="http://schemas.openxmlformats.org/officeDocument/2006/relationships/hyperlink" Target="https://twitter.com/femashdf" TargetMode="External"/><Relationship Id="rId5" Type="http://schemas.openxmlformats.org/officeDocument/2006/relationships/image" Target="../media/image18.png"/><Relationship Id="rId15" Type="http://schemas.openxmlformats.org/officeDocument/2006/relationships/image" Target="../media/image2.png"/><Relationship Id="rId10" Type="http://schemas.openxmlformats.org/officeDocument/2006/relationships/image" Target="../media/image21.png"/><Relationship Id="rId4" Type="http://schemas.openxmlformats.org/officeDocument/2006/relationships/hyperlink" Target="https://www.femas-hdf.fr" TargetMode="External"/><Relationship Id="rId9" Type="http://schemas.openxmlformats.org/officeDocument/2006/relationships/hyperlink" Target="https://www.linkedin.com/company/femashautsdefrance/?viewAsMember=true" TargetMode="External"/><Relationship Id="rId1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calculette-aci-v6.xlsx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freepngimg.com/png/54489-calculator-png-image-high-quality" TargetMode="Externa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1919"/>
        </a:solid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5"/>
          <p:cNvSpPr/>
          <p:nvPr/>
        </p:nvSpPr>
        <p:spPr>
          <a:xfrm rot="-2504656">
            <a:off x="2886540" y="-76828"/>
            <a:ext cx="7960902" cy="639431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0" name="Google Shape;130;p25"/>
          <p:cNvPicPr preferRelativeResize="0"/>
          <p:nvPr/>
        </p:nvPicPr>
        <p:blipFill rotWithShape="1">
          <a:blip r:embed="rId3">
            <a:alphaModFix/>
          </a:blip>
          <a:srcRect b="35229"/>
          <a:stretch/>
        </p:blipFill>
        <p:spPr>
          <a:xfrm rot="-2555737">
            <a:off x="-835998" y="-284075"/>
            <a:ext cx="6654663" cy="266514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5"/>
          <p:cNvSpPr/>
          <p:nvPr/>
        </p:nvSpPr>
        <p:spPr>
          <a:xfrm rot="5400000">
            <a:off x="109536" y="-109537"/>
            <a:ext cx="2358258" cy="2577331"/>
          </a:xfrm>
          <a:custGeom>
            <a:avLst/>
            <a:gdLst/>
            <a:ahLst/>
            <a:cxnLst/>
            <a:rect l="l" t="t" r="r" b="b"/>
            <a:pathLst>
              <a:path w="6869494" h="7507645" extrusionOk="0">
                <a:moveTo>
                  <a:pt x="6869494" y="7507645"/>
                </a:moveTo>
                <a:lnTo>
                  <a:pt x="0" y="7507645"/>
                </a:lnTo>
                <a:lnTo>
                  <a:pt x="0" y="0"/>
                </a:lnTo>
                <a:lnTo>
                  <a:pt x="6869494" y="7507645"/>
                </a:lnTo>
                <a:close/>
              </a:path>
            </a:pathLst>
          </a:custGeom>
          <a:solidFill>
            <a:srgbClr val="F1C648"/>
          </a:solidFill>
          <a:ln>
            <a:noFill/>
          </a:ln>
        </p:spPr>
      </p:sp>
      <p:sp>
        <p:nvSpPr>
          <p:cNvPr id="132" name="Google Shape;132;p25"/>
          <p:cNvSpPr/>
          <p:nvPr/>
        </p:nvSpPr>
        <p:spPr>
          <a:xfrm>
            <a:off x="0" y="0"/>
            <a:ext cx="4049359" cy="5273594"/>
          </a:xfrm>
          <a:custGeom>
            <a:avLst/>
            <a:gdLst/>
            <a:ahLst/>
            <a:cxnLst/>
            <a:rect l="l" t="t" r="r" b="b"/>
            <a:pathLst>
              <a:path w="8851059" h="11526982" extrusionOk="0">
                <a:moveTo>
                  <a:pt x="8851059" y="11526982"/>
                </a:moveTo>
                <a:lnTo>
                  <a:pt x="0" y="11526982"/>
                </a:lnTo>
                <a:lnTo>
                  <a:pt x="0" y="0"/>
                </a:lnTo>
                <a:lnTo>
                  <a:pt x="8851059" y="11526982"/>
                </a:lnTo>
                <a:close/>
              </a:path>
            </a:pathLst>
          </a:custGeom>
          <a:solidFill>
            <a:srgbClr val="151E34"/>
          </a:solidFill>
          <a:ln>
            <a:noFill/>
          </a:ln>
        </p:spPr>
      </p:sp>
      <p:pic>
        <p:nvPicPr>
          <p:cNvPr id="133" name="Google Shape;133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01758" y="161545"/>
            <a:ext cx="2451742" cy="12019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25"/>
          <p:cNvSpPr txBox="1"/>
          <p:nvPr/>
        </p:nvSpPr>
        <p:spPr>
          <a:xfrm>
            <a:off x="3486894" y="1895979"/>
            <a:ext cx="5287800" cy="1969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200" i="0" u="none" strike="noStrike" cap="none" dirty="0">
                <a:solidFill>
                  <a:srgbClr val="3A3C3D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GESTION BUDGETAIRE DE LA SISA ET CLES DE REPARTITION BUDGETAIRE DES ACI</a:t>
            </a:r>
            <a:endParaRPr sz="3200" dirty="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7522544" y="4699663"/>
            <a:ext cx="1309204" cy="199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b="0" i="0" u="none" strike="noStrike" cap="none">
                <a:solidFill>
                  <a:srgbClr val="3A3C3D"/>
                </a:solidFill>
                <a:latin typeface="Public Sans"/>
                <a:ea typeface="Public Sans"/>
                <a:cs typeface="Public Sans"/>
                <a:sym typeface="Public Sans"/>
              </a:rPr>
              <a:t>18 novembre 2022</a:t>
            </a:r>
            <a:endParaRPr sz="700"/>
          </a:p>
        </p:txBody>
      </p:sp>
      <p:grpSp>
        <p:nvGrpSpPr>
          <p:cNvPr id="136" name="Google Shape;136;p25"/>
          <p:cNvGrpSpPr/>
          <p:nvPr/>
        </p:nvGrpSpPr>
        <p:grpSpPr>
          <a:xfrm rot="-413221">
            <a:off x="586633" y="3959094"/>
            <a:ext cx="1037832" cy="114828"/>
            <a:chOff x="678378" y="1028650"/>
            <a:chExt cx="2767551" cy="306209"/>
          </a:xfrm>
        </p:grpSpPr>
        <p:sp>
          <p:nvSpPr>
            <p:cNvPr id="137" name="Google Shape;137;p25"/>
            <p:cNvSpPr txBox="1"/>
            <p:nvPr/>
          </p:nvSpPr>
          <p:spPr>
            <a:xfrm>
              <a:off x="678378" y="1028650"/>
              <a:ext cx="566100" cy="28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7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700"/>
            </a:p>
          </p:txBody>
        </p:sp>
        <p:sp>
          <p:nvSpPr>
            <p:cNvPr id="138" name="Google Shape;138;p25"/>
            <p:cNvSpPr txBox="1"/>
            <p:nvPr/>
          </p:nvSpPr>
          <p:spPr>
            <a:xfrm>
              <a:off x="2879829" y="1047459"/>
              <a:ext cx="566100" cy="28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7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700"/>
            </a:p>
          </p:txBody>
        </p:sp>
      </p:grpSp>
      <p:pic>
        <p:nvPicPr>
          <p:cNvPr id="139" name="Google Shape;139;p25"/>
          <p:cNvPicPr preferRelativeResize="0"/>
          <p:nvPr/>
        </p:nvPicPr>
        <p:blipFill rotWithShape="1">
          <a:blip r:embed="rId5">
            <a:alphaModFix/>
          </a:blip>
          <a:srcRect l="24533" t="29094" r="25814" b="19710"/>
          <a:stretch/>
        </p:blipFill>
        <p:spPr>
          <a:xfrm>
            <a:off x="612400" y="3659575"/>
            <a:ext cx="1828250" cy="10603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7321315-BD06-6766-0AB5-9CDF65C58945}"/>
              </a:ext>
            </a:extLst>
          </p:cNvPr>
          <p:cNvSpPr txBox="1"/>
          <p:nvPr/>
        </p:nvSpPr>
        <p:spPr>
          <a:xfrm>
            <a:off x="3486893" y="4128731"/>
            <a:ext cx="2769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Sophie FILIPPI VERHAEGHE</a:t>
            </a:r>
          </a:p>
          <a:p>
            <a:r>
              <a:rPr lang="fr-FR" dirty="0"/>
              <a:t>Expert comptable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200A327-A89E-2E84-E4DC-B2B6D6906A92}"/>
              </a:ext>
            </a:extLst>
          </p:cNvPr>
          <p:cNvSpPr txBox="1"/>
          <p:nvPr/>
        </p:nvSpPr>
        <p:spPr>
          <a:xfrm>
            <a:off x="6539550" y="4128731"/>
            <a:ext cx="21429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Gaël BOULANGER</a:t>
            </a:r>
          </a:p>
          <a:p>
            <a:r>
              <a:rPr lang="fr-FR" dirty="0"/>
              <a:t>Coordinateur de santé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33"/>
          <p:cNvPicPr preferRelativeResize="0"/>
          <p:nvPr/>
        </p:nvPicPr>
        <p:blipFill rotWithShape="1">
          <a:blip r:embed="rId3">
            <a:alphaModFix/>
          </a:blip>
          <a:srcRect l="24628" r="31161"/>
          <a:stretch/>
        </p:blipFill>
        <p:spPr>
          <a:xfrm>
            <a:off x="0" y="-4288"/>
            <a:ext cx="3481116" cy="5147789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33"/>
          <p:cNvSpPr/>
          <p:nvPr/>
        </p:nvSpPr>
        <p:spPr>
          <a:xfrm rot="-5400000">
            <a:off x="930981" y="2593365"/>
            <a:ext cx="1619154" cy="3481116"/>
          </a:xfrm>
          <a:custGeom>
            <a:avLst/>
            <a:gdLst/>
            <a:ahLst/>
            <a:cxnLst/>
            <a:rect l="l" t="t" r="r" b="b"/>
            <a:pathLst>
              <a:path w="5350489" h="11503332" extrusionOk="0">
                <a:moveTo>
                  <a:pt x="5350489" y="11503332"/>
                </a:moveTo>
                <a:lnTo>
                  <a:pt x="0" y="11503332"/>
                </a:lnTo>
                <a:lnTo>
                  <a:pt x="0" y="0"/>
                </a:lnTo>
                <a:lnTo>
                  <a:pt x="5350489" y="11503332"/>
                </a:lnTo>
                <a:close/>
              </a:path>
            </a:pathLst>
          </a:custGeom>
          <a:solidFill>
            <a:srgbClr val="151E34"/>
          </a:solidFill>
          <a:ln>
            <a:noFill/>
          </a:ln>
        </p:spPr>
      </p:sp>
      <p:sp>
        <p:nvSpPr>
          <p:cNvPr id="256" name="Google Shape;256;p33"/>
          <p:cNvSpPr/>
          <p:nvPr/>
        </p:nvSpPr>
        <p:spPr>
          <a:xfrm rot="10800000">
            <a:off x="-143979" y="-80489"/>
            <a:ext cx="3625095" cy="2150031"/>
          </a:xfrm>
          <a:custGeom>
            <a:avLst/>
            <a:gdLst/>
            <a:ahLst/>
            <a:cxnLst/>
            <a:rect l="l" t="t" r="r" b="b"/>
            <a:pathLst>
              <a:path w="11811432" h="7005319" extrusionOk="0">
                <a:moveTo>
                  <a:pt x="11811432" y="7005319"/>
                </a:moveTo>
                <a:lnTo>
                  <a:pt x="0" y="7005319"/>
                </a:lnTo>
                <a:lnTo>
                  <a:pt x="0" y="0"/>
                </a:lnTo>
                <a:lnTo>
                  <a:pt x="11811432" y="7005319"/>
                </a:lnTo>
                <a:close/>
              </a:path>
            </a:pathLst>
          </a:custGeom>
          <a:solidFill>
            <a:srgbClr val="F1C648"/>
          </a:solidFill>
          <a:ln>
            <a:noFill/>
          </a:ln>
        </p:spPr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4BB64B8-B7BD-6BBD-8166-16275537E4D7}"/>
              </a:ext>
            </a:extLst>
          </p:cNvPr>
          <p:cNvSpPr txBox="1"/>
          <p:nvPr/>
        </p:nvSpPr>
        <p:spPr>
          <a:xfrm>
            <a:off x="3625096" y="1415444"/>
            <a:ext cx="52262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/>
              <a:t>Quel intérêt du budget prévisionnel ? </a:t>
            </a:r>
          </a:p>
          <a:p>
            <a:endParaRPr lang="fr-FR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/>
              <a:t>Prévoir sa trésorerie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/>
              <a:t>Eviter les mauvaises surprises en fin d’année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/>
              <a:t>Calculer le budget disponible pour rémunérer les professionnels</a:t>
            </a:r>
          </a:p>
          <a:p>
            <a:endParaRPr lang="fr-FR" sz="1800" dirty="0"/>
          </a:p>
          <a:p>
            <a:r>
              <a:rPr lang="fr-FR" sz="1800" dirty="0"/>
              <a:t>Exemple de budget SISA ou CPTS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0"/>
          <p:cNvSpPr txBox="1"/>
          <p:nvPr/>
        </p:nvSpPr>
        <p:spPr>
          <a:xfrm>
            <a:off x="2331259" y="544011"/>
            <a:ext cx="534918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200" i="0" u="none" strike="noStrike" cap="none" dirty="0">
                <a:solidFill>
                  <a:srgbClr val="3A3C3D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Comment le construire ?</a:t>
            </a:r>
            <a:endParaRPr sz="7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4" name="Google Shape;204;p30"/>
          <p:cNvSpPr/>
          <p:nvPr/>
        </p:nvSpPr>
        <p:spPr>
          <a:xfrm rot="-5400000">
            <a:off x="5474690" y="711369"/>
            <a:ext cx="5143500" cy="4063253"/>
          </a:xfrm>
          <a:custGeom>
            <a:avLst/>
            <a:gdLst/>
            <a:ahLst/>
            <a:cxnLst/>
            <a:rect l="l" t="t" r="r" b="b"/>
            <a:pathLst>
              <a:path w="12769234" h="10087415" extrusionOk="0">
                <a:moveTo>
                  <a:pt x="12769234" y="10087415"/>
                </a:moveTo>
                <a:lnTo>
                  <a:pt x="0" y="10087415"/>
                </a:lnTo>
                <a:lnTo>
                  <a:pt x="0" y="0"/>
                </a:lnTo>
                <a:lnTo>
                  <a:pt x="12769234" y="10087415"/>
                </a:lnTo>
                <a:close/>
              </a:path>
            </a:pathLst>
          </a:custGeom>
          <a:solidFill>
            <a:srgbClr val="F1C648"/>
          </a:solidFill>
          <a:ln>
            <a:noFill/>
          </a:ln>
        </p:spPr>
      </p:sp>
      <p:sp>
        <p:nvSpPr>
          <p:cNvPr id="205" name="Google Shape;205;p30"/>
          <p:cNvSpPr/>
          <p:nvPr/>
        </p:nvSpPr>
        <p:spPr>
          <a:xfrm>
            <a:off x="-2801932" y="0"/>
            <a:ext cx="3949466" cy="5143500"/>
          </a:xfrm>
          <a:custGeom>
            <a:avLst/>
            <a:gdLst/>
            <a:ahLst/>
            <a:cxnLst/>
            <a:rect l="l" t="t" r="r" b="b"/>
            <a:pathLst>
              <a:path w="8851059" h="11526982" extrusionOk="0">
                <a:moveTo>
                  <a:pt x="8851059" y="11526982"/>
                </a:moveTo>
                <a:lnTo>
                  <a:pt x="0" y="11526982"/>
                </a:lnTo>
                <a:lnTo>
                  <a:pt x="0" y="0"/>
                </a:lnTo>
                <a:lnTo>
                  <a:pt x="8851059" y="11526982"/>
                </a:lnTo>
                <a:close/>
              </a:path>
            </a:pathLst>
          </a:custGeom>
          <a:solidFill>
            <a:srgbClr val="151E34"/>
          </a:solidFill>
          <a:ln>
            <a:noFill/>
          </a:ln>
        </p:spPr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4D305BE-0CE9-3E73-C61B-7F5FB28C7345}"/>
              </a:ext>
            </a:extLst>
          </p:cNvPr>
          <p:cNvSpPr txBox="1"/>
          <p:nvPr/>
        </p:nvSpPr>
        <p:spPr>
          <a:xfrm>
            <a:off x="0" y="1165380"/>
            <a:ext cx="9144000" cy="3893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fr-FR" sz="1900" dirty="0"/>
              <a:t> </a:t>
            </a:r>
            <a:r>
              <a:rPr lang="fr-FR" sz="1900" u="sng" dirty="0"/>
              <a:t>Combien ?</a:t>
            </a:r>
          </a:p>
          <a:p>
            <a:endParaRPr lang="fr-FR" sz="1900" u="sng" dirty="0"/>
          </a:p>
          <a:p>
            <a:pPr marL="800100" lvl="1" indent="-342900">
              <a:buFontTx/>
              <a:buChar char="-"/>
            </a:pPr>
            <a:r>
              <a:rPr lang="fr-FR" sz="1900" dirty="0"/>
              <a:t>Solde restant </a:t>
            </a:r>
            <a:r>
              <a:rPr lang="fr-FR" sz="1900" b="1" dirty="0"/>
              <a:t>après paiement des charges courantes et des investissements</a:t>
            </a:r>
          </a:p>
          <a:p>
            <a:endParaRPr lang="fr-FR" sz="1900" dirty="0"/>
          </a:p>
          <a:p>
            <a:pPr>
              <a:buFontTx/>
              <a:buChar char="-"/>
            </a:pPr>
            <a:r>
              <a:rPr lang="fr-FR" sz="1900" u="sng" dirty="0"/>
              <a:t>Comment? Créer des clés de répartition  - quelques exemples</a:t>
            </a:r>
          </a:p>
          <a:p>
            <a:pPr>
              <a:buFontTx/>
              <a:buChar char="-"/>
            </a:pPr>
            <a:endParaRPr lang="fr-FR" sz="1900" dirty="0"/>
          </a:p>
          <a:p>
            <a:pPr lvl="1">
              <a:buFontTx/>
              <a:buChar char="-"/>
            </a:pPr>
            <a:r>
              <a:rPr lang="fr-FR" sz="1900" dirty="0"/>
              <a:t>Soit </a:t>
            </a:r>
            <a:r>
              <a:rPr lang="fr-FR" sz="1900" b="1" dirty="0"/>
              <a:t>de manière égalitaire entre les associés : rémunération fixe</a:t>
            </a:r>
            <a:endParaRPr lang="fr-FR" sz="1900" dirty="0"/>
          </a:p>
          <a:p>
            <a:pPr lvl="1"/>
            <a:r>
              <a:rPr lang="fr-FR" sz="1900" dirty="0"/>
              <a:t>	( budget disponible divisé / nombre d’associés)</a:t>
            </a:r>
          </a:p>
          <a:p>
            <a:pPr>
              <a:buFontTx/>
              <a:buChar char="-"/>
            </a:pPr>
            <a:endParaRPr lang="fr-FR" sz="1900" dirty="0"/>
          </a:p>
          <a:p>
            <a:pPr lvl="1">
              <a:buFontTx/>
              <a:buChar char="-"/>
            </a:pPr>
            <a:r>
              <a:rPr lang="fr-FR" sz="1900" dirty="0"/>
              <a:t>Soit </a:t>
            </a:r>
            <a:r>
              <a:rPr lang="fr-FR" sz="1900" b="1" dirty="0"/>
              <a:t>suivant plusieurs critères définis par l’équipe : rémunération variable</a:t>
            </a:r>
          </a:p>
          <a:p>
            <a:pPr lvl="1"/>
            <a:r>
              <a:rPr lang="fr-FR" sz="1900" dirty="0"/>
              <a:t>	(ex: à hauteur des charges réalisées par le 	professionnel pour les 	dépenses liées au projet de santé, à la surface occupée…)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0"/>
          <p:cNvSpPr txBox="1"/>
          <p:nvPr/>
        </p:nvSpPr>
        <p:spPr>
          <a:xfrm>
            <a:off x="2331259" y="544011"/>
            <a:ext cx="534918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200" i="0" u="none" strike="noStrike" cap="none" dirty="0">
                <a:solidFill>
                  <a:srgbClr val="3A3C3D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Comment le construire ?</a:t>
            </a:r>
            <a:endParaRPr sz="7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4" name="Google Shape;204;p30"/>
          <p:cNvSpPr/>
          <p:nvPr/>
        </p:nvSpPr>
        <p:spPr>
          <a:xfrm rot="-5400000">
            <a:off x="5474690" y="711369"/>
            <a:ext cx="5143500" cy="4063253"/>
          </a:xfrm>
          <a:custGeom>
            <a:avLst/>
            <a:gdLst/>
            <a:ahLst/>
            <a:cxnLst/>
            <a:rect l="l" t="t" r="r" b="b"/>
            <a:pathLst>
              <a:path w="12769234" h="10087415" extrusionOk="0">
                <a:moveTo>
                  <a:pt x="12769234" y="10087415"/>
                </a:moveTo>
                <a:lnTo>
                  <a:pt x="0" y="10087415"/>
                </a:lnTo>
                <a:lnTo>
                  <a:pt x="0" y="0"/>
                </a:lnTo>
                <a:lnTo>
                  <a:pt x="12769234" y="10087415"/>
                </a:lnTo>
                <a:close/>
              </a:path>
            </a:pathLst>
          </a:custGeom>
          <a:solidFill>
            <a:srgbClr val="F1C648"/>
          </a:solidFill>
          <a:ln>
            <a:noFill/>
          </a:ln>
        </p:spPr>
      </p:sp>
      <p:sp>
        <p:nvSpPr>
          <p:cNvPr id="205" name="Google Shape;205;p30"/>
          <p:cNvSpPr/>
          <p:nvPr/>
        </p:nvSpPr>
        <p:spPr>
          <a:xfrm>
            <a:off x="-2801932" y="0"/>
            <a:ext cx="3949466" cy="5143500"/>
          </a:xfrm>
          <a:custGeom>
            <a:avLst/>
            <a:gdLst/>
            <a:ahLst/>
            <a:cxnLst/>
            <a:rect l="l" t="t" r="r" b="b"/>
            <a:pathLst>
              <a:path w="8851059" h="11526982" extrusionOk="0">
                <a:moveTo>
                  <a:pt x="8851059" y="11526982"/>
                </a:moveTo>
                <a:lnTo>
                  <a:pt x="0" y="11526982"/>
                </a:lnTo>
                <a:lnTo>
                  <a:pt x="0" y="0"/>
                </a:lnTo>
                <a:lnTo>
                  <a:pt x="8851059" y="11526982"/>
                </a:lnTo>
                <a:close/>
              </a:path>
            </a:pathLst>
          </a:custGeom>
          <a:solidFill>
            <a:srgbClr val="151E34"/>
          </a:solidFill>
          <a:ln>
            <a:noFill/>
          </a:ln>
        </p:spPr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4D305BE-0CE9-3E73-C61B-7F5FB28C7345}"/>
              </a:ext>
            </a:extLst>
          </p:cNvPr>
          <p:cNvSpPr txBox="1"/>
          <p:nvPr/>
        </p:nvSpPr>
        <p:spPr>
          <a:xfrm>
            <a:off x="0" y="1165380"/>
            <a:ext cx="9144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b="1" u="sng" dirty="0"/>
              <a:t>Rémunération fixe « au forfait »</a:t>
            </a:r>
          </a:p>
          <a:p>
            <a:endParaRPr lang="fr-FR" sz="1800" b="1" u="sng" dirty="0"/>
          </a:p>
          <a:p>
            <a:pPr marL="971550" lvl="1" indent="-514350">
              <a:buFont typeface="+mj-lt"/>
              <a:buAutoNum type="arabicPeriod"/>
            </a:pPr>
            <a:r>
              <a:rPr lang="fr-FR" sz="1800" b="1" dirty="0"/>
              <a:t>Avantages</a:t>
            </a:r>
            <a:r>
              <a:rPr lang="fr-FR" sz="1800" dirty="0"/>
              <a:t> : </a:t>
            </a:r>
          </a:p>
          <a:p>
            <a:pPr marL="1428750" lvl="2" indent="-514350">
              <a:buFont typeface="+mj-lt"/>
              <a:buAutoNum type="arabicPeriod"/>
            </a:pPr>
            <a:r>
              <a:rPr lang="fr-FR" sz="1800" dirty="0"/>
              <a:t>Répartition égale ou non des NMR entre associés</a:t>
            </a:r>
          </a:p>
          <a:p>
            <a:pPr marL="1428750" lvl="2" indent="-514350">
              <a:buFont typeface="+mj-lt"/>
              <a:buAutoNum type="arabicPeriod"/>
            </a:pPr>
            <a:r>
              <a:rPr lang="fr-FR" sz="1800" dirty="0"/>
              <a:t>Gain de temps dans le calcul de répartition</a:t>
            </a:r>
          </a:p>
          <a:p>
            <a:pPr marL="1428750" lvl="2" indent="-514350">
              <a:buFont typeface="+mj-lt"/>
              <a:buAutoNum type="arabicPeriod"/>
            </a:pPr>
            <a:r>
              <a:rPr lang="fr-FR" sz="1800" dirty="0"/>
              <a:t>Connue par avance </a:t>
            </a:r>
          </a:p>
          <a:p>
            <a:pPr lvl="2"/>
            <a:endParaRPr lang="fr-FR" sz="1800" dirty="0"/>
          </a:p>
          <a:p>
            <a:pPr marL="971550" lvl="1" indent="-514350">
              <a:buFont typeface="+mj-lt"/>
              <a:buAutoNum type="arabicPeriod"/>
            </a:pPr>
            <a:r>
              <a:rPr lang="fr-FR" sz="1800" b="1" dirty="0"/>
              <a:t>Inconvénients</a:t>
            </a:r>
            <a:r>
              <a:rPr lang="fr-FR" sz="1800" dirty="0"/>
              <a:t> :</a:t>
            </a:r>
          </a:p>
          <a:p>
            <a:pPr marL="1428750" lvl="2" indent="-514350">
              <a:buFont typeface="+mj-lt"/>
              <a:buAutoNum type="arabicPeriod"/>
            </a:pPr>
            <a:r>
              <a:rPr lang="fr-FR" sz="1800" dirty="0"/>
              <a:t>Peu démocratique </a:t>
            </a:r>
          </a:p>
          <a:p>
            <a:pPr marL="1428750" lvl="2" indent="-514350">
              <a:buFont typeface="+mj-lt"/>
              <a:buAutoNum type="arabicPeriod"/>
            </a:pPr>
            <a:r>
              <a:rPr lang="fr-FR" sz="1800" dirty="0"/>
              <a:t>Ne valorise pas l’implication des professionnels</a:t>
            </a:r>
          </a:p>
          <a:p>
            <a:pPr marL="1428750" lvl="2" indent="-514350">
              <a:buFont typeface="+mj-lt"/>
              <a:buAutoNum type="arabicPeriod"/>
            </a:pPr>
            <a:r>
              <a:rPr lang="fr-FR" sz="1800" dirty="0"/>
              <a:t>Ne tient pas compte des variations de budget NMR au solde </a:t>
            </a:r>
          </a:p>
          <a:p>
            <a:pPr>
              <a:buFontTx/>
              <a:buChar char="-"/>
            </a:pP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28933012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0"/>
          <p:cNvSpPr txBox="1"/>
          <p:nvPr/>
        </p:nvSpPr>
        <p:spPr>
          <a:xfrm>
            <a:off x="2331259" y="544011"/>
            <a:ext cx="534918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200" i="0" u="none" strike="noStrike" cap="none" dirty="0">
                <a:solidFill>
                  <a:srgbClr val="3A3C3D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Comment le construire ?</a:t>
            </a:r>
            <a:endParaRPr sz="7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4" name="Google Shape;204;p30"/>
          <p:cNvSpPr/>
          <p:nvPr/>
        </p:nvSpPr>
        <p:spPr>
          <a:xfrm rot="-5400000">
            <a:off x="5474690" y="711369"/>
            <a:ext cx="5143500" cy="4063253"/>
          </a:xfrm>
          <a:custGeom>
            <a:avLst/>
            <a:gdLst/>
            <a:ahLst/>
            <a:cxnLst/>
            <a:rect l="l" t="t" r="r" b="b"/>
            <a:pathLst>
              <a:path w="12769234" h="10087415" extrusionOk="0">
                <a:moveTo>
                  <a:pt x="12769234" y="10087415"/>
                </a:moveTo>
                <a:lnTo>
                  <a:pt x="0" y="10087415"/>
                </a:lnTo>
                <a:lnTo>
                  <a:pt x="0" y="0"/>
                </a:lnTo>
                <a:lnTo>
                  <a:pt x="12769234" y="10087415"/>
                </a:lnTo>
                <a:close/>
              </a:path>
            </a:pathLst>
          </a:custGeom>
          <a:solidFill>
            <a:srgbClr val="F1C648"/>
          </a:solidFill>
          <a:ln>
            <a:noFill/>
          </a:ln>
        </p:spPr>
      </p:sp>
      <p:sp>
        <p:nvSpPr>
          <p:cNvPr id="205" name="Google Shape;205;p30"/>
          <p:cNvSpPr/>
          <p:nvPr/>
        </p:nvSpPr>
        <p:spPr>
          <a:xfrm>
            <a:off x="-2801932" y="0"/>
            <a:ext cx="3949466" cy="5143500"/>
          </a:xfrm>
          <a:custGeom>
            <a:avLst/>
            <a:gdLst/>
            <a:ahLst/>
            <a:cxnLst/>
            <a:rect l="l" t="t" r="r" b="b"/>
            <a:pathLst>
              <a:path w="8851059" h="11526982" extrusionOk="0">
                <a:moveTo>
                  <a:pt x="8851059" y="11526982"/>
                </a:moveTo>
                <a:lnTo>
                  <a:pt x="0" y="11526982"/>
                </a:lnTo>
                <a:lnTo>
                  <a:pt x="0" y="0"/>
                </a:lnTo>
                <a:lnTo>
                  <a:pt x="8851059" y="11526982"/>
                </a:lnTo>
                <a:close/>
              </a:path>
            </a:pathLst>
          </a:custGeom>
          <a:solidFill>
            <a:srgbClr val="151E34"/>
          </a:solidFill>
          <a:ln>
            <a:noFill/>
          </a:ln>
        </p:spPr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4D305BE-0CE9-3E73-C61B-7F5FB28C7345}"/>
              </a:ext>
            </a:extLst>
          </p:cNvPr>
          <p:cNvSpPr txBox="1"/>
          <p:nvPr/>
        </p:nvSpPr>
        <p:spPr>
          <a:xfrm>
            <a:off x="0" y="1165380"/>
            <a:ext cx="91440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b="1" u="sng" dirty="0"/>
              <a:t>Rémunération variable « à l’implication »</a:t>
            </a:r>
          </a:p>
          <a:p>
            <a:endParaRPr lang="fr-FR" sz="1800" b="1" u="sng" dirty="0"/>
          </a:p>
          <a:p>
            <a:pPr marL="971550" lvl="1" indent="-514350">
              <a:buFont typeface="+mj-lt"/>
              <a:buAutoNum type="arabicPeriod"/>
            </a:pPr>
            <a:r>
              <a:rPr lang="fr-FR" sz="1800" b="1" dirty="0"/>
              <a:t>Avantages</a:t>
            </a:r>
            <a:r>
              <a:rPr lang="fr-FR" sz="1800" dirty="0"/>
              <a:t> :</a:t>
            </a:r>
          </a:p>
          <a:p>
            <a:pPr marL="1428750" lvl="2" indent="-514350">
              <a:buFont typeface="+mj-lt"/>
              <a:buAutoNum type="arabicPeriod"/>
            </a:pPr>
            <a:r>
              <a:rPr lang="fr-FR" sz="1800" dirty="0"/>
              <a:t>Valorise les personnes impliquées </a:t>
            </a:r>
          </a:p>
          <a:p>
            <a:pPr marL="1428750" lvl="2" indent="-514350">
              <a:buFont typeface="+mj-lt"/>
              <a:buAutoNum type="arabicPeriod"/>
            </a:pPr>
            <a:r>
              <a:rPr lang="fr-FR" sz="1800" dirty="0"/>
              <a:t>Améliore la dynamique projet </a:t>
            </a:r>
          </a:p>
          <a:p>
            <a:pPr marL="1428750" lvl="2" indent="-514350">
              <a:buFont typeface="+mj-lt"/>
              <a:buAutoNum type="arabicPeriod"/>
            </a:pPr>
            <a:r>
              <a:rPr lang="fr-FR" sz="1800" dirty="0"/>
              <a:t>Permet l’indemnisation pour la participation spécifique à un projet</a:t>
            </a:r>
          </a:p>
          <a:p>
            <a:pPr lvl="2"/>
            <a:endParaRPr lang="fr-FR" sz="1800" dirty="0"/>
          </a:p>
          <a:p>
            <a:pPr marL="971550" lvl="1" indent="-514350">
              <a:buFont typeface="+mj-lt"/>
              <a:buAutoNum type="arabicPeriod"/>
            </a:pPr>
            <a:r>
              <a:rPr lang="fr-FR" sz="1800" b="1" dirty="0"/>
              <a:t>Inconvénients</a:t>
            </a:r>
            <a:r>
              <a:rPr lang="fr-FR" sz="1800" dirty="0"/>
              <a:t> :</a:t>
            </a:r>
          </a:p>
          <a:p>
            <a:pPr marL="1428750" lvl="2" indent="-514350">
              <a:buFont typeface="+mj-lt"/>
              <a:buAutoNum type="arabicPeriod"/>
            </a:pPr>
            <a:r>
              <a:rPr lang="fr-FR" sz="1800" dirty="0"/>
              <a:t>en amont : implique un consensus d’équipe</a:t>
            </a:r>
          </a:p>
          <a:p>
            <a:pPr marL="1428750" lvl="2" indent="-514350">
              <a:buFont typeface="+mj-lt"/>
              <a:buAutoNum type="arabicPeriod"/>
            </a:pPr>
            <a:r>
              <a:rPr lang="fr-FR" sz="1800" dirty="0"/>
              <a:t>En aval  : implique un pointage rigoureux des émargements (outil de suivi)</a:t>
            </a:r>
          </a:p>
          <a:p>
            <a:pPr>
              <a:buFontTx/>
              <a:buChar char="-"/>
            </a:pP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4419592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0"/>
          <p:cNvSpPr txBox="1"/>
          <p:nvPr/>
        </p:nvSpPr>
        <p:spPr>
          <a:xfrm>
            <a:off x="2331259" y="544011"/>
            <a:ext cx="534918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200" i="0" u="none" strike="noStrike" cap="none" dirty="0">
                <a:solidFill>
                  <a:srgbClr val="3A3C3D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Comment le construire ?</a:t>
            </a:r>
            <a:endParaRPr sz="7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4" name="Google Shape;204;p30"/>
          <p:cNvSpPr/>
          <p:nvPr/>
        </p:nvSpPr>
        <p:spPr>
          <a:xfrm rot="-5400000">
            <a:off x="5474690" y="711369"/>
            <a:ext cx="5143500" cy="4063253"/>
          </a:xfrm>
          <a:custGeom>
            <a:avLst/>
            <a:gdLst/>
            <a:ahLst/>
            <a:cxnLst/>
            <a:rect l="l" t="t" r="r" b="b"/>
            <a:pathLst>
              <a:path w="12769234" h="10087415" extrusionOk="0">
                <a:moveTo>
                  <a:pt x="12769234" y="10087415"/>
                </a:moveTo>
                <a:lnTo>
                  <a:pt x="0" y="10087415"/>
                </a:lnTo>
                <a:lnTo>
                  <a:pt x="0" y="0"/>
                </a:lnTo>
                <a:lnTo>
                  <a:pt x="12769234" y="10087415"/>
                </a:lnTo>
                <a:close/>
              </a:path>
            </a:pathLst>
          </a:custGeom>
          <a:solidFill>
            <a:srgbClr val="F1C648"/>
          </a:solidFill>
          <a:ln>
            <a:noFill/>
          </a:ln>
        </p:spPr>
      </p:sp>
      <p:sp>
        <p:nvSpPr>
          <p:cNvPr id="205" name="Google Shape;205;p30"/>
          <p:cNvSpPr/>
          <p:nvPr/>
        </p:nvSpPr>
        <p:spPr>
          <a:xfrm>
            <a:off x="-2801932" y="0"/>
            <a:ext cx="3949466" cy="5143500"/>
          </a:xfrm>
          <a:custGeom>
            <a:avLst/>
            <a:gdLst/>
            <a:ahLst/>
            <a:cxnLst/>
            <a:rect l="l" t="t" r="r" b="b"/>
            <a:pathLst>
              <a:path w="8851059" h="11526982" extrusionOk="0">
                <a:moveTo>
                  <a:pt x="8851059" y="11526982"/>
                </a:moveTo>
                <a:lnTo>
                  <a:pt x="0" y="11526982"/>
                </a:lnTo>
                <a:lnTo>
                  <a:pt x="0" y="0"/>
                </a:lnTo>
                <a:lnTo>
                  <a:pt x="8851059" y="11526982"/>
                </a:lnTo>
                <a:close/>
              </a:path>
            </a:pathLst>
          </a:custGeom>
          <a:solidFill>
            <a:srgbClr val="151E34"/>
          </a:solidFill>
          <a:ln>
            <a:noFill/>
          </a:ln>
        </p:spPr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4D305BE-0CE9-3E73-C61B-7F5FB28C7345}"/>
              </a:ext>
            </a:extLst>
          </p:cNvPr>
          <p:cNvSpPr txBox="1"/>
          <p:nvPr/>
        </p:nvSpPr>
        <p:spPr>
          <a:xfrm>
            <a:off x="0" y="1165380"/>
            <a:ext cx="91440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b="1" u="sng" dirty="0"/>
              <a:t>Rémunération mixte (fixe + variable)</a:t>
            </a:r>
          </a:p>
          <a:p>
            <a:endParaRPr lang="fr-FR" sz="1800" b="1" u="sng" dirty="0"/>
          </a:p>
          <a:p>
            <a:r>
              <a:rPr lang="fr-FR" sz="1800" dirty="0"/>
              <a:t>Idée de distribuer les ACI sur les critères CPAM </a:t>
            </a:r>
          </a:p>
          <a:p>
            <a:pPr lvl="1"/>
            <a:r>
              <a:rPr lang="fr-FR" sz="1800" dirty="0"/>
              <a:t>Ex : ceux qui participent à l’écriture des protocoles: la somme leur revient (fixe)</a:t>
            </a:r>
          </a:p>
          <a:p>
            <a:pPr lvl="1"/>
            <a:r>
              <a:rPr lang="fr-FR" sz="1800" dirty="0"/>
              <a:t>Ex : 5 protocoles réalisés par une équipe de 3 personnes : répartition de la somme ACI entre eux </a:t>
            </a:r>
          </a:p>
          <a:p>
            <a:pPr marL="971550" lvl="1" indent="-514350">
              <a:buFont typeface="+mj-lt"/>
              <a:buAutoNum type="arabicPeriod"/>
            </a:pPr>
            <a:r>
              <a:rPr lang="fr-FR" sz="1800" b="1" dirty="0"/>
              <a:t>Avantage</a:t>
            </a:r>
            <a:r>
              <a:rPr lang="fr-FR" sz="1800" dirty="0"/>
              <a:t> : </a:t>
            </a:r>
          </a:p>
          <a:p>
            <a:pPr marL="1428750" lvl="2" indent="-514350">
              <a:buFont typeface="+mj-lt"/>
              <a:buAutoNum type="arabicPeriod"/>
            </a:pPr>
            <a:r>
              <a:rPr lang="fr-FR" sz="1800" dirty="0"/>
              <a:t>Budget clairement encadrés</a:t>
            </a:r>
          </a:p>
          <a:p>
            <a:pPr marL="1428750" lvl="2" indent="-514350">
              <a:buFont typeface="+mj-lt"/>
              <a:buAutoNum type="arabicPeriod"/>
            </a:pPr>
            <a:r>
              <a:rPr lang="fr-FR" sz="1800" dirty="0"/>
              <a:t>On colle au budget prévisionnel</a:t>
            </a:r>
          </a:p>
          <a:p>
            <a:pPr marL="971550" lvl="1" indent="-514350">
              <a:buFont typeface="+mj-lt"/>
              <a:buAutoNum type="arabicPeriod"/>
            </a:pPr>
            <a:r>
              <a:rPr lang="fr-FR" sz="1800" b="1" dirty="0"/>
              <a:t>Inconvénients</a:t>
            </a:r>
            <a:r>
              <a:rPr lang="fr-FR" sz="1800" dirty="0"/>
              <a:t> :</a:t>
            </a:r>
          </a:p>
          <a:p>
            <a:pPr marL="1428750" lvl="2" indent="-514350">
              <a:buFont typeface="+mj-lt"/>
              <a:buAutoNum type="arabicPeriod"/>
            </a:pPr>
            <a:r>
              <a:rPr lang="fr-FR" sz="1800" dirty="0"/>
              <a:t>Valorisation inégale des professionnels (certains critères rapportent plus de points)</a:t>
            </a:r>
          </a:p>
          <a:p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40549091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0"/>
          <p:cNvSpPr txBox="1"/>
          <p:nvPr/>
        </p:nvSpPr>
        <p:spPr>
          <a:xfrm>
            <a:off x="2331259" y="544011"/>
            <a:ext cx="534918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200" i="0" u="none" strike="noStrike" cap="none" dirty="0">
                <a:solidFill>
                  <a:srgbClr val="3A3C3D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La mise en </a:t>
            </a:r>
            <a:r>
              <a:rPr lang="fr-FR" sz="3200" i="0" u="none" strike="noStrike" cap="none" dirty="0">
                <a:solidFill>
                  <a:srgbClr val="3A3C3D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œ</a:t>
            </a:r>
            <a:r>
              <a:rPr lang="fr" sz="3200" i="0" u="none" strike="noStrike" cap="none" dirty="0">
                <a:solidFill>
                  <a:srgbClr val="3A3C3D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uvre</a:t>
            </a:r>
            <a:endParaRPr sz="7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4" name="Google Shape;204;p30"/>
          <p:cNvSpPr/>
          <p:nvPr/>
        </p:nvSpPr>
        <p:spPr>
          <a:xfrm rot="-5400000">
            <a:off x="5474690" y="711369"/>
            <a:ext cx="5143500" cy="4063253"/>
          </a:xfrm>
          <a:custGeom>
            <a:avLst/>
            <a:gdLst/>
            <a:ahLst/>
            <a:cxnLst/>
            <a:rect l="l" t="t" r="r" b="b"/>
            <a:pathLst>
              <a:path w="12769234" h="10087415" extrusionOk="0">
                <a:moveTo>
                  <a:pt x="12769234" y="10087415"/>
                </a:moveTo>
                <a:lnTo>
                  <a:pt x="0" y="10087415"/>
                </a:lnTo>
                <a:lnTo>
                  <a:pt x="0" y="0"/>
                </a:lnTo>
                <a:lnTo>
                  <a:pt x="12769234" y="10087415"/>
                </a:lnTo>
                <a:close/>
              </a:path>
            </a:pathLst>
          </a:custGeom>
          <a:solidFill>
            <a:srgbClr val="F1C648"/>
          </a:solidFill>
          <a:ln>
            <a:noFill/>
          </a:ln>
        </p:spPr>
      </p:sp>
      <p:sp>
        <p:nvSpPr>
          <p:cNvPr id="205" name="Google Shape;205;p30"/>
          <p:cNvSpPr/>
          <p:nvPr/>
        </p:nvSpPr>
        <p:spPr>
          <a:xfrm>
            <a:off x="-2801932" y="0"/>
            <a:ext cx="3949466" cy="5143500"/>
          </a:xfrm>
          <a:custGeom>
            <a:avLst/>
            <a:gdLst/>
            <a:ahLst/>
            <a:cxnLst/>
            <a:rect l="l" t="t" r="r" b="b"/>
            <a:pathLst>
              <a:path w="8851059" h="11526982" extrusionOk="0">
                <a:moveTo>
                  <a:pt x="8851059" y="11526982"/>
                </a:moveTo>
                <a:lnTo>
                  <a:pt x="0" y="11526982"/>
                </a:lnTo>
                <a:lnTo>
                  <a:pt x="0" y="0"/>
                </a:lnTo>
                <a:lnTo>
                  <a:pt x="8851059" y="11526982"/>
                </a:lnTo>
                <a:close/>
              </a:path>
            </a:pathLst>
          </a:custGeom>
          <a:solidFill>
            <a:srgbClr val="151E34"/>
          </a:solidFill>
          <a:ln>
            <a:noFill/>
          </a:ln>
        </p:spPr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4D305BE-0CE9-3E73-C61B-7F5FB28C7345}"/>
              </a:ext>
            </a:extLst>
          </p:cNvPr>
          <p:cNvSpPr txBox="1"/>
          <p:nvPr/>
        </p:nvSpPr>
        <p:spPr>
          <a:xfrm>
            <a:off x="0" y="1165380"/>
            <a:ext cx="9144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fr-FR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fr-FR" sz="1800" dirty="0"/>
              <a:t>Il n’y a pas de règle unique mais la règle choisie par l’équipe </a:t>
            </a:r>
          </a:p>
          <a:p>
            <a:pPr>
              <a:buFont typeface="Wingdings" panose="05000000000000000000" pitchFamily="2" charset="2"/>
              <a:buChar char="Ø"/>
            </a:pPr>
            <a:endParaRPr lang="fr-FR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fr-FR" sz="1800" dirty="0"/>
              <a:t>Les règles doivent être fixées par avance dans le règlement intérieur </a:t>
            </a:r>
          </a:p>
          <a:p>
            <a:pPr>
              <a:buFont typeface="Wingdings" panose="05000000000000000000" pitchFamily="2" charset="2"/>
              <a:buChar char="Ø"/>
            </a:pPr>
            <a:endParaRPr lang="fr-FR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fr-FR" sz="1800" dirty="0"/>
              <a:t>Pas de discussion à postériori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sz="1800" dirty="0"/>
              <a:t>Plus de clarté pour les nouveaux professionnels qui arrivent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sz="1800" dirty="0"/>
              <a:t>Evite aussi de polluer le fonctionnement « mode projet » dans l’année en revenant continuellement sur les règles de répartition</a:t>
            </a:r>
          </a:p>
          <a:p>
            <a:pPr marL="0" indent="0">
              <a:buNone/>
            </a:pP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10840181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1E34"/>
        </a:solidFill>
        <a:effectLst/>
      </p:bgPr>
    </p:bg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6"/>
          <p:cNvSpPr/>
          <p:nvPr/>
        </p:nvSpPr>
        <p:spPr>
          <a:xfrm>
            <a:off x="5339967" y="0"/>
            <a:ext cx="3804034" cy="5143500"/>
          </a:xfrm>
          <a:prstGeom prst="rect">
            <a:avLst/>
          </a:prstGeom>
          <a:solidFill>
            <a:srgbClr val="F1C648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04" name="Google Shape;304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42133" y="677837"/>
            <a:ext cx="6582865" cy="4015549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36"/>
          <p:cNvSpPr/>
          <p:nvPr/>
        </p:nvSpPr>
        <p:spPr>
          <a:xfrm>
            <a:off x="3897910" y="958253"/>
            <a:ext cx="4651044" cy="2996835"/>
          </a:xfrm>
          <a:custGeom>
            <a:avLst/>
            <a:gdLst/>
            <a:ahLst/>
            <a:cxnLst/>
            <a:rect l="l" t="t" r="r" b="b"/>
            <a:pathLst>
              <a:path w="4088830" h="2634580" extrusionOk="0">
                <a:moveTo>
                  <a:pt x="0" y="0"/>
                </a:moveTo>
                <a:lnTo>
                  <a:pt x="4088830" y="0"/>
                </a:lnTo>
                <a:lnTo>
                  <a:pt x="4088830" y="2634580"/>
                </a:lnTo>
                <a:lnTo>
                  <a:pt x="0" y="263458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grpSp>
        <p:nvGrpSpPr>
          <p:cNvPr id="306" name="Google Shape;306;p36"/>
          <p:cNvGrpSpPr/>
          <p:nvPr/>
        </p:nvGrpSpPr>
        <p:grpSpPr>
          <a:xfrm rot="-413221">
            <a:off x="4102070" y="1281746"/>
            <a:ext cx="3443513" cy="782669"/>
            <a:chOff x="258598" y="-255542"/>
            <a:chExt cx="9182700" cy="2087119"/>
          </a:xfrm>
        </p:grpSpPr>
        <p:sp>
          <p:nvSpPr>
            <p:cNvPr id="307" name="Google Shape;307;p36"/>
            <p:cNvSpPr txBox="1"/>
            <p:nvPr/>
          </p:nvSpPr>
          <p:spPr>
            <a:xfrm>
              <a:off x="4232631" y="1544177"/>
              <a:ext cx="831300" cy="28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699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700"/>
            </a:p>
          </p:txBody>
        </p:sp>
        <p:sp>
          <p:nvSpPr>
            <p:cNvPr id="308" name="Google Shape;308;p36"/>
            <p:cNvSpPr txBox="1"/>
            <p:nvPr/>
          </p:nvSpPr>
          <p:spPr>
            <a:xfrm rot="413202">
              <a:off x="242607" y="295869"/>
              <a:ext cx="9214682" cy="2873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700"/>
            </a:p>
          </p:txBody>
        </p:sp>
      </p:grpSp>
      <p:sp>
        <p:nvSpPr>
          <p:cNvPr id="309" name="Google Shape;309;p36"/>
          <p:cNvSpPr txBox="1"/>
          <p:nvPr/>
        </p:nvSpPr>
        <p:spPr>
          <a:xfrm>
            <a:off x="114168" y="1956197"/>
            <a:ext cx="3804000" cy="1231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400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Retour d’expérience</a:t>
            </a:r>
            <a:endParaRPr sz="4000" dirty="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310" name="Google Shape;310;p36"/>
          <p:cNvPicPr preferRelativeResize="0"/>
          <p:nvPr/>
        </p:nvPicPr>
        <p:blipFill rotWithShape="1">
          <a:blip r:embed="rId4">
            <a:alphaModFix/>
          </a:blip>
          <a:srcRect l="23328" t="28408" r="26971" b="25406"/>
          <a:stretch/>
        </p:blipFill>
        <p:spPr>
          <a:xfrm>
            <a:off x="4582037" y="1517163"/>
            <a:ext cx="3303048" cy="1726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Google Shape;367;p40"/>
          <p:cNvPicPr preferRelativeResize="0"/>
          <p:nvPr/>
        </p:nvPicPr>
        <p:blipFill rotWithShape="1">
          <a:blip r:embed="rId3">
            <a:alphaModFix/>
          </a:blip>
          <a:srcRect t="7865" b="7865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40"/>
          <p:cNvSpPr txBox="1"/>
          <p:nvPr/>
        </p:nvSpPr>
        <p:spPr>
          <a:xfrm>
            <a:off x="2240756" y="2110085"/>
            <a:ext cx="4662488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500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CONCLUSION</a:t>
            </a:r>
            <a:endParaRPr sz="700" dirty="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0"/>
          <p:cNvSpPr txBox="1"/>
          <p:nvPr/>
        </p:nvSpPr>
        <p:spPr>
          <a:xfrm>
            <a:off x="1147534" y="544011"/>
            <a:ext cx="6532905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i="0" u="none" strike="noStrike" cap="none" dirty="0">
                <a:solidFill>
                  <a:srgbClr val="3A3C3D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Distinction entre MSP et CPTS</a:t>
            </a:r>
            <a:endParaRPr sz="7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4" name="Google Shape;204;p30"/>
          <p:cNvSpPr/>
          <p:nvPr/>
        </p:nvSpPr>
        <p:spPr>
          <a:xfrm rot="-5400000">
            <a:off x="5474690" y="711369"/>
            <a:ext cx="5143500" cy="4063253"/>
          </a:xfrm>
          <a:custGeom>
            <a:avLst/>
            <a:gdLst/>
            <a:ahLst/>
            <a:cxnLst/>
            <a:rect l="l" t="t" r="r" b="b"/>
            <a:pathLst>
              <a:path w="12769234" h="10087415" extrusionOk="0">
                <a:moveTo>
                  <a:pt x="12769234" y="10087415"/>
                </a:moveTo>
                <a:lnTo>
                  <a:pt x="0" y="10087415"/>
                </a:lnTo>
                <a:lnTo>
                  <a:pt x="0" y="0"/>
                </a:lnTo>
                <a:lnTo>
                  <a:pt x="12769234" y="10087415"/>
                </a:lnTo>
                <a:close/>
              </a:path>
            </a:pathLst>
          </a:custGeom>
          <a:solidFill>
            <a:srgbClr val="F1C648"/>
          </a:solidFill>
          <a:ln>
            <a:noFill/>
          </a:ln>
        </p:spPr>
      </p:sp>
      <p:sp>
        <p:nvSpPr>
          <p:cNvPr id="205" name="Google Shape;205;p30"/>
          <p:cNvSpPr/>
          <p:nvPr/>
        </p:nvSpPr>
        <p:spPr>
          <a:xfrm>
            <a:off x="-2801932" y="0"/>
            <a:ext cx="3949466" cy="5143500"/>
          </a:xfrm>
          <a:custGeom>
            <a:avLst/>
            <a:gdLst/>
            <a:ahLst/>
            <a:cxnLst/>
            <a:rect l="l" t="t" r="r" b="b"/>
            <a:pathLst>
              <a:path w="8851059" h="11526982" extrusionOk="0">
                <a:moveTo>
                  <a:pt x="8851059" y="11526982"/>
                </a:moveTo>
                <a:lnTo>
                  <a:pt x="0" y="11526982"/>
                </a:lnTo>
                <a:lnTo>
                  <a:pt x="0" y="0"/>
                </a:lnTo>
                <a:lnTo>
                  <a:pt x="8851059" y="11526982"/>
                </a:lnTo>
                <a:close/>
              </a:path>
            </a:pathLst>
          </a:custGeom>
          <a:solidFill>
            <a:srgbClr val="151E34"/>
          </a:solidFill>
          <a:ln>
            <a:noFill/>
          </a:ln>
        </p:spPr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52F20DC-3222-C9A0-0706-907EE52A9C78}"/>
              </a:ext>
            </a:extLst>
          </p:cNvPr>
          <p:cNvSpPr txBox="1">
            <a:spLocks/>
          </p:cNvSpPr>
          <p:nvPr/>
        </p:nvSpPr>
        <p:spPr>
          <a:xfrm>
            <a:off x="652461" y="1252671"/>
            <a:ext cx="4038600" cy="3770433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r-FR" sz="2000" b="1" u="sng" dirty="0"/>
              <a:t>MSP</a:t>
            </a:r>
            <a:endParaRPr lang="fr-FR" b="1" u="sng" dirty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fr-FR" sz="2000" dirty="0"/>
              <a:t>Obligation de créer une SISA pour percevoir les ACI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fr-FR" sz="2000" dirty="0"/>
              <a:t>Les revenus sont fiscalisés au sein de la SISA si non dépensés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fr-FR" sz="2000" dirty="0"/>
              <a:t>Uniquement des professionnels de santé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fr-FR" sz="2000" dirty="0"/>
              <a:t>Approche patientèle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fr-FR" sz="2000" dirty="0"/>
              <a:t>Pas de limite concernant l’indemnisation des professionnels</a:t>
            </a:r>
            <a:r>
              <a:rPr lang="fr-FR" dirty="0"/>
              <a:t>	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16F7EA3-B569-8B93-CA45-4B5B14BA8175}"/>
              </a:ext>
            </a:extLst>
          </p:cNvPr>
          <p:cNvSpPr txBox="1">
            <a:spLocks/>
          </p:cNvSpPr>
          <p:nvPr/>
        </p:nvSpPr>
        <p:spPr>
          <a:xfrm>
            <a:off x="5105400" y="1252672"/>
            <a:ext cx="4038600" cy="3173024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r-FR" sz="1800" b="1" u="sng" dirty="0"/>
              <a:t>CPTS</a:t>
            </a:r>
            <a:endParaRPr lang="fr-FR" b="1" u="sng" dirty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fr-FR" sz="2000" dirty="0"/>
              <a:t>Obligation de créer une association Loi 1901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fr-FR" sz="2000" dirty="0"/>
              <a:t>Absence totale de fiscalisation des « recettes » de la CPTS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fr-FR" sz="2000" dirty="0"/>
              <a:t>Existence d’un plafond d’indemnisation par professionnel et par an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fr-FR" sz="2000" dirty="0"/>
              <a:t>Structure inclusive</a:t>
            </a:r>
          </a:p>
        </p:txBody>
      </p:sp>
    </p:spTree>
    <p:extLst>
      <p:ext uri="{BB962C8B-B14F-4D97-AF65-F5344CB8AC3E}">
        <p14:creationId xmlns:p14="http://schemas.microsoft.com/office/powerpoint/2010/main" val="141163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" name="Google Shape;373;p41"/>
          <p:cNvPicPr preferRelativeResize="0"/>
          <p:nvPr/>
        </p:nvPicPr>
        <p:blipFill rotWithShape="1">
          <a:blip r:embed="rId3">
            <a:alphaModFix/>
          </a:blip>
          <a:srcRect l="16405" r="27781"/>
          <a:stretch/>
        </p:blipFill>
        <p:spPr>
          <a:xfrm>
            <a:off x="5395913" y="-314207"/>
            <a:ext cx="4572000" cy="5457707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41"/>
          <p:cNvSpPr/>
          <p:nvPr/>
        </p:nvSpPr>
        <p:spPr>
          <a:xfrm rot="10800000">
            <a:off x="8215842" y="0"/>
            <a:ext cx="1890885" cy="5143500"/>
          </a:xfrm>
          <a:custGeom>
            <a:avLst/>
            <a:gdLst/>
            <a:ahLst/>
            <a:cxnLst/>
            <a:rect l="l" t="t" r="r" b="b"/>
            <a:pathLst>
              <a:path w="5508059" h="14982775" extrusionOk="0">
                <a:moveTo>
                  <a:pt x="5508059" y="14982775"/>
                </a:moveTo>
                <a:lnTo>
                  <a:pt x="0" y="14982775"/>
                </a:lnTo>
                <a:lnTo>
                  <a:pt x="0" y="0"/>
                </a:lnTo>
                <a:lnTo>
                  <a:pt x="5508059" y="14982775"/>
                </a:lnTo>
                <a:close/>
              </a:path>
            </a:pathLst>
          </a:custGeom>
          <a:solidFill>
            <a:srgbClr val="F1C648"/>
          </a:solidFill>
          <a:ln>
            <a:noFill/>
          </a:ln>
        </p:spPr>
      </p:sp>
      <p:sp>
        <p:nvSpPr>
          <p:cNvPr id="375" name="Google Shape;375;p41"/>
          <p:cNvSpPr/>
          <p:nvPr/>
        </p:nvSpPr>
        <p:spPr>
          <a:xfrm rot="-1160568">
            <a:off x="605737" y="756176"/>
            <a:ext cx="6035194" cy="555419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41"/>
          <p:cNvSpPr/>
          <p:nvPr/>
        </p:nvSpPr>
        <p:spPr>
          <a:xfrm>
            <a:off x="-4969989" y="3239062"/>
            <a:ext cx="11689800" cy="2634300"/>
          </a:xfrm>
          <a:prstGeom prst="rect">
            <a:avLst/>
          </a:prstGeom>
          <a:solidFill>
            <a:srgbClr val="151E34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41"/>
          <p:cNvSpPr txBox="1"/>
          <p:nvPr/>
        </p:nvSpPr>
        <p:spPr>
          <a:xfrm>
            <a:off x="1760997" y="1391650"/>
            <a:ext cx="28110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5000" i="0" u="none" strike="noStrike" cap="none">
                <a:solidFill>
                  <a:srgbClr val="3A3C3D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MERCI !</a:t>
            </a:r>
            <a:endParaRPr sz="7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78" name="Google Shape;378;p41"/>
          <p:cNvSpPr/>
          <p:nvPr/>
        </p:nvSpPr>
        <p:spPr>
          <a:xfrm rot="-1169166">
            <a:off x="2801960" y="3912409"/>
            <a:ext cx="4489442" cy="2634283"/>
          </a:xfrm>
          <a:prstGeom prst="rect">
            <a:avLst/>
          </a:prstGeom>
          <a:solidFill>
            <a:srgbClr val="151E34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9" name="Google Shape;379;p41"/>
          <p:cNvGrpSpPr/>
          <p:nvPr/>
        </p:nvGrpSpPr>
        <p:grpSpPr>
          <a:xfrm>
            <a:off x="1800225" y="3670089"/>
            <a:ext cx="4789224" cy="1035261"/>
            <a:chOff x="0" y="0"/>
            <a:chExt cx="12771264" cy="2760696"/>
          </a:xfrm>
        </p:grpSpPr>
        <p:pic>
          <p:nvPicPr>
            <p:cNvPr id="380" name="Google Shape;380;p41">
              <a:hlinkClick r:id="rId4"/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0" y="2113823"/>
              <a:ext cx="647682" cy="6468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1" name="Google Shape;381;p41">
              <a:hlinkClick r:id="rId6"/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0" y="1082087"/>
              <a:ext cx="647682" cy="6476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2" name="Google Shape;382;p41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0" y="0"/>
              <a:ext cx="647682" cy="6476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3" name="Google Shape;383;p41">
              <a:hlinkClick r:id="rId9"/>
            </p:cNvPr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6297337" y="0"/>
              <a:ext cx="647682" cy="6476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4" name="Google Shape;384;p41">
              <a:hlinkClick r:id="rId11"/>
            </p:cNvPr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6297337" y="1082087"/>
              <a:ext cx="647682" cy="6476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5" name="Google Shape;385;p41">
              <a:hlinkClick r:id="rId13"/>
            </p:cNvPr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6297337" y="2113014"/>
              <a:ext cx="647682" cy="64768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6" name="Google Shape;386;p41"/>
            <p:cNvSpPr txBox="1"/>
            <p:nvPr/>
          </p:nvSpPr>
          <p:spPr>
            <a:xfrm>
              <a:off x="1127693" y="10448"/>
              <a:ext cx="45855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just" rtl="0">
                <a:lnSpc>
                  <a:spcPct val="13997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1300" b="0" i="0" u="none" strike="noStrike" cap="none">
                  <a:solidFill>
                    <a:srgbClr val="FFFFFF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03 28 48 16 12</a:t>
              </a:r>
              <a:endParaRPr sz="700"/>
            </a:p>
          </p:txBody>
        </p:sp>
        <p:sp>
          <p:nvSpPr>
            <p:cNvPr id="387" name="Google Shape;387;p41"/>
            <p:cNvSpPr txBox="1"/>
            <p:nvPr/>
          </p:nvSpPr>
          <p:spPr>
            <a:xfrm>
              <a:off x="1127693" y="1092536"/>
              <a:ext cx="45855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just" rtl="0">
                <a:lnSpc>
                  <a:spcPct val="13997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1300" b="0" i="0" u="none" strike="noStrike" cap="none">
                  <a:solidFill>
                    <a:srgbClr val="FFFFFF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contact@femas-hdf.fr</a:t>
              </a:r>
              <a:endParaRPr sz="700"/>
            </a:p>
          </p:txBody>
        </p:sp>
        <p:sp>
          <p:nvSpPr>
            <p:cNvPr id="388" name="Google Shape;388;p41"/>
            <p:cNvSpPr txBox="1"/>
            <p:nvPr/>
          </p:nvSpPr>
          <p:spPr>
            <a:xfrm>
              <a:off x="1127693" y="2123867"/>
              <a:ext cx="46764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997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1300" b="0" i="0" u="none" strike="noStrike" cap="none">
                  <a:solidFill>
                    <a:srgbClr val="FFFFFF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www.femas-hdf.fr</a:t>
              </a:r>
              <a:endParaRPr sz="700"/>
            </a:p>
          </p:txBody>
        </p:sp>
        <p:sp>
          <p:nvSpPr>
            <p:cNvPr id="389" name="Google Shape;389;p41"/>
            <p:cNvSpPr txBox="1"/>
            <p:nvPr/>
          </p:nvSpPr>
          <p:spPr>
            <a:xfrm>
              <a:off x="7433964" y="10448"/>
              <a:ext cx="53373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just" rtl="0">
                <a:lnSpc>
                  <a:spcPct val="13997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1300" b="0" i="0" u="none" strike="noStrike" cap="none">
                  <a:solidFill>
                    <a:srgbClr val="FFFFFF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FEMAS Hauts-de-France</a:t>
              </a:r>
              <a:endParaRPr sz="700"/>
            </a:p>
          </p:txBody>
        </p:sp>
        <p:sp>
          <p:nvSpPr>
            <p:cNvPr id="390" name="Google Shape;390;p41"/>
            <p:cNvSpPr txBox="1"/>
            <p:nvPr/>
          </p:nvSpPr>
          <p:spPr>
            <a:xfrm>
              <a:off x="7433964" y="1092536"/>
              <a:ext cx="50100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just" rtl="0">
                <a:lnSpc>
                  <a:spcPct val="13997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1300" b="0" i="0" u="none" strike="noStrike" cap="none">
                  <a:solidFill>
                    <a:srgbClr val="FFFFFF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femashdf</a:t>
              </a:r>
              <a:endParaRPr sz="700"/>
            </a:p>
          </p:txBody>
        </p:sp>
        <p:sp>
          <p:nvSpPr>
            <p:cNvPr id="391" name="Google Shape;391;p41"/>
            <p:cNvSpPr txBox="1"/>
            <p:nvPr/>
          </p:nvSpPr>
          <p:spPr>
            <a:xfrm>
              <a:off x="7433964" y="2123867"/>
              <a:ext cx="50100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just" rtl="0">
                <a:lnSpc>
                  <a:spcPct val="13997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1300" b="0" i="0" u="none" strike="noStrike" cap="none">
                  <a:solidFill>
                    <a:srgbClr val="FFFFFF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Femas Hauts-de-France</a:t>
              </a:r>
              <a:endParaRPr sz="700"/>
            </a:p>
          </p:txBody>
        </p:sp>
      </p:grpSp>
      <p:pic>
        <p:nvPicPr>
          <p:cNvPr id="392" name="Google Shape;392;p41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19063" y="144688"/>
            <a:ext cx="2081540" cy="1020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41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263100" y="3654325"/>
            <a:ext cx="1035251" cy="1035251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p41"/>
          <p:cNvSpPr txBox="1"/>
          <p:nvPr/>
        </p:nvSpPr>
        <p:spPr>
          <a:xfrm rot="-5400000">
            <a:off x="-270875" y="3936450"/>
            <a:ext cx="788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131916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41"/>
          <p:cNvSpPr txBox="1"/>
          <p:nvPr/>
        </p:nvSpPr>
        <p:spPr>
          <a:xfrm>
            <a:off x="317492" y="4735567"/>
            <a:ext cx="25512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Abonnez-vous !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1E34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6"/>
          <p:cNvSpPr/>
          <p:nvPr/>
        </p:nvSpPr>
        <p:spPr>
          <a:xfrm rot="-6078035">
            <a:off x="-1633786" y="67536"/>
            <a:ext cx="6796883" cy="50487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26"/>
          <p:cNvSpPr txBox="1"/>
          <p:nvPr/>
        </p:nvSpPr>
        <p:spPr>
          <a:xfrm>
            <a:off x="472475" y="2010600"/>
            <a:ext cx="34041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4500" i="0" u="none" strike="noStrike" cap="none">
                <a:solidFill>
                  <a:srgbClr val="3A3C3D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SOMMAIRE</a:t>
            </a:r>
            <a:endParaRPr sz="7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46" name="Google Shape;146;p26"/>
          <p:cNvSpPr/>
          <p:nvPr/>
        </p:nvSpPr>
        <p:spPr>
          <a:xfrm rot="5400000">
            <a:off x="109536" y="-109537"/>
            <a:ext cx="2358258" cy="2577331"/>
          </a:xfrm>
          <a:custGeom>
            <a:avLst/>
            <a:gdLst/>
            <a:ahLst/>
            <a:cxnLst/>
            <a:rect l="l" t="t" r="r" b="b"/>
            <a:pathLst>
              <a:path w="6869494" h="7507645" extrusionOk="0">
                <a:moveTo>
                  <a:pt x="6869494" y="7507645"/>
                </a:moveTo>
                <a:lnTo>
                  <a:pt x="0" y="7507645"/>
                </a:lnTo>
                <a:lnTo>
                  <a:pt x="0" y="0"/>
                </a:lnTo>
                <a:lnTo>
                  <a:pt x="6869494" y="7507645"/>
                </a:lnTo>
                <a:close/>
              </a:path>
            </a:pathLst>
          </a:custGeom>
          <a:solidFill>
            <a:srgbClr val="F1C648"/>
          </a:solidFill>
          <a:ln>
            <a:noFill/>
          </a:ln>
        </p:spPr>
      </p:sp>
      <p:sp>
        <p:nvSpPr>
          <p:cNvPr id="147" name="Google Shape;147;p26"/>
          <p:cNvSpPr txBox="1"/>
          <p:nvPr/>
        </p:nvSpPr>
        <p:spPr>
          <a:xfrm>
            <a:off x="5023104" y="733675"/>
            <a:ext cx="3421046" cy="3267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fr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L’avenant ACI en SISA : quels changement ?</a:t>
            </a:r>
            <a:br>
              <a:rPr lang="fr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br>
              <a:rPr lang="fr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fr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Le budget prévisionnel en SISA et CPTS</a:t>
            </a:r>
            <a:br>
              <a:rPr lang="fr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fr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Quels intérêts ? </a:t>
            </a:r>
            <a:br>
              <a:rPr lang="fr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fr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Comment le construire ?</a:t>
            </a:r>
            <a:br>
              <a:rPr lang="fr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fr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La mise en </a:t>
            </a:r>
            <a:r>
              <a:rPr lang="fr-FR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œ</a:t>
            </a:r>
            <a:r>
              <a:rPr lang="fr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uvre</a:t>
            </a:r>
            <a:endParaRPr lang="fr-FR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fr-FR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Retour d’expérience et questions</a:t>
            </a:r>
            <a:br>
              <a:rPr lang="fr-FR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br>
              <a:rPr lang="fr-FR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fr-FR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Conclusion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1E34"/>
        </a:solid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8"/>
          <p:cNvSpPr/>
          <p:nvPr/>
        </p:nvSpPr>
        <p:spPr>
          <a:xfrm>
            <a:off x="5339967" y="0"/>
            <a:ext cx="3804034" cy="5143500"/>
          </a:xfrm>
          <a:prstGeom prst="rect">
            <a:avLst/>
          </a:prstGeom>
          <a:solidFill>
            <a:srgbClr val="F1C648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5" name="Google Shape;185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05516" y="1086237"/>
            <a:ext cx="3538485" cy="3542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66323" y="1851222"/>
            <a:ext cx="2939528" cy="1441058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8"/>
          <p:cNvSpPr txBox="1"/>
          <p:nvPr/>
        </p:nvSpPr>
        <p:spPr>
          <a:xfrm>
            <a:off x="438149" y="1556087"/>
            <a:ext cx="4463668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440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L’avenant 1 ACI : quels changement ?</a:t>
            </a:r>
            <a:endParaRPr sz="4400" dirty="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0"/>
          <p:cNvSpPr/>
          <p:nvPr/>
        </p:nvSpPr>
        <p:spPr>
          <a:xfrm rot="-5400000">
            <a:off x="5474690" y="711369"/>
            <a:ext cx="5143500" cy="4063253"/>
          </a:xfrm>
          <a:custGeom>
            <a:avLst/>
            <a:gdLst/>
            <a:ahLst/>
            <a:cxnLst/>
            <a:rect l="l" t="t" r="r" b="b"/>
            <a:pathLst>
              <a:path w="12769234" h="10087415" extrusionOk="0">
                <a:moveTo>
                  <a:pt x="12769234" y="10087415"/>
                </a:moveTo>
                <a:lnTo>
                  <a:pt x="0" y="10087415"/>
                </a:lnTo>
                <a:lnTo>
                  <a:pt x="0" y="0"/>
                </a:lnTo>
                <a:lnTo>
                  <a:pt x="12769234" y="10087415"/>
                </a:lnTo>
                <a:close/>
              </a:path>
            </a:pathLst>
          </a:custGeom>
          <a:solidFill>
            <a:srgbClr val="F1C648"/>
          </a:solidFill>
          <a:ln>
            <a:noFill/>
          </a:ln>
        </p:spPr>
      </p:sp>
      <p:sp>
        <p:nvSpPr>
          <p:cNvPr id="205" name="Google Shape;205;p30"/>
          <p:cNvSpPr/>
          <p:nvPr/>
        </p:nvSpPr>
        <p:spPr>
          <a:xfrm>
            <a:off x="-2801932" y="0"/>
            <a:ext cx="3949466" cy="5143500"/>
          </a:xfrm>
          <a:custGeom>
            <a:avLst/>
            <a:gdLst/>
            <a:ahLst/>
            <a:cxnLst/>
            <a:rect l="l" t="t" r="r" b="b"/>
            <a:pathLst>
              <a:path w="8851059" h="11526982" extrusionOk="0">
                <a:moveTo>
                  <a:pt x="8851059" y="11526982"/>
                </a:moveTo>
                <a:lnTo>
                  <a:pt x="0" y="11526982"/>
                </a:lnTo>
                <a:lnTo>
                  <a:pt x="0" y="0"/>
                </a:lnTo>
                <a:lnTo>
                  <a:pt x="8851059" y="11526982"/>
                </a:lnTo>
                <a:close/>
              </a:path>
            </a:pathLst>
          </a:custGeom>
          <a:solidFill>
            <a:srgbClr val="151E34"/>
          </a:solidFill>
          <a:ln>
            <a:noFill/>
          </a:ln>
        </p:spPr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E99B370-C457-03F0-9161-692A2109745A}"/>
              </a:ext>
            </a:extLst>
          </p:cNvPr>
          <p:cNvSpPr txBox="1"/>
          <p:nvPr/>
        </p:nvSpPr>
        <p:spPr>
          <a:xfrm>
            <a:off x="938784" y="1341120"/>
            <a:ext cx="6729984" cy="2696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" panose="05000000000000000000" pitchFamily="2" charset="2"/>
              <a:buChar char="v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Obligation de signature de l’avenant afin de continuer à percevoir les rémunérations d’équipe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" panose="05000000000000000000" pitchFamily="2" charset="2"/>
              <a:buChar char="v"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" panose="05000000000000000000" pitchFamily="2" charset="2"/>
              <a:buChar char="v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 Modification des critères socles et notamment du critère d’accès aux soins. </a:t>
            </a:r>
          </a:p>
          <a:p>
            <a:pPr marL="640080" marR="0" lvl="1" indent="-2468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F6FC6"/>
              </a:buClr>
              <a:buSzPct val="85000"/>
              <a:buFont typeface="Wingdings" panose="05000000000000000000" pitchFamily="2" charset="2"/>
              <a:buChar char="v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obtention possible de 450 points soit 3 150 € par an environ </a:t>
            </a:r>
          </a:p>
          <a:p>
            <a:pPr marL="640080" marR="0" lvl="1" indent="-2468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F6FC6"/>
              </a:buClr>
              <a:buSzPct val="85000"/>
              <a:buFont typeface="Wingdings" panose="05000000000000000000" pitchFamily="2" charset="2"/>
              <a:buChar char="v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mise à jour de la rémunération de la fonction de coordination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1"/>
          <p:cNvSpPr/>
          <p:nvPr/>
        </p:nvSpPr>
        <p:spPr>
          <a:xfrm>
            <a:off x="0" y="3391167"/>
            <a:ext cx="3734936" cy="1752333"/>
          </a:xfrm>
          <a:custGeom>
            <a:avLst/>
            <a:gdLst/>
            <a:ahLst/>
            <a:cxnLst/>
            <a:rect l="l" t="t" r="r" b="b"/>
            <a:pathLst>
              <a:path w="10502345" h="4927422" extrusionOk="0">
                <a:moveTo>
                  <a:pt x="10502345" y="4927422"/>
                </a:moveTo>
                <a:lnTo>
                  <a:pt x="0" y="4927422"/>
                </a:lnTo>
                <a:lnTo>
                  <a:pt x="0" y="0"/>
                </a:lnTo>
                <a:lnTo>
                  <a:pt x="10502345" y="4927422"/>
                </a:lnTo>
                <a:close/>
              </a:path>
            </a:pathLst>
          </a:custGeom>
          <a:solidFill>
            <a:srgbClr val="151E34"/>
          </a:solidFill>
          <a:ln>
            <a:noFill/>
          </a:ln>
        </p:spPr>
      </p:sp>
      <p:sp>
        <p:nvSpPr>
          <p:cNvPr id="239" name="Google Shape;239;p31"/>
          <p:cNvSpPr/>
          <p:nvPr/>
        </p:nvSpPr>
        <p:spPr>
          <a:xfrm rot="10800000">
            <a:off x="5276324" y="-99712"/>
            <a:ext cx="3876127" cy="1752333"/>
          </a:xfrm>
          <a:custGeom>
            <a:avLst/>
            <a:gdLst/>
            <a:ahLst/>
            <a:cxnLst/>
            <a:rect l="l" t="t" r="r" b="b"/>
            <a:pathLst>
              <a:path w="10899363" h="4927422" extrusionOk="0">
                <a:moveTo>
                  <a:pt x="10899363" y="4927422"/>
                </a:moveTo>
                <a:lnTo>
                  <a:pt x="0" y="4927422"/>
                </a:lnTo>
                <a:lnTo>
                  <a:pt x="0" y="0"/>
                </a:lnTo>
                <a:lnTo>
                  <a:pt x="10899363" y="4927422"/>
                </a:lnTo>
                <a:close/>
              </a:path>
            </a:pathLst>
          </a:custGeom>
          <a:solidFill>
            <a:srgbClr val="F1C648"/>
          </a:solidFill>
          <a:ln>
            <a:noFill/>
          </a:ln>
        </p:spPr>
      </p:sp>
      <p:sp>
        <p:nvSpPr>
          <p:cNvPr id="240" name="Google Shape;240;p31"/>
          <p:cNvSpPr txBox="1"/>
          <p:nvPr/>
        </p:nvSpPr>
        <p:spPr>
          <a:xfrm>
            <a:off x="2728500" y="667700"/>
            <a:ext cx="368700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200" i="0" u="none" strike="noStrike" cap="none" dirty="0">
                <a:solidFill>
                  <a:srgbClr val="3A3C3D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Estimer le montant de l’ACI</a:t>
            </a:r>
            <a:endParaRPr sz="7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6CE5295-08B6-F1CB-E151-8D72D3194EEB}"/>
              </a:ext>
            </a:extLst>
          </p:cNvPr>
          <p:cNvSpPr txBox="1"/>
          <p:nvPr/>
        </p:nvSpPr>
        <p:spPr>
          <a:xfrm>
            <a:off x="1438656" y="2157984"/>
            <a:ext cx="57424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Outil disponible : Calculette ACI</a:t>
            </a:r>
          </a:p>
        </p:txBody>
      </p:sp>
      <p:pic>
        <p:nvPicPr>
          <p:cNvPr id="4" name="Image 3">
            <a:hlinkClick r:id="rId3" action="ppaction://hlinkfile"/>
            <a:extLst>
              <a:ext uri="{FF2B5EF4-FFF2-40B4-BE49-F238E27FC236}">
                <a16:creationId xmlns:a16="http://schemas.microsoft.com/office/drawing/2014/main" id="{635C4B53-FA5E-CD35-D1F9-254984E353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3328797" y="2458914"/>
            <a:ext cx="2486406" cy="248640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0"/>
          <p:cNvSpPr/>
          <p:nvPr/>
        </p:nvSpPr>
        <p:spPr>
          <a:xfrm rot="-5400000">
            <a:off x="5474690" y="711369"/>
            <a:ext cx="5143500" cy="4063253"/>
          </a:xfrm>
          <a:custGeom>
            <a:avLst/>
            <a:gdLst/>
            <a:ahLst/>
            <a:cxnLst/>
            <a:rect l="l" t="t" r="r" b="b"/>
            <a:pathLst>
              <a:path w="12769234" h="10087415" extrusionOk="0">
                <a:moveTo>
                  <a:pt x="12769234" y="10087415"/>
                </a:moveTo>
                <a:lnTo>
                  <a:pt x="0" y="10087415"/>
                </a:lnTo>
                <a:lnTo>
                  <a:pt x="0" y="0"/>
                </a:lnTo>
                <a:lnTo>
                  <a:pt x="12769234" y="10087415"/>
                </a:lnTo>
                <a:close/>
              </a:path>
            </a:pathLst>
          </a:custGeom>
          <a:solidFill>
            <a:srgbClr val="F1C648"/>
          </a:solidFill>
          <a:ln>
            <a:noFill/>
          </a:ln>
        </p:spPr>
      </p:sp>
      <p:sp>
        <p:nvSpPr>
          <p:cNvPr id="205" name="Google Shape;205;p30"/>
          <p:cNvSpPr/>
          <p:nvPr/>
        </p:nvSpPr>
        <p:spPr>
          <a:xfrm>
            <a:off x="-2801932" y="0"/>
            <a:ext cx="3949466" cy="5143500"/>
          </a:xfrm>
          <a:custGeom>
            <a:avLst/>
            <a:gdLst/>
            <a:ahLst/>
            <a:cxnLst/>
            <a:rect l="l" t="t" r="r" b="b"/>
            <a:pathLst>
              <a:path w="8851059" h="11526982" extrusionOk="0">
                <a:moveTo>
                  <a:pt x="8851059" y="11526982"/>
                </a:moveTo>
                <a:lnTo>
                  <a:pt x="0" y="11526982"/>
                </a:lnTo>
                <a:lnTo>
                  <a:pt x="0" y="0"/>
                </a:lnTo>
                <a:lnTo>
                  <a:pt x="8851059" y="11526982"/>
                </a:lnTo>
                <a:close/>
              </a:path>
            </a:pathLst>
          </a:custGeom>
          <a:solidFill>
            <a:srgbClr val="151E34"/>
          </a:solidFill>
          <a:ln>
            <a:noFill/>
          </a:ln>
        </p:spPr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4022FB6-4A69-1E57-67B7-8D9F0E353E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984" y="0"/>
            <a:ext cx="767003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968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0"/>
          <p:cNvSpPr/>
          <p:nvPr/>
        </p:nvSpPr>
        <p:spPr>
          <a:xfrm rot="-5400000">
            <a:off x="5474690" y="711369"/>
            <a:ext cx="5143500" cy="4063253"/>
          </a:xfrm>
          <a:custGeom>
            <a:avLst/>
            <a:gdLst/>
            <a:ahLst/>
            <a:cxnLst/>
            <a:rect l="l" t="t" r="r" b="b"/>
            <a:pathLst>
              <a:path w="12769234" h="10087415" extrusionOk="0">
                <a:moveTo>
                  <a:pt x="12769234" y="10087415"/>
                </a:moveTo>
                <a:lnTo>
                  <a:pt x="0" y="10087415"/>
                </a:lnTo>
                <a:lnTo>
                  <a:pt x="0" y="0"/>
                </a:lnTo>
                <a:lnTo>
                  <a:pt x="12769234" y="10087415"/>
                </a:lnTo>
                <a:close/>
              </a:path>
            </a:pathLst>
          </a:custGeom>
          <a:solidFill>
            <a:srgbClr val="F1C648"/>
          </a:solidFill>
          <a:ln>
            <a:noFill/>
          </a:ln>
        </p:spPr>
      </p:sp>
      <p:sp>
        <p:nvSpPr>
          <p:cNvPr id="205" name="Google Shape;205;p30"/>
          <p:cNvSpPr/>
          <p:nvPr/>
        </p:nvSpPr>
        <p:spPr>
          <a:xfrm>
            <a:off x="-2801932" y="0"/>
            <a:ext cx="3949466" cy="5143500"/>
          </a:xfrm>
          <a:custGeom>
            <a:avLst/>
            <a:gdLst/>
            <a:ahLst/>
            <a:cxnLst/>
            <a:rect l="l" t="t" r="r" b="b"/>
            <a:pathLst>
              <a:path w="8851059" h="11526982" extrusionOk="0">
                <a:moveTo>
                  <a:pt x="8851059" y="11526982"/>
                </a:moveTo>
                <a:lnTo>
                  <a:pt x="0" y="11526982"/>
                </a:lnTo>
                <a:lnTo>
                  <a:pt x="0" y="0"/>
                </a:lnTo>
                <a:lnTo>
                  <a:pt x="8851059" y="11526982"/>
                </a:lnTo>
                <a:close/>
              </a:path>
            </a:pathLst>
          </a:custGeom>
          <a:solidFill>
            <a:srgbClr val="151E34"/>
          </a:solidFill>
          <a:ln>
            <a:noFill/>
          </a:ln>
        </p:spPr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DA176CF-8429-6FA9-18FF-B039FDF525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858" y="0"/>
            <a:ext cx="7278283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1361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1E34"/>
        </a:solidFill>
        <a:effectLst/>
      </p:bgPr>
    </p:bg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2"/>
          <p:cNvSpPr/>
          <p:nvPr/>
        </p:nvSpPr>
        <p:spPr>
          <a:xfrm>
            <a:off x="5339967" y="0"/>
            <a:ext cx="3804034" cy="5143500"/>
          </a:xfrm>
          <a:prstGeom prst="rect">
            <a:avLst/>
          </a:prstGeom>
          <a:solidFill>
            <a:srgbClr val="F1C648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32"/>
          <p:cNvSpPr txBox="1"/>
          <p:nvPr/>
        </p:nvSpPr>
        <p:spPr>
          <a:xfrm>
            <a:off x="486155" y="1951225"/>
            <a:ext cx="3374400" cy="1231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400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Le budget prévisionnel</a:t>
            </a:r>
            <a:endParaRPr sz="4000" dirty="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grpSp>
        <p:nvGrpSpPr>
          <p:cNvPr id="247" name="Google Shape;247;p32"/>
          <p:cNvGrpSpPr/>
          <p:nvPr/>
        </p:nvGrpSpPr>
        <p:grpSpPr>
          <a:xfrm>
            <a:off x="4066395" y="904024"/>
            <a:ext cx="4804279" cy="3563174"/>
            <a:chOff x="0" y="0"/>
            <a:chExt cx="13716000" cy="10172700"/>
          </a:xfrm>
        </p:grpSpPr>
        <p:sp>
          <p:nvSpPr>
            <p:cNvPr id="248" name="Google Shape;248;p32"/>
            <p:cNvSpPr/>
            <p:nvPr/>
          </p:nvSpPr>
          <p:spPr>
            <a:xfrm>
              <a:off x="0" y="0"/>
              <a:ext cx="13716000" cy="10172700"/>
            </a:xfrm>
            <a:custGeom>
              <a:avLst/>
              <a:gdLst/>
              <a:ahLst/>
              <a:cxnLst/>
              <a:rect l="l" t="t" r="r" b="b"/>
              <a:pathLst>
                <a:path w="13716000" h="10172700" extrusionOk="0">
                  <a:moveTo>
                    <a:pt x="0" y="0"/>
                  </a:moveTo>
                  <a:lnTo>
                    <a:pt x="13716000" y="0"/>
                  </a:lnTo>
                  <a:lnTo>
                    <a:pt x="13716000" y="10172700"/>
                  </a:lnTo>
                  <a:lnTo>
                    <a:pt x="0" y="1017270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t="-392" b="-391"/>
              </a:stretch>
            </a:blipFill>
            <a:ln>
              <a:noFill/>
            </a:ln>
          </p:spPr>
        </p:sp>
        <p:sp>
          <p:nvSpPr>
            <p:cNvPr id="249" name="Google Shape;249;p32"/>
            <p:cNvSpPr/>
            <p:nvPr/>
          </p:nvSpPr>
          <p:spPr>
            <a:xfrm>
              <a:off x="393700" y="615950"/>
              <a:ext cx="12941300" cy="9107742"/>
            </a:xfrm>
            <a:custGeom>
              <a:avLst/>
              <a:gdLst/>
              <a:ahLst/>
              <a:cxnLst/>
              <a:rect l="l" t="t" r="r" b="b"/>
              <a:pathLst>
                <a:path w="12941300" h="9107742" extrusionOk="0">
                  <a:moveTo>
                    <a:pt x="12815112" y="9107742"/>
                  </a:moveTo>
                  <a:lnTo>
                    <a:pt x="126187" y="9107742"/>
                  </a:lnTo>
                  <a:cubicBezTo>
                    <a:pt x="56502" y="9107742"/>
                    <a:pt x="0" y="9051252"/>
                    <a:pt x="0" y="8981555"/>
                  </a:cubicBezTo>
                  <a:lnTo>
                    <a:pt x="0" y="0"/>
                  </a:lnTo>
                  <a:lnTo>
                    <a:pt x="12941300" y="0"/>
                  </a:lnTo>
                  <a:lnTo>
                    <a:pt x="12941300" y="8981554"/>
                  </a:lnTo>
                  <a:cubicBezTo>
                    <a:pt x="12941300" y="9051239"/>
                    <a:pt x="12884810" y="9107742"/>
                    <a:pt x="12815112" y="9107742"/>
                  </a:cubicBez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l="-1462" r="-1463"/>
              </a:stretch>
            </a:blip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9"/>
          <p:cNvSpPr txBox="1"/>
          <p:nvPr/>
        </p:nvSpPr>
        <p:spPr>
          <a:xfrm>
            <a:off x="1629152" y="2021100"/>
            <a:ext cx="368656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200" i="0" u="none" strike="noStrike" cap="none" dirty="0">
                <a:solidFill>
                  <a:srgbClr val="3A3C3D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Quels intérêts ?</a:t>
            </a:r>
            <a:endParaRPr sz="7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93" name="Google Shape;193;p29"/>
          <p:cNvSpPr/>
          <p:nvPr/>
        </p:nvSpPr>
        <p:spPr>
          <a:xfrm rot="-5400000">
            <a:off x="4570915" y="509831"/>
            <a:ext cx="5143500" cy="4123836"/>
          </a:xfrm>
          <a:custGeom>
            <a:avLst/>
            <a:gdLst/>
            <a:ahLst/>
            <a:cxnLst/>
            <a:rect l="l" t="t" r="r" b="b"/>
            <a:pathLst>
              <a:path w="12769234" h="10087415" extrusionOk="0">
                <a:moveTo>
                  <a:pt x="12769234" y="10087415"/>
                </a:moveTo>
                <a:lnTo>
                  <a:pt x="0" y="10087415"/>
                </a:lnTo>
                <a:lnTo>
                  <a:pt x="0" y="0"/>
                </a:lnTo>
                <a:lnTo>
                  <a:pt x="12769234" y="10087415"/>
                </a:lnTo>
                <a:close/>
              </a:path>
            </a:pathLst>
          </a:custGeom>
          <a:solidFill>
            <a:srgbClr val="F1C648"/>
          </a:solidFill>
          <a:ln>
            <a:noFill/>
          </a:ln>
        </p:spPr>
      </p:sp>
      <p:pic>
        <p:nvPicPr>
          <p:cNvPr id="194" name="Google Shape;194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23795" y="2788840"/>
            <a:ext cx="1580167" cy="1126844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9"/>
          <p:cNvSpPr/>
          <p:nvPr/>
        </p:nvSpPr>
        <p:spPr>
          <a:xfrm>
            <a:off x="-2801932" y="0"/>
            <a:ext cx="4008354" cy="5143500"/>
          </a:xfrm>
          <a:custGeom>
            <a:avLst/>
            <a:gdLst/>
            <a:ahLst/>
            <a:cxnLst/>
            <a:rect l="l" t="t" r="r" b="b"/>
            <a:pathLst>
              <a:path w="8851059" h="11526982" extrusionOk="0">
                <a:moveTo>
                  <a:pt x="8851059" y="11526982"/>
                </a:moveTo>
                <a:lnTo>
                  <a:pt x="0" y="11526982"/>
                </a:lnTo>
                <a:lnTo>
                  <a:pt x="0" y="0"/>
                </a:lnTo>
                <a:lnTo>
                  <a:pt x="8851059" y="11526982"/>
                </a:lnTo>
                <a:close/>
              </a:path>
            </a:pathLst>
          </a:custGeom>
          <a:solidFill>
            <a:srgbClr val="151E34"/>
          </a:solidFill>
          <a:ln>
            <a:noFill/>
          </a:ln>
        </p:spPr>
      </p:sp>
      <p:grpSp>
        <p:nvGrpSpPr>
          <p:cNvPr id="196" name="Google Shape;196;p29"/>
          <p:cNvGrpSpPr/>
          <p:nvPr/>
        </p:nvGrpSpPr>
        <p:grpSpPr>
          <a:xfrm>
            <a:off x="5591844" y="835828"/>
            <a:ext cx="2513291" cy="5032779"/>
            <a:chOff x="0" y="0"/>
            <a:chExt cx="5000993" cy="10163632"/>
          </a:xfrm>
        </p:grpSpPr>
        <p:sp>
          <p:nvSpPr>
            <p:cNvPr id="197" name="Google Shape;197;p29"/>
            <p:cNvSpPr/>
            <p:nvPr/>
          </p:nvSpPr>
          <p:spPr>
            <a:xfrm>
              <a:off x="0" y="0"/>
              <a:ext cx="5000993" cy="10163632"/>
            </a:xfrm>
            <a:custGeom>
              <a:avLst/>
              <a:gdLst/>
              <a:ahLst/>
              <a:cxnLst/>
              <a:rect l="l" t="t" r="r" b="b"/>
              <a:pathLst>
                <a:path w="5000993" h="10163632" extrusionOk="0">
                  <a:moveTo>
                    <a:pt x="0" y="0"/>
                  </a:moveTo>
                  <a:lnTo>
                    <a:pt x="5000993" y="0"/>
                  </a:lnTo>
                  <a:lnTo>
                    <a:pt x="5000993" y="10163632"/>
                  </a:lnTo>
                  <a:lnTo>
                    <a:pt x="0" y="10163632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l="-43" r="-44"/>
              </a:stretch>
            </a:blipFill>
            <a:ln>
              <a:noFill/>
            </a:ln>
          </p:spPr>
        </p:sp>
        <p:sp>
          <p:nvSpPr>
            <p:cNvPr id="198" name="Google Shape;198;p29"/>
            <p:cNvSpPr/>
            <p:nvPr/>
          </p:nvSpPr>
          <p:spPr>
            <a:xfrm>
              <a:off x="338760" y="288798"/>
              <a:ext cx="4330776" cy="9398000"/>
            </a:xfrm>
            <a:custGeom>
              <a:avLst/>
              <a:gdLst/>
              <a:ahLst/>
              <a:cxnLst/>
              <a:rect l="l" t="t" r="r" b="b"/>
              <a:pathLst>
                <a:path w="4330776" h="9398000" extrusionOk="0">
                  <a:moveTo>
                    <a:pt x="3894366" y="9398000"/>
                  </a:moveTo>
                  <a:lnTo>
                    <a:pt x="436410" y="9398000"/>
                  </a:lnTo>
                  <a:cubicBezTo>
                    <a:pt x="195389" y="9398000"/>
                    <a:pt x="0" y="9202610"/>
                    <a:pt x="0" y="8961590"/>
                  </a:cubicBezTo>
                  <a:lnTo>
                    <a:pt x="0" y="436410"/>
                  </a:lnTo>
                  <a:cubicBezTo>
                    <a:pt x="0" y="195390"/>
                    <a:pt x="195389" y="0"/>
                    <a:pt x="436410" y="0"/>
                  </a:cubicBezTo>
                  <a:lnTo>
                    <a:pt x="861580" y="0"/>
                  </a:lnTo>
                  <a:cubicBezTo>
                    <a:pt x="902373" y="0"/>
                    <a:pt x="935444" y="33071"/>
                    <a:pt x="935444" y="73863"/>
                  </a:cubicBezTo>
                  <a:lnTo>
                    <a:pt x="935444" y="73863"/>
                  </a:lnTo>
                  <a:cubicBezTo>
                    <a:pt x="935444" y="225019"/>
                    <a:pt x="1057745" y="347688"/>
                    <a:pt x="1208913" y="348120"/>
                  </a:cubicBezTo>
                  <a:lnTo>
                    <a:pt x="3105874" y="353619"/>
                  </a:lnTo>
                  <a:cubicBezTo>
                    <a:pt x="3257651" y="354063"/>
                    <a:pt x="3380930" y="231140"/>
                    <a:pt x="3380930" y="79362"/>
                  </a:cubicBezTo>
                  <a:lnTo>
                    <a:pt x="3380930" y="73863"/>
                  </a:lnTo>
                  <a:cubicBezTo>
                    <a:pt x="3380930" y="33071"/>
                    <a:pt x="3414001" y="0"/>
                    <a:pt x="3454794" y="0"/>
                  </a:cubicBezTo>
                  <a:lnTo>
                    <a:pt x="3894366" y="0"/>
                  </a:lnTo>
                  <a:cubicBezTo>
                    <a:pt x="4135387" y="0"/>
                    <a:pt x="4330776" y="195390"/>
                    <a:pt x="4330776" y="436410"/>
                  </a:cubicBezTo>
                  <a:lnTo>
                    <a:pt x="4330776" y="8961603"/>
                  </a:lnTo>
                  <a:cubicBezTo>
                    <a:pt x="4330776" y="9202610"/>
                    <a:pt x="4135387" y="9398000"/>
                    <a:pt x="3894366" y="9398000"/>
                  </a:cubicBez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160513" r="-65177"/>
              </a:stretch>
            </a:blip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598</Words>
  <Application>Microsoft Office PowerPoint</Application>
  <PresentationFormat>Affichage à l'écran (16:9)</PresentationFormat>
  <Paragraphs>104</Paragraphs>
  <Slides>19</Slides>
  <Notes>19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19</vt:i4>
      </vt:variant>
    </vt:vector>
  </HeadingPairs>
  <TitlesOfParts>
    <vt:vector size="29" baseType="lpstr">
      <vt:lpstr>Public Sans</vt:lpstr>
      <vt:lpstr>Calibri</vt:lpstr>
      <vt:lpstr>Constantia</vt:lpstr>
      <vt:lpstr>Montserrat ExtraBold</vt:lpstr>
      <vt:lpstr>Wingdings</vt:lpstr>
      <vt:lpstr>Montserrat</vt:lpstr>
      <vt:lpstr>Montserrat SemiBold</vt:lpstr>
      <vt:lpstr>Arial</vt:lpstr>
      <vt:lpstr>Simple Light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lenovo</dc:creator>
  <cp:lastModifiedBy>jennifer RAMOS</cp:lastModifiedBy>
  <cp:revision>3</cp:revision>
  <dcterms:modified xsi:type="dcterms:W3CDTF">2022-11-17T13:41:48Z</dcterms:modified>
</cp:coreProperties>
</file>